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58" r:id="rId4"/>
    <p:sldId id="259" r:id="rId5"/>
    <p:sldId id="263" r:id="rId6"/>
    <p:sldId id="410" r:id="rId7"/>
    <p:sldId id="411" r:id="rId8"/>
    <p:sldId id="412" r:id="rId9"/>
    <p:sldId id="413" r:id="rId10"/>
    <p:sldId id="414" r:id="rId11"/>
    <p:sldId id="300" r:id="rId12"/>
    <p:sldId id="407" r:id="rId13"/>
    <p:sldId id="408" r:id="rId14"/>
    <p:sldId id="262" r:id="rId15"/>
    <p:sldId id="257" r:id="rId16"/>
    <p:sldId id="277" r:id="rId17"/>
    <p:sldId id="290" r:id="rId18"/>
    <p:sldId id="279" r:id="rId19"/>
    <p:sldId id="289" r:id="rId20"/>
    <p:sldId id="280" r:id="rId21"/>
    <p:sldId id="281" r:id="rId22"/>
    <p:sldId id="292" r:id="rId23"/>
    <p:sldId id="294" r:id="rId24"/>
    <p:sldId id="295" r:id="rId25"/>
    <p:sldId id="296" r:id="rId26"/>
    <p:sldId id="301" r:id="rId27"/>
    <p:sldId id="302" r:id="rId28"/>
    <p:sldId id="406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3" autoAdjust="0"/>
    <p:restoredTop sz="86395" autoAdjust="0"/>
  </p:normalViewPr>
  <p:slideViewPr>
    <p:cSldViewPr snapToGrid="0" snapToObjects="1">
      <p:cViewPr varScale="1">
        <p:scale>
          <a:sx n="110" d="100"/>
          <a:sy n="110" d="100"/>
        </p:scale>
        <p:origin x="592" y="168"/>
      </p:cViewPr>
      <p:guideLst/>
    </p:cSldViewPr>
  </p:slideViewPr>
  <p:outlineViewPr>
    <p:cViewPr>
      <p:scale>
        <a:sx n="33" d="100"/>
        <a:sy n="33" d="100"/>
      </p:scale>
      <p:origin x="0" y="-20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s, Gina (NIH/NIEHS) [C]" userId="42f88ee3-0f23-41db-a42d-93d399d18211" providerId="ADAL" clId="{CCCFFDEF-0B87-1448-A595-0BCC8E25FB11}"/>
    <pc:docChg chg="modSld">
      <pc:chgData name="Evans, Gina (NIH/NIEHS) [C]" userId="42f88ee3-0f23-41db-a42d-93d399d18211" providerId="ADAL" clId="{CCCFFDEF-0B87-1448-A595-0BCC8E25FB11}" dt="2024-03-12T14:11:03.121" v="1" actId="1076"/>
      <pc:docMkLst>
        <pc:docMk/>
      </pc:docMkLst>
      <pc:sldChg chg="modSp mod">
        <pc:chgData name="Evans, Gina (NIH/NIEHS) [C]" userId="42f88ee3-0f23-41db-a42d-93d399d18211" providerId="ADAL" clId="{CCCFFDEF-0B87-1448-A595-0BCC8E25FB11}" dt="2024-03-12T14:11:03.121" v="1" actId="1076"/>
        <pc:sldMkLst>
          <pc:docMk/>
          <pc:sldMk cId="574913189" sldId="256"/>
        </pc:sldMkLst>
        <pc:picChg chg="mod">
          <ac:chgData name="Evans, Gina (NIH/NIEHS) [C]" userId="42f88ee3-0f23-41db-a42d-93d399d18211" providerId="ADAL" clId="{CCCFFDEF-0B87-1448-A595-0BCC8E25FB11}" dt="2024-03-12T14:11:03.121" v="1" actId="1076"/>
          <ac:picMkLst>
            <pc:docMk/>
            <pc:sldMk cId="574913189" sldId="256"/>
            <ac:picMk id="4" creationId="{32F33261-53FB-7844-9108-ACA1E46D88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99ACD-B7CE-4CF7-A961-19A34A9D60BD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C451-EF73-4F02-AE92-A6A2F487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561B5-F187-D742-AE3D-EC3D1EC1A6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561B5-F187-D742-AE3D-EC3D1EC1A6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73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561B5-F187-D742-AE3D-EC3D1EC1A6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2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D606-991D-C14B-AB53-03180A915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779CF-CEB1-0743-B209-CE1526DA4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7740-2B5F-FC48-805B-E5333765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B030-3366-4051-B16D-D166920257C4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35E5B-710E-4F4C-9E3F-ABA4BD25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65396-76CE-4849-8018-18FBCAAA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EE9B-EFEE-254D-A589-F8080F4E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EE910-564D-C449-ABEE-20F248D1A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8DD8-8DA5-FB44-AC67-EAB15509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AD12-8526-4DE5-B538-EA90B40D5931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D87CA-6141-2B4F-8026-39D3C6D1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759B3-88B0-9040-8982-A15B02C7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097E4-A45E-F341-BF4A-E6062381E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74CA4-2D2D-1E4E-BA3B-504B761EB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13B0-AF33-E348-8EFD-19597382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BF7E-FB4A-4C68-BDBD-EACFD0EE17E4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B3C94-0191-4643-A629-1F6C4161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D648-9A6C-464D-AC9E-60FB05CE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D564-3756-554C-B9EA-C6B5045E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30E7-EBB3-854B-8A44-A1F706953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841E4-76BC-D246-A4E0-107B9AC9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FFEA8-E68F-4D00-A07A-039E2CDB5F03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9CA8B-6F5F-6B40-A247-51100BF1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51D6-B9BA-2E42-BC7F-9B742042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C6F4-C598-8049-898C-C792707C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FB24E-2320-4148-B410-93CDC86D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A6DB-F44D-C74B-9B1E-F0E425FF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D8FC-C359-4069-ACC7-42C15926965E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5F427-FD12-B94D-A15C-4C79C774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8EB6A-9B95-3F42-876B-463CAF8F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4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F269-6EA8-A441-938C-D557D350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A2DF-A499-B045-874A-C1A188206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FC656-3C07-4943-A9FD-2447D5D1F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3A988-C4F5-1A40-911E-96AB6A6D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38FA-F6D4-41DE-B6F1-A5FEAC311854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A860-357A-2B4F-A246-25DFFF38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A651-2CC4-DD4B-8F83-B46D98AE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3C88-6BB1-094B-AB70-D4403B9B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E65B4-3D7E-2B48-8930-142E8F47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BAE1-AB69-4443-AC50-985E74963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D41F8-DD22-4340-8F88-79C7C9BB3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32A3C-DEDF-624D-BF29-AB962F4BA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B1F17-37EA-3644-9BE3-3CB2FA76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32AE-82BF-4F73-8307-7FDDF8301C1A}" type="datetime1">
              <a:rPr lang="en-US" smtClean="0"/>
              <a:t>3/12/24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4D7CB1-C3C9-7445-8778-80DC0A67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71B1-DBCB-0946-8C1A-5B136CD0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87B0-7C42-A940-9A9D-965113EC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31998-14A7-E740-B908-62F154AD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B6F26-A770-4CE4-A21A-0934F1882843}" type="datetime1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4B079-C974-244F-B804-87B2D4DA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D71D5-E685-224B-9BA9-C454F70C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CD40-0562-6142-9FA5-9A7E38C6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4981-C22C-4609-ACFA-5D1386A80630}" type="datetime1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A05CA-CCE9-764B-8E9F-C5084877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A34EE-8E67-7C4F-AD21-341F4A89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4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3FB2-DD1E-954E-B61F-84C4A046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F2E3F-BE17-8E4E-A644-9EACBC49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11480-B702-4D42-B54C-D13D69CEC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CD39-F08D-2F4B-AB03-A7AD8D88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FED7-9331-4DE4-92B7-AC9846132B54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E6128-FEAE-CE46-B1E7-F571068B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A57A5-08CF-364C-8651-42D3042B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1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6660-7027-DB46-9639-A1C6B161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92D4D-BCD9-3646-82C6-D6BBC6289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32E8-0575-FB4E-A024-1DC3E62A9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540E7-4235-BF49-A297-9D45C91C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E435-2768-4817-9383-E110341B9636}" type="datetime1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21F17-5554-5843-9C29-58D17D7D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CEC84-69BF-E24B-A30A-546A103B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9EA1F-1538-3549-8E20-370162CB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9247F-D16F-DC4A-BC9A-5FB07961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E5D5-6E02-184F-96CA-7D1C6F6F0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B357-426B-47FB-AB3D-6A49A625D63D}" type="datetime1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FBEDF-9BA4-F54C-9E6A-903A3A393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A733-C9AA-C049-B83A-3965B2CBF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4E316-07F9-4B46-9A72-5C071120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9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cid:19F9C989-0BC2-45DA-A198-42CFC1463F14@mit.edu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cid:19F9C989-0BC2-45DA-A198-42CFC1463F14@mit.edu" TargetMode="External"/><Relationship Id="rId3" Type="http://schemas.openxmlformats.org/officeDocument/2006/relationships/hyperlink" Target="https://www.youtube.com/watch?v=U8eKuOhyzMg&amp;list=PLMvYhn9sjfL7YXxpN-6ImvzZuWUS7Fdlk&amp;index=17&amp;t=0s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youtube.com/playlist?list=PLMvYhn9sjfL7YXxpN-6ImvzZuWUS7Fdl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dgerton.mit.edu/DNA-proteins-sets" TargetMode="External"/><Relationship Id="rId5" Type="http://schemas.openxmlformats.org/officeDocument/2006/relationships/hyperlink" Target="https://www.youtube.com/watch?v=cuZa_9X1myA&amp;list=PLMvYhn9sjfL7YXxpN-6ImvzZuWUS7Fdlk&amp;index=2" TargetMode="External"/><Relationship Id="rId4" Type="http://schemas.openxmlformats.org/officeDocument/2006/relationships/hyperlink" Target="https://www.youtube.com/watch?v=tXLXDr8QhOI&amp;list=PLMvYhn9sjfL7YXxpN-6ImvzZuWUS7Fdlk&amp;index=2&amp;t=0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80E7DE-C393-4828-8972-E245D9971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MIT DNA &amp; Protein Models Adapt to </a:t>
            </a:r>
            <a:r>
              <a:rPr lang="en-US" dirty="0" err="1"/>
              <a:t>Covid</a:t>
            </a:r>
            <a:r>
              <a:rPr lang="en-US" dirty="0"/>
              <a:t> Times</a:t>
            </a:r>
          </a:p>
        </p:txBody>
      </p:sp>
      <p:pic>
        <p:nvPicPr>
          <p:cNvPr id="4" name="Picture 3" descr="MIT DNA &amp; Protein Models Adapt to Covid Times: Teaching Hands-on Biology via Online Instruction with Vandiver and Mayer">
            <a:extLst>
              <a:ext uri="{FF2B5EF4-FFF2-40B4-BE49-F238E27FC236}">
                <a16:creationId xmlns:a16="http://schemas.microsoft.com/office/drawing/2014/main" id="{32F33261-53FB-7844-9108-ACA1E46D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17752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3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742B38-60E0-444F-A6C0-A02F83E3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Info: Folding Proteins in Water</a:t>
            </a:r>
          </a:p>
        </p:txBody>
      </p:sp>
      <p:pic>
        <p:nvPicPr>
          <p:cNvPr id="6" name="Picture 5" descr="Amino Acid Info Folding Proteins in Water">
            <a:extLst>
              <a:ext uri="{FF2B5EF4-FFF2-40B4-BE49-F238E27FC236}">
                <a16:creationId xmlns:a16="http://schemas.microsoft.com/office/drawing/2014/main" id="{40B6947F-5B20-5A48-8126-E50675B1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709"/>
            <a:ext cx="12280901" cy="68647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D60871-01D6-4BC0-A24B-880C2A0073F3}"/>
              </a:ext>
            </a:extLst>
          </p:cNvPr>
          <p:cNvSpPr/>
          <p:nvPr/>
        </p:nvSpPr>
        <p:spPr>
          <a:xfrm>
            <a:off x="4828377" y="3244334"/>
            <a:ext cx="253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Amino Acid Info Booklets</a:t>
            </a:r>
          </a:p>
        </p:txBody>
      </p:sp>
    </p:spTree>
    <p:extLst>
      <p:ext uri="{BB962C8B-B14F-4D97-AF65-F5344CB8AC3E}">
        <p14:creationId xmlns:p14="http://schemas.microsoft.com/office/powerpoint/2010/main" val="243335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B36225-5228-41E9-9C65-35FC924D1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Lesson on the Effects of Genetic Susceptibility on Environmental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365A6-D024-4C42-BAB4-DAE18DE2B41E}"/>
              </a:ext>
            </a:extLst>
          </p:cNvPr>
          <p:cNvSpPr txBox="1"/>
          <p:nvPr/>
        </p:nvSpPr>
        <p:spPr>
          <a:xfrm>
            <a:off x="104053" y="5865332"/>
            <a:ext cx="1212783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credit goes to my colleague, Amanda Gruhl Mayer, PhD for the CYP variants literature research.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Mayer was a major contributor to design of this lesson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in our “Genes and Health”  Booklet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9CF03-CD7D-AC4D-BDF5-0D259AFF4832}"/>
              </a:ext>
            </a:extLst>
          </p:cNvPr>
          <p:cNvSpPr txBox="1"/>
          <p:nvPr/>
        </p:nvSpPr>
        <p:spPr>
          <a:xfrm>
            <a:off x="704685" y="1737731"/>
            <a:ext cx="51982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Short Lesson on the Effects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 Susceptibility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Environmental Health</a:t>
            </a:r>
          </a:p>
        </p:txBody>
      </p:sp>
      <p:grpSp>
        <p:nvGrpSpPr>
          <p:cNvPr id="12" name="Group 11" descr="Three factors that influence the severity of a person's environmental health problem: 1. Exposure-Environment 2. Time/Age/Behavior 3. Genetic Susceptibility">
            <a:extLst>
              <a:ext uri="{FF2B5EF4-FFF2-40B4-BE49-F238E27FC236}">
                <a16:creationId xmlns:a16="http://schemas.microsoft.com/office/drawing/2014/main" id="{8068055C-4246-A94D-9482-5ED5260E948C}"/>
              </a:ext>
            </a:extLst>
          </p:cNvPr>
          <p:cNvGrpSpPr/>
          <p:nvPr/>
        </p:nvGrpSpPr>
        <p:grpSpPr>
          <a:xfrm>
            <a:off x="6462873" y="846763"/>
            <a:ext cx="4864151" cy="4752558"/>
            <a:chOff x="5700713" y="284782"/>
            <a:chExt cx="5572125" cy="53587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B068F6-1022-F840-895C-6A73EC85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7969" y="1558578"/>
              <a:ext cx="4525469" cy="34787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64D77-186E-E84A-B2C3-7B2F67DCC8F7}"/>
                </a:ext>
              </a:extLst>
            </p:cNvPr>
            <p:cNvSpPr txBox="1"/>
            <p:nvPr/>
          </p:nvSpPr>
          <p:spPr>
            <a:xfrm>
              <a:off x="6103850" y="539107"/>
              <a:ext cx="4798448" cy="135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Three Factors That Influence 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the Severity of a Person’s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Environmental Health Problem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537BB9-A0BC-164C-8D13-089A72C2965D}"/>
                </a:ext>
              </a:extLst>
            </p:cNvPr>
            <p:cNvSpPr/>
            <p:nvPr/>
          </p:nvSpPr>
          <p:spPr>
            <a:xfrm>
              <a:off x="5700713" y="284782"/>
              <a:ext cx="5572125" cy="5358784"/>
            </a:xfrm>
            <a:prstGeom prst="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C116BC-9C70-4C2F-8AB9-4C8645895A7A}"/>
              </a:ext>
            </a:extLst>
          </p:cNvPr>
          <p:cNvSpPr/>
          <p:nvPr/>
        </p:nvSpPr>
        <p:spPr>
          <a:xfrm>
            <a:off x="542831" y="8467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defRPr/>
            </a:pPr>
            <a:r>
              <a:rPr lang="en-US" b="1" dirty="0">
                <a:solidFill>
                  <a:srgbClr val="0070C0"/>
                </a:solidFill>
              </a:rPr>
              <a:t>Using these MIT Edgerton Center protein models here is…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3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55BE9-9CE1-4BAD-911F-5A379FBDFFB9}"/>
              </a:ext>
            </a:extLst>
          </p:cNvPr>
          <p:cNvSpPr txBox="1"/>
          <p:nvPr/>
        </p:nvSpPr>
        <p:spPr>
          <a:xfrm>
            <a:off x="739472" y="433763"/>
            <a:ext cx="655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Excerpts from MIT Edgerton Center Booklet: “Genes and Health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9F970419-14F6-4A21-B010-57BA590D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CYP Proteins and Health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CA84FC-8FD5-F043-B9D8-1FF2AEE92CDE}"/>
              </a:ext>
            </a:extLst>
          </p:cNvPr>
          <p:cNvSpPr txBox="1">
            <a:spLocks/>
          </p:cNvSpPr>
          <p:nvPr/>
        </p:nvSpPr>
        <p:spPr>
          <a:xfrm>
            <a:off x="833120" y="433763"/>
            <a:ext cx="7645828" cy="239341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CYP Proteins and Health: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4" name="Group 3" descr="CYP Protein">
            <a:extLst>
              <a:ext uri="{FF2B5EF4-FFF2-40B4-BE49-F238E27FC236}">
                <a16:creationId xmlns:a16="http://schemas.microsoft.com/office/drawing/2014/main" id="{C3F384AF-7351-4050-A621-5FCE3BDB1373}"/>
              </a:ext>
            </a:extLst>
          </p:cNvPr>
          <p:cNvGrpSpPr/>
          <p:nvPr/>
        </p:nvGrpSpPr>
        <p:grpSpPr>
          <a:xfrm>
            <a:off x="7969161" y="246483"/>
            <a:ext cx="2308736" cy="2130518"/>
            <a:chOff x="7969161" y="246483"/>
            <a:chExt cx="2308736" cy="2130518"/>
          </a:xfrm>
        </p:grpSpPr>
        <p:pic>
          <p:nvPicPr>
            <p:cNvPr id="5" name="Picture 4" descr="CYP protein">
              <a:extLst>
                <a:ext uri="{FF2B5EF4-FFF2-40B4-BE49-F238E27FC236}">
                  <a16:creationId xmlns:a16="http://schemas.microsoft.com/office/drawing/2014/main" id="{717DBD3F-4C9D-6348-9B71-4AF8E5088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035457">
              <a:off x="8058270" y="157374"/>
              <a:ext cx="2130518" cy="2308736"/>
            </a:xfrm>
            <a:prstGeom prst="rect">
              <a:avLst/>
            </a:prstGeom>
          </p:spPr>
        </p:pic>
        <p:pic>
          <p:nvPicPr>
            <p:cNvPr id="7" name="Picture 6" descr="CYP Protein">
              <a:extLst>
                <a:ext uri="{FF2B5EF4-FFF2-40B4-BE49-F238E27FC236}">
                  <a16:creationId xmlns:a16="http://schemas.microsoft.com/office/drawing/2014/main" id="{7D67CD35-2482-9849-A72A-9E910EC43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06372">
              <a:off x="8101648" y="353096"/>
              <a:ext cx="1769289" cy="191729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33120" y="1961246"/>
            <a:ext cx="1074928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What are Cytochrome-P450 (CYP) proteins?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proteins are enzymes that metabolize molecules like drugs, hormones, and toxic compounds: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Hormones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Toxic Compounds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pain killers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testosterone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pesticides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antibiotics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estrogen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cigarette smoke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antidepressants			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diesel exhaust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How do CYP proteins work?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proteins in the liver add an oxygen atom to drugs, hormones, and toxic compounds to help eliminate them from the body.</a:t>
            </a:r>
          </a:p>
        </p:txBody>
      </p:sp>
    </p:spTree>
    <p:extLst>
      <p:ext uri="{BB962C8B-B14F-4D97-AF65-F5344CB8AC3E}">
        <p14:creationId xmlns:p14="http://schemas.microsoft.com/office/powerpoint/2010/main" val="337614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AE1C085F-CCC4-49FE-AE5D-565F7FE5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CYP</a:t>
            </a:r>
            <a:r>
              <a:rPr lang="en-US" baseline="0" dirty="0"/>
              <a:t> Proteins Affect Health?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9440" y="342816"/>
            <a:ext cx="1135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How do CYP proteins affect health?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in the amino acid sequence of CYP proteins can have significant health effects.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model a CYP protein in three different people:</a:t>
            </a:r>
          </a:p>
        </p:txBody>
      </p:sp>
      <p:grpSp>
        <p:nvGrpSpPr>
          <p:cNvPr id="4" name="Group 3" descr="C - Carey is taking two different drugs that interact with each other, Y - Yeshna is trying to stop smoking and has a high risk of lung cancer, P - Paxton quit smoking last year and has a low risk of lung cancer"/>
          <p:cNvGrpSpPr/>
          <p:nvPr/>
        </p:nvGrpSpPr>
        <p:grpSpPr>
          <a:xfrm>
            <a:off x="1876429" y="2569482"/>
            <a:ext cx="8240448" cy="3825005"/>
            <a:chOff x="1620409" y="2997244"/>
            <a:chExt cx="8240448" cy="38250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0409" y="2997244"/>
              <a:ext cx="2887963" cy="38250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4391" y="2997244"/>
              <a:ext cx="2887963" cy="38250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3849" y="2997244"/>
              <a:ext cx="2837008" cy="382500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38374" y="5256254"/>
            <a:ext cx="25915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T Regular 2"/>
                <a:ea typeface="+mn-ea"/>
                <a:cs typeface="DIN OT Regular 2"/>
              </a:rPr>
              <a:t>Paxton quit smoking last year and has a low risk of lung cancer.</a:t>
            </a:r>
          </a:p>
        </p:txBody>
      </p:sp>
    </p:spTree>
    <p:extLst>
      <p:ext uri="{BB962C8B-B14F-4D97-AF65-F5344CB8AC3E}">
        <p14:creationId xmlns:p14="http://schemas.microsoft.com/office/powerpoint/2010/main" val="132733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3222C90C-8F68-4EC3-874B-196C42B5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the CYP Protein Active Site for Carey</a:t>
            </a:r>
          </a:p>
        </p:txBody>
      </p:sp>
      <p:pic>
        <p:nvPicPr>
          <p:cNvPr id="3" name="Picture 2" descr="Carey - Build the CYP Protein active site for Care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1" y="1210866"/>
            <a:ext cx="10395942" cy="5204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442698"/>
            <a:ext cx="1006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Molecules must be bound in the CYP protein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site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before metabolism.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the CYP protein active site for Carey.</a:t>
            </a:r>
          </a:p>
        </p:txBody>
      </p:sp>
    </p:spTree>
    <p:extLst>
      <p:ext uri="{BB962C8B-B14F-4D97-AF65-F5344CB8AC3E}">
        <p14:creationId xmlns:p14="http://schemas.microsoft.com/office/powerpoint/2010/main" val="279675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4C4A9B69-5964-4E91-A63A-CBF7B255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CYP Protein Active Site Mat</a:t>
            </a:r>
            <a:r>
              <a:rPr lang="en-US" baseline="0" dirty="0"/>
              <a:t> for Carey</a:t>
            </a:r>
            <a:endParaRPr lang="en-US" dirty="0"/>
          </a:p>
        </p:txBody>
      </p:sp>
      <p:sp>
        <p:nvSpPr>
          <p:cNvPr id="6" name="Rectangle 5" descr="&quot;&quot;"/>
          <p:cNvSpPr/>
          <p:nvPr/>
        </p:nvSpPr>
        <p:spPr>
          <a:xfrm>
            <a:off x="1040995" y="4269690"/>
            <a:ext cx="4610612" cy="1910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Carey CYP Protein Active 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81" y="1104913"/>
            <a:ext cx="4078079" cy="5437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" y="442699"/>
            <a:ext cx="72110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the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Protein Active Site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 for Carey (purple).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the built protein chain on the mat.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people can have different amino acids, or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 their CYP active sites.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Carey has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variants.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CYP Prote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26553">
            <a:off x="4442072" y="4147079"/>
            <a:ext cx="1839579" cy="1993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4849" y="4426164"/>
            <a:ext cx="2673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is the active site?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substrate (yellow) is  inside the active site in this CYP protein (purple).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13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EB7EF3-BA58-4D9D-92E8-7DB5BA23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CYP Metabolized Toxic Compounds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2320" y="480722"/>
            <a:ext cx="10861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look at how CYP metabolizes toxic compounds.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Cigarette smoke is an environmental poison that contains many toxic compounds, including nicotine and benzo[a]pyrene.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Nicotine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increases the level of dopamine in the brain, increasing feelings of pleasure and well-being. When nicotine leaves the body, a person will crave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metabolized differently by CYP proteins. When the CYP protein adds an oxygen atom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 can turn into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carcinogen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This sometimes happens with toxic compounds.</a:t>
            </a:r>
          </a:p>
        </p:txBody>
      </p:sp>
      <p:pic>
        <p:nvPicPr>
          <p:cNvPr id="8" name="Picture 7" descr="Nicot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68365">
            <a:off x="8268773" y="4437226"/>
            <a:ext cx="1724700" cy="1356998"/>
          </a:xfrm>
          <a:prstGeom prst="rect">
            <a:avLst/>
          </a:prstGeom>
        </p:spPr>
      </p:pic>
      <p:pic>
        <p:nvPicPr>
          <p:cNvPr id="7" name="Picture 6" descr="Benzo[a]pyre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0793">
            <a:off x="5975608" y="4639735"/>
            <a:ext cx="2198801" cy="1338655"/>
          </a:xfrm>
          <a:prstGeom prst="rect">
            <a:avLst/>
          </a:prstGeom>
        </p:spPr>
      </p:pic>
      <p:pic>
        <p:nvPicPr>
          <p:cNvPr id="3" name="Picture 2" descr="Cigaret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1651">
            <a:off x="4622901" y="2398993"/>
            <a:ext cx="3215520" cy="59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8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73E2A5E6-A8F3-4A12-9712-BC66E15B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Substrate Chemical Group and Amino</a:t>
            </a:r>
            <a:r>
              <a:rPr lang="en-US" baseline="0" dirty="0"/>
              <a:t> Acid Chain for Nicotine - </a:t>
            </a:r>
            <a:r>
              <a:rPr lang="en-US" baseline="0" dirty="0" err="1"/>
              <a:t>Yeshna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960" y="179639"/>
            <a:ext cx="1085088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Rotate the nicotine card 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CYP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site to maximize the attractions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between chemical groups and amino acid side chains.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will nicotine bind in the active site?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28848" y="6051148"/>
            <a:ext cx="2965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 for student guesses!</a:t>
            </a:r>
          </a:p>
        </p:txBody>
      </p:sp>
      <p:pic>
        <p:nvPicPr>
          <p:cNvPr id="6" name="Picture 5" descr="Substrate Chemical Group and Amino Acid Ch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619" y="980614"/>
            <a:ext cx="3672686" cy="3122357"/>
          </a:xfrm>
          <a:prstGeom prst="rect">
            <a:avLst/>
          </a:prstGeom>
        </p:spPr>
      </p:pic>
      <p:pic>
        <p:nvPicPr>
          <p:cNvPr id="9" name="Picture 8" descr="Yeshna CYP Protein Active 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61" y="1381478"/>
            <a:ext cx="2858927" cy="3811903"/>
          </a:xfrm>
          <a:prstGeom prst="rect">
            <a:avLst/>
          </a:prstGeom>
        </p:spPr>
      </p:pic>
      <p:pic>
        <p:nvPicPr>
          <p:cNvPr id="8" name="Picture 7" descr="Nicot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68365">
            <a:off x="1391073" y="1816944"/>
            <a:ext cx="1514965" cy="1191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FC6591-19C4-654A-A2B5-1632DB1D876A}"/>
              </a:ext>
            </a:extLst>
          </p:cNvPr>
          <p:cNvSpPr txBox="1"/>
          <p:nvPr/>
        </p:nvSpPr>
        <p:spPr>
          <a:xfrm>
            <a:off x="1246331" y="640913"/>
            <a:ext cx="125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Substrate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2347D-6A4F-B440-AEE7-5371C34A8522}"/>
              </a:ext>
            </a:extLst>
          </p:cNvPr>
          <p:cNvSpPr txBox="1"/>
          <p:nvPr/>
        </p:nvSpPr>
        <p:spPr>
          <a:xfrm>
            <a:off x="8582261" y="5805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Amino Acid Side Chain   </a:t>
            </a:r>
          </a:p>
        </p:txBody>
      </p:sp>
    </p:spTree>
    <p:extLst>
      <p:ext uri="{BB962C8B-B14F-4D97-AF65-F5344CB8AC3E}">
        <p14:creationId xmlns:p14="http://schemas.microsoft.com/office/powerpoint/2010/main" val="11423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84CE3D51-4183-45E2-B6B8-08AA6713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Nicotine CYP Protein Active Site – </a:t>
            </a:r>
            <a:r>
              <a:rPr lang="en-US" dirty="0" err="1"/>
              <a:t>Yeshna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0858" y="6253356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on next slide</a:t>
            </a:r>
          </a:p>
        </p:txBody>
      </p:sp>
      <p:grpSp>
        <p:nvGrpSpPr>
          <p:cNvPr id="2" name="Group 1" descr="Yeshna CYP Protein Active Site">
            <a:extLst>
              <a:ext uri="{FF2B5EF4-FFF2-40B4-BE49-F238E27FC236}">
                <a16:creationId xmlns:a16="http://schemas.microsoft.com/office/drawing/2014/main" id="{CF3F0B81-E497-400A-A409-4A698F2FFD3C}"/>
              </a:ext>
            </a:extLst>
          </p:cNvPr>
          <p:cNvGrpSpPr/>
          <p:nvPr/>
        </p:nvGrpSpPr>
        <p:grpSpPr>
          <a:xfrm>
            <a:off x="6694026" y="472935"/>
            <a:ext cx="4354895" cy="5806527"/>
            <a:chOff x="6694026" y="472935"/>
            <a:chExt cx="4354895" cy="5806527"/>
          </a:xfrm>
        </p:grpSpPr>
        <p:pic>
          <p:nvPicPr>
            <p:cNvPr id="6" name="Picture 5" descr="Yeshna CYP Protein Active Sit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026" y="472935"/>
              <a:ext cx="4354895" cy="5806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713317">
              <a:off x="7965014" y="2919444"/>
              <a:ext cx="1496400" cy="117737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2481" y="277819"/>
            <a:ext cx="50313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Y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ellow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hydrophobic nicotine is attracted to the large hydrophobic section of amino acids at the top and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Nicotine can bind in multiple locations in the active site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 is metabolized very quickly.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protein adds an oxygen atom to nicotine so it can be easily flushed out of the body in the urine.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nicotine is metabolized quickly, will cigarette cravings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105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05BF45-5A18-446B-9C44-518385CE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Cigarette cravings increase or decrease?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5219" y="1565756"/>
            <a:ext cx="7910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nicotine is metabolized quickly, will cigarette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cravings increase or decrease?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nicotine is being metabolized more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quickly and leaving the body sooner.</a:t>
            </a:r>
          </a:p>
        </p:txBody>
      </p:sp>
    </p:spTree>
    <p:extLst>
      <p:ext uri="{BB962C8B-B14F-4D97-AF65-F5344CB8AC3E}">
        <p14:creationId xmlns:p14="http://schemas.microsoft.com/office/powerpoint/2010/main" val="25226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69F904-27CF-4BE2-9267-9E440AA5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Work: Benefits of teaching with MIT Tactile Models</a:t>
            </a:r>
          </a:p>
        </p:txBody>
      </p:sp>
      <p:pic>
        <p:nvPicPr>
          <p:cNvPr id="4" name="Picture 3" descr="Prior Work: Benefits of teaching with MIT Tactile Models using MIT Edgerton Center Protein Set, MIT Edgerton Center DNA/RNA Set and MIT Edgerton Center tRNA set">
            <a:extLst>
              <a:ext uri="{FF2B5EF4-FFF2-40B4-BE49-F238E27FC236}">
                <a16:creationId xmlns:a16="http://schemas.microsoft.com/office/drawing/2014/main" id="{29616586-514D-CF48-9771-24336CA6C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05939"/>
            <a:ext cx="12192000" cy="6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56CA1CEC-6FEC-4EB5-93BA-32B63B06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Substrate Chemical Group and Amino Acid Side Chain - </a:t>
            </a:r>
            <a:r>
              <a:rPr lang="en-US" dirty="0" err="1"/>
              <a:t>Yeshna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4080" y="179640"/>
            <a:ext cx="10911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Benzo[a]pyrene is another toxic compound found in cigarette smoke.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see how CYP metabolizes benzo[a]pyrene differently.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Rotate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card 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CYP active site to maximize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attractions between chemical groups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amino acid side chains.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will benzo[a]pyrene bind in the active site?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4711" y="5849539"/>
            <a:ext cx="287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 for student guesses!</a:t>
            </a:r>
          </a:p>
        </p:txBody>
      </p:sp>
      <p:pic>
        <p:nvPicPr>
          <p:cNvPr id="6" name="Picture 5" descr="Substrate Chemical Group and Amino Side Ch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22" y="1192795"/>
            <a:ext cx="3672686" cy="3122357"/>
          </a:xfrm>
          <a:prstGeom prst="rect">
            <a:avLst/>
          </a:prstGeom>
        </p:spPr>
      </p:pic>
      <p:pic>
        <p:nvPicPr>
          <p:cNvPr id="9" name="Picture 8" descr="Yeshna CYP Protein Active 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93" y="1736671"/>
            <a:ext cx="2858927" cy="3811903"/>
          </a:xfrm>
          <a:prstGeom prst="rect">
            <a:avLst/>
          </a:prstGeom>
        </p:spPr>
      </p:pic>
      <p:pic>
        <p:nvPicPr>
          <p:cNvPr id="7" name="Picture 6" descr="Benzo[a]pyre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00516">
            <a:off x="962843" y="2388153"/>
            <a:ext cx="2070242" cy="1260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50386-ABBB-7C48-97FB-4712221DB7A0}"/>
              </a:ext>
            </a:extLst>
          </p:cNvPr>
          <p:cNvSpPr txBox="1"/>
          <p:nvPr/>
        </p:nvSpPr>
        <p:spPr>
          <a:xfrm>
            <a:off x="1046913" y="1413513"/>
            <a:ext cx="125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Substrate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4FDAB-3C95-B545-AD5C-519531AF5E4B}"/>
              </a:ext>
            </a:extLst>
          </p:cNvPr>
          <p:cNvSpPr txBox="1"/>
          <p:nvPr/>
        </p:nvSpPr>
        <p:spPr>
          <a:xfrm>
            <a:off x="8493720" y="1239949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Amino Acid Side Chain   </a:t>
            </a:r>
          </a:p>
        </p:txBody>
      </p:sp>
    </p:spTree>
    <p:extLst>
      <p:ext uri="{BB962C8B-B14F-4D97-AF65-F5344CB8AC3E}">
        <p14:creationId xmlns:p14="http://schemas.microsoft.com/office/powerpoint/2010/main" val="346194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2357332-7F06-4554-8624-413F3674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Yeshna</a:t>
            </a:r>
            <a:r>
              <a:rPr lang="en-US" dirty="0"/>
              <a:t> CYP Protein Active 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546" y="837850"/>
            <a:ext cx="5486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Yellow hydrophobic benzo[a]pyrene is attracted to large hydrophobic section of amino acids at the top and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CYP protein adds an oxygen atom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 turns into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carcinogen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metabolized quickly, will cancer risk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2" name="Group 1" descr="Yeshna CYP Protein Active Site">
            <a:extLst>
              <a:ext uri="{FF2B5EF4-FFF2-40B4-BE49-F238E27FC236}">
                <a16:creationId xmlns:a16="http://schemas.microsoft.com/office/drawing/2014/main" id="{896E5559-78D5-4A69-BD8F-1D72E7B6359E}"/>
              </a:ext>
            </a:extLst>
          </p:cNvPr>
          <p:cNvGrpSpPr/>
          <p:nvPr/>
        </p:nvGrpSpPr>
        <p:grpSpPr>
          <a:xfrm>
            <a:off x="7119498" y="451769"/>
            <a:ext cx="4354895" cy="5806527"/>
            <a:chOff x="7119498" y="451769"/>
            <a:chExt cx="4354895" cy="5806527"/>
          </a:xfrm>
        </p:grpSpPr>
        <p:pic>
          <p:nvPicPr>
            <p:cNvPr id="6" name="Picture 5" descr="CYPMat2Yeshna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498" y="451769"/>
              <a:ext cx="4354895" cy="58065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29729">
              <a:off x="8314184" y="2724840"/>
              <a:ext cx="2070242" cy="126038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9251791" y="6370340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 on next slide</a:t>
            </a:r>
          </a:p>
        </p:txBody>
      </p:sp>
    </p:spTree>
    <p:extLst>
      <p:ext uri="{BB962C8B-B14F-4D97-AF65-F5344CB8AC3E}">
        <p14:creationId xmlns:p14="http://schemas.microsoft.com/office/powerpoint/2010/main" val="286984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D13C98A-36E3-4A5B-9DE7-E4DA5B6B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cancer risk increase or decrease?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280" y="847284"/>
            <a:ext cx="107594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benzo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[a]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pyrene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metabolized quickly, will cancer risk increase or decrease?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benzo[a]pyrene is being made into a carcinogen,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the cancer risk increases.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 descr="Benzo[a]pyrene to (+)benzo[a]pyrene-7,8-epoxide">
            <a:extLst>
              <a:ext uri="{FF2B5EF4-FFF2-40B4-BE49-F238E27FC236}">
                <a16:creationId xmlns:a16="http://schemas.microsoft.com/office/drawing/2014/main" id="{DED54A70-67D5-489A-AA50-AA75C7DCA667}"/>
              </a:ext>
            </a:extLst>
          </p:cNvPr>
          <p:cNvGrpSpPr/>
          <p:nvPr/>
        </p:nvGrpSpPr>
        <p:grpSpPr>
          <a:xfrm>
            <a:off x="2580136" y="3597487"/>
            <a:ext cx="7432779" cy="2209800"/>
            <a:chOff x="2580136" y="3597487"/>
            <a:chExt cx="7432779" cy="2209800"/>
          </a:xfrm>
        </p:grpSpPr>
        <p:pic>
          <p:nvPicPr>
            <p:cNvPr id="3" name="Picture 2" descr="Screen Shot 2019-01-21 at 8.31.4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2215" y="3597487"/>
              <a:ext cx="3060700" cy="2184400"/>
            </a:xfrm>
            <a:prstGeom prst="rect">
              <a:avLst/>
            </a:prstGeom>
          </p:spPr>
        </p:pic>
        <p:pic>
          <p:nvPicPr>
            <p:cNvPr id="4" name="Picture 3" descr="Screen Shot 2019-01-21 at 8.32.1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36" y="3597487"/>
              <a:ext cx="2933700" cy="2209800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5438197" y="4053924"/>
              <a:ext cx="1356922" cy="53286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790257" y="6347016"/>
            <a:ext cx="2812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 of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next</a:t>
            </a:r>
          </a:p>
        </p:txBody>
      </p:sp>
    </p:spTree>
    <p:extLst>
      <p:ext uri="{BB962C8B-B14F-4D97-AF65-F5344CB8AC3E}">
        <p14:creationId xmlns:p14="http://schemas.microsoft.com/office/powerpoint/2010/main" val="634673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69138D-2CCA-4DF8-BE5F-D7CAF074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Yeshna</a:t>
            </a:r>
            <a:endParaRPr lang="en-US" dirty="0"/>
          </a:p>
        </p:txBody>
      </p:sp>
      <p:grpSp>
        <p:nvGrpSpPr>
          <p:cNvPr id="17" name="Group 16" descr="Yeshna CYP Protein Active Site for Nicotine"/>
          <p:cNvGrpSpPr/>
          <p:nvPr/>
        </p:nvGrpSpPr>
        <p:grpSpPr>
          <a:xfrm>
            <a:off x="1939429" y="2307098"/>
            <a:ext cx="3138032" cy="4315967"/>
            <a:chOff x="3424931" y="3888960"/>
            <a:chExt cx="2674241" cy="3476753"/>
          </a:xfrm>
        </p:grpSpPr>
        <p:pic>
          <p:nvPicPr>
            <p:cNvPr id="3" name="Picture 2" descr="CYPMat2Yeshna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931" y="3888960"/>
              <a:ext cx="2674241" cy="34767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277456">
              <a:off x="4168893" y="5362740"/>
              <a:ext cx="918905" cy="704970"/>
            </a:xfrm>
            <a:prstGeom prst="rect">
              <a:avLst/>
            </a:prstGeom>
          </p:spPr>
        </p:pic>
      </p:grpSp>
      <p:grpSp>
        <p:nvGrpSpPr>
          <p:cNvPr id="16" name="Group 15" descr="CYP Protein Active Site for Benzo[a]pyrene"/>
          <p:cNvGrpSpPr/>
          <p:nvPr/>
        </p:nvGrpSpPr>
        <p:grpSpPr>
          <a:xfrm>
            <a:off x="6539507" y="2313750"/>
            <a:ext cx="3138032" cy="4315967"/>
            <a:chOff x="6192542" y="3894318"/>
            <a:chExt cx="2674241" cy="3476753"/>
          </a:xfrm>
        </p:grpSpPr>
        <p:pic>
          <p:nvPicPr>
            <p:cNvPr id="6" name="Picture 5" descr="CYPMat2Yeshna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542" y="3894318"/>
              <a:ext cx="2674241" cy="34767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29729">
              <a:off x="6896270" y="5261650"/>
              <a:ext cx="1271288" cy="75467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584960" y="997247"/>
            <a:ext cx="4675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Metabolizes nicotine very well. The nicotine will leave her body quickly </a:t>
            </a:r>
          </a:p>
          <a:p>
            <a:r>
              <a:rPr lang="en-US" sz="2200" dirty="0"/>
              <a:t>and </a:t>
            </a:r>
            <a:r>
              <a:rPr lang="en-US" sz="2200" u="sng" dirty="0"/>
              <a:t>increase cigarette cravings</a:t>
            </a:r>
            <a:r>
              <a:rPr lang="en-US" sz="22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35213" y="44487"/>
            <a:ext cx="1975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Yeshna</a:t>
            </a:r>
            <a:endParaRPr lang="en-US" sz="4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35483" y="1007838"/>
            <a:ext cx="3930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Metabolizes </a:t>
            </a:r>
            <a:r>
              <a:rPr lang="en-US" sz="2200" dirty="0" err="1"/>
              <a:t>benzo</a:t>
            </a:r>
            <a:r>
              <a:rPr lang="en-US" sz="2200" dirty="0"/>
              <a:t>[a]</a:t>
            </a:r>
            <a:r>
              <a:rPr lang="en-US" sz="2200" dirty="0" err="1"/>
              <a:t>pyrene</a:t>
            </a:r>
            <a:r>
              <a:rPr lang="en-US" sz="2200" dirty="0"/>
              <a:t> very well. She will have </a:t>
            </a:r>
            <a:r>
              <a:rPr lang="en-US" sz="2200" u="sng" dirty="0"/>
              <a:t>more carcinogens</a:t>
            </a:r>
            <a:r>
              <a:rPr lang="en-US" sz="2200" dirty="0"/>
              <a:t> in her body.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46842-46A0-AA49-80DE-A5B41C79D8C8}"/>
              </a:ext>
            </a:extLst>
          </p:cNvPr>
          <p:cNvSpPr txBox="1"/>
          <p:nvPr/>
        </p:nvSpPr>
        <p:spPr>
          <a:xfrm>
            <a:off x="9864870" y="6299387"/>
            <a:ext cx="2118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Paxton next</a:t>
            </a:r>
          </a:p>
        </p:txBody>
      </p:sp>
    </p:spTree>
    <p:extLst>
      <p:ext uri="{BB962C8B-B14F-4D97-AF65-F5344CB8AC3E}">
        <p14:creationId xmlns:p14="http://schemas.microsoft.com/office/powerpoint/2010/main" val="282804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B96659-EC70-4A9B-AC8F-1DA6FC37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Paxton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4656" y="711197"/>
            <a:ext cx="4808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Metabolizes nicotine poorly. The nicotine will stay in his body longer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 cigarette cravings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35213" y="44486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Paxton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49593" y="686055"/>
            <a:ext cx="56217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Metabolizes benzo[a]pyrene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poorly. He will have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carcinogens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his body.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 descr="CYP Protein Active Site for Nicotine"/>
          <p:cNvGrpSpPr/>
          <p:nvPr/>
        </p:nvGrpSpPr>
        <p:grpSpPr>
          <a:xfrm>
            <a:off x="1723924" y="1957747"/>
            <a:ext cx="3192580" cy="4351839"/>
            <a:chOff x="4090717" y="277269"/>
            <a:chExt cx="2367369" cy="3118048"/>
          </a:xfrm>
        </p:grpSpPr>
        <p:grpSp>
          <p:nvGrpSpPr>
            <p:cNvPr id="23" name="Group 22"/>
            <p:cNvGrpSpPr/>
            <p:nvPr/>
          </p:nvGrpSpPr>
          <p:grpSpPr>
            <a:xfrm>
              <a:off x="4090717" y="277269"/>
              <a:ext cx="2367369" cy="3118048"/>
              <a:chOff x="3424931" y="338831"/>
              <a:chExt cx="2674241" cy="3476753"/>
            </a:xfrm>
          </p:grpSpPr>
          <p:pic>
            <p:nvPicPr>
              <p:cNvPr id="27" name="Picture 26" descr="CYPMat2Paxton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4931" y="338831"/>
                <a:ext cx="2674241" cy="347675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277456">
                <a:off x="4168894" y="1865424"/>
                <a:ext cx="918905" cy="704970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790202" y="1461446"/>
              <a:ext cx="745958" cy="1074744"/>
              <a:chOff x="5751286" y="2783244"/>
              <a:chExt cx="1660071" cy="231321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5751286" y="2848429"/>
                <a:ext cx="1660071" cy="2248029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5751288" y="2783244"/>
                <a:ext cx="1594756" cy="2313214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 descr="CYP Protein Active Site for Benzo[a]pyrene"/>
          <p:cNvGrpSpPr/>
          <p:nvPr/>
        </p:nvGrpSpPr>
        <p:grpSpPr>
          <a:xfrm>
            <a:off x="6986877" y="1932566"/>
            <a:ext cx="3192580" cy="4351839"/>
            <a:chOff x="6540742" y="277269"/>
            <a:chExt cx="2367369" cy="3118048"/>
          </a:xfrm>
        </p:grpSpPr>
        <p:grpSp>
          <p:nvGrpSpPr>
            <p:cNvPr id="14" name="Group 13"/>
            <p:cNvGrpSpPr/>
            <p:nvPr/>
          </p:nvGrpSpPr>
          <p:grpSpPr>
            <a:xfrm>
              <a:off x="6540742" y="277269"/>
              <a:ext cx="2367369" cy="3118048"/>
              <a:chOff x="6192542" y="338831"/>
              <a:chExt cx="2674241" cy="3476753"/>
            </a:xfrm>
          </p:grpSpPr>
          <p:pic>
            <p:nvPicPr>
              <p:cNvPr id="21" name="Picture 20" descr="CYPMat2Paxton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2542" y="338831"/>
                <a:ext cx="2674241" cy="347675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629729">
                <a:off x="6896271" y="1741221"/>
                <a:ext cx="1271288" cy="754677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374984" y="1315528"/>
              <a:ext cx="745958" cy="1074744"/>
              <a:chOff x="5751286" y="2783244"/>
              <a:chExt cx="1660071" cy="2313214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5751286" y="2848429"/>
                <a:ext cx="1660071" cy="2248029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5751288" y="2783244"/>
                <a:ext cx="1594756" cy="2313214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6802937" y="6309586"/>
            <a:ext cx="4303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of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Paxton next</a:t>
            </a:r>
          </a:p>
        </p:txBody>
      </p:sp>
    </p:spTree>
    <p:extLst>
      <p:ext uri="{BB962C8B-B14F-4D97-AF65-F5344CB8AC3E}">
        <p14:creationId xmlns:p14="http://schemas.microsoft.com/office/powerpoint/2010/main" val="175320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796275CE-79CF-4D4D-9BE0-9A098DD1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</a:t>
            </a:r>
            <a:r>
              <a:rPr lang="en-US" dirty="0" err="1"/>
              <a:t>Yeshna</a:t>
            </a:r>
            <a:r>
              <a:rPr lang="en-US" dirty="0"/>
              <a:t> and Paxton</a:t>
            </a:r>
          </a:p>
        </p:txBody>
      </p:sp>
      <p:sp>
        <p:nvSpPr>
          <p:cNvPr id="9" name="Rectangle 8" descr="&quot;&quot;"/>
          <p:cNvSpPr/>
          <p:nvPr/>
        </p:nvSpPr>
        <p:spPr>
          <a:xfrm>
            <a:off x="6327724" y="1728766"/>
            <a:ext cx="4046890" cy="1993776"/>
          </a:xfrm>
          <a:prstGeom prst="rect">
            <a:avLst/>
          </a:prstGeom>
          <a:solidFill>
            <a:srgbClr val="A38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 descr="&quot;&quot;"/>
          <p:cNvSpPr/>
          <p:nvPr/>
        </p:nvSpPr>
        <p:spPr>
          <a:xfrm>
            <a:off x="1808819" y="1728766"/>
            <a:ext cx="4046890" cy="1993776"/>
          </a:xfrm>
          <a:prstGeom prst="rect">
            <a:avLst/>
          </a:prstGeom>
          <a:solidFill>
            <a:srgbClr val="FFDC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0176" y="1728766"/>
            <a:ext cx="3751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have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time quitting smoking and has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risk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lung cancer.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6320" y="4212105"/>
            <a:ext cx="1011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Paxton have different responses to smoking because of their protein variants.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7920" y="259270"/>
            <a:ext cx="101193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Yeshna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Paxton.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their CYP variants affect their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with regard to smoking?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7724" y="1728766"/>
            <a:ext cx="4046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PAXTON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have 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easier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time quitting smoking and has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risk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lung cancer.</a:t>
            </a:r>
          </a:p>
        </p:txBody>
      </p:sp>
    </p:spTree>
    <p:extLst>
      <p:ext uri="{BB962C8B-B14F-4D97-AF65-F5344CB8AC3E}">
        <p14:creationId xmlns:p14="http://schemas.microsoft.com/office/powerpoint/2010/main" val="900876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CF491257-2B76-4602-ADA5-7EC977D7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CYP Variants and World Populations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158" y="4623790"/>
            <a:ext cx="11840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CYP2A6 variants that cause differences in Smoking Desire &amp; Lung Cancer Risk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variant distribution can be incredibly different across populations.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differences in genetic variants can lead to huge disparities in drug reactions, addictive behaviors, and cancer risks.</a:t>
            </a:r>
          </a:p>
        </p:txBody>
      </p:sp>
      <p:pic>
        <p:nvPicPr>
          <p:cNvPr id="3" name="Picture 2" descr="CYP Variants and World Popul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4" y="1203158"/>
            <a:ext cx="11446208" cy="2584010"/>
          </a:xfrm>
          <a:prstGeom prst="rect">
            <a:avLst/>
          </a:prstGeom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83873" y="382542"/>
            <a:ext cx="80797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CYP Variants and World Populations</a:t>
            </a:r>
          </a:p>
        </p:txBody>
      </p:sp>
    </p:spTree>
    <p:extLst>
      <p:ext uri="{BB962C8B-B14F-4D97-AF65-F5344CB8AC3E}">
        <p14:creationId xmlns:p14="http://schemas.microsoft.com/office/powerpoint/2010/main" val="2281561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11B9CB36-183C-466D-94FC-A8A1C783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98" y="16402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This CYP Proteins and Health Lesson has been included in the MIT Edgerton Center Booklet "Genes, Proteins, and Health"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D8DFCC-03CF-48D1-84E7-21219735A48D}"/>
              </a:ext>
            </a:extLst>
          </p:cNvPr>
          <p:cNvSpPr/>
          <p:nvPr/>
        </p:nvSpPr>
        <p:spPr>
          <a:xfrm>
            <a:off x="366194" y="731508"/>
            <a:ext cx="1172692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CYP Proteins &amp; Health Lesson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/>
              </a:rPr>
              <a:t>has been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included in the </a:t>
            </a:r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MIT Edgerton Center Booklet  “GENES, PROTEINS and HEALTH</a:t>
            </a:r>
            <a:r>
              <a:rPr lang="en-US" sz="3200" b="1" baseline="30000" dirty="0">
                <a:solidFill>
                  <a:srgbClr val="0070C0"/>
                </a:solidFill>
              </a:rPr>
              <a:t>©”</a:t>
            </a:r>
            <a:endParaRPr lang="en-US" sz="3200" b="1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777B1-AB2A-4809-AAC0-BAE72B3BFD3F}"/>
              </a:ext>
            </a:extLst>
          </p:cNvPr>
          <p:cNvSpPr/>
          <p:nvPr/>
        </p:nvSpPr>
        <p:spPr>
          <a:xfrm>
            <a:off x="2146240" y="2442158"/>
            <a:ext cx="8795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MIT DNA and Protein Models …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“Teach Abstract Concepts in Concrete Ways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571750" marR="0" lvl="5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and Exploratory in Nature</a:t>
            </a:r>
          </a:p>
          <a:p>
            <a:pPr marL="2571750" marR="0" lvl="5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Providing for Memorable Learning Experiences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7fc63224-47e4-4de1-802c-9fe17bc5ce09" descr="MiT Edgerton Center logo">
            <a:extLst>
              <a:ext uri="{FF2B5EF4-FFF2-40B4-BE49-F238E27FC236}">
                <a16:creationId xmlns:a16="http://schemas.microsoft.com/office/drawing/2014/main" id="{FED179E8-75AA-44D2-A363-1E078FC8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56" y="4874034"/>
            <a:ext cx="4723982" cy="13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IT CEHS logo">
            <a:extLst>
              <a:ext uri="{FF2B5EF4-FFF2-40B4-BE49-F238E27FC236}">
                <a16:creationId xmlns:a16="http://schemas.microsoft.com/office/drawing/2014/main" id="{B86C425B-C90F-4777-9593-C9399EEB44F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8" y="4874035"/>
            <a:ext cx="2126512" cy="151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RP MIT logo">
            <a:extLst>
              <a:ext uri="{FF2B5EF4-FFF2-40B4-BE49-F238E27FC236}">
                <a16:creationId xmlns:a16="http://schemas.microsoft.com/office/drawing/2014/main" id="{FE968F7C-1C72-4D3B-90D6-F729A4185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232" y="4874033"/>
            <a:ext cx="2470066" cy="13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9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F1AB78-B618-4A5D-9858-2E02C7B92F59}"/>
              </a:ext>
            </a:extLst>
          </p:cNvPr>
          <p:cNvSpPr/>
          <p:nvPr/>
        </p:nvSpPr>
        <p:spPr>
          <a:xfrm>
            <a:off x="911013" y="858159"/>
            <a:ext cx="1094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LEAH Knox Scholars Program: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 two-year internship program for rising high school juniors and seniors from backgrounds underrepresented in STEM fields (communities of color and low-income backgrounds) in the Greater Boston area providing a foundation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    for their future as leaders in the biomedical research field.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Project Collaborators for the 2020 LEAH Knox Scholars Program Summer Biotechnology Lab for First Years: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·      MIT Graduate Student Teaching Assistants: Ryan Elbashir;  Gabriella S Lopez Perez; Bryanna Isela-Inez Canales; and</a:t>
            </a: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  Karla Alejandra Montejo</a:t>
            </a: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·      MIT Biology Dept Instructors: Drs. Mandana Sassanfar and Vanessa Cheung</a:t>
            </a: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·      Health Resources in Action, Inc. LEAH Program Director: Lisa Aslan.  Principle Investigators: Laurie Jo Wallace,  </a:t>
            </a: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  and Lisa Wolff,  and with student coordination by Brandon Morgan     </a:t>
            </a:r>
          </a:p>
          <a:p>
            <a:pPr marL="5143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LEAH Knox Scholars Program is funded in part by the NIH Grant # R25OD023756-01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D73F48-DCBE-4C8B-B5EB-B6B79E8A3707}"/>
              </a:ext>
            </a:extLst>
          </p:cNvPr>
          <p:cNvSpPr/>
          <p:nvPr/>
        </p:nvSpPr>
        <p:spPr>
          <a:xfrm>
            <a:off x="911013" y="3123692"/>
            <a:ext cx="10303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2) Environmental Health Sciences Teacher Summer Institute: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  long-running teacher professional development program for middle and high school science teachers in the Texas. This week-long series of daily workshops provides teachers with hands-on training and EHS content knowledge. Texas Teachers earn PDE credits.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Project Collaborators: The whole k-12 Team put together a terrific offering of a four day virtual program in amazing time.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Prof. Robin Fuchs-Young, PhD.  Texas A &amp; M University, Principle Investigator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  EHS Teacher Summer Institute is funded in part by the NIH Grant # R25ODO20219-01A1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6DFB05-813F-402D-B919-5F1E66DBBD19}"/>
              </a:ext>
            </a:extLst>
          </p:cNvPr>
          <p:cNvSpPr/>
          <p:nvPr/>
        </p:nvSpPr>
        <p:spPr>
          <a:xfrm>
            <a:off x="5777409" y="259289"/>
            <a:ext cx="10699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…and thanks for this opportunity to learn together !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3EA118-C50C-488D-B7F3-93242EA3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6189" y="115084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+mn-lt"/>
              </a:rPr>
              <a:t>COLLABORATION CREDITS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D9F69-E665-42E6-82F0-20360D4483F5}"/>
              </a:ext>
            </a:extLst>
          </p:cNvPr>
          <p:cNvSpPr/>
          <p:nvPr/>
        </p:nvSpPr>
        <p:spPr>
          <a:xfrm>
            <a:off x="911013" y="4721542"/>
            <a:ext cx="106471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3 ) EMPOWER: Engaging Multi-Discipline Professional Opportunities for Women in Environmental Health: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EMPOWER summer camp is a partnership with the School of Public Health and College of Education and Human Development, which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aims to provide high school students and teachers with a 2 week virtual research experience.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Asst. Prof. Christa Young Wright, PhD. , School of Public Health, Georgia State University, Principle Investigator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GSU Undergraduates participating with MIT collaboration: Mariah Stallworth,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Mckeda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Knight,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Franki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Algarin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Tran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Nyguyen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EMPOWER Partner Teacher: Dr. Usha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Patke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North Atlanta High School 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   EMPOWER Program is funded by NIH Grant # R25ES030240-01A1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83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FCDB-B0D0-6744-A371-97417E6E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54" y="201592"/>
            <a:ext cx="11360800" cy="7636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DE3A1-1000-E14C-AA53-F1CE41C87FA7}"/>
              </a:ext>
            </a:extLst>
          </p:cNvPr>
          <p:cNvSpPr txBox="1"/>
          <p:nvPr/>
        </p:nvSpPr>
        <p:spPr>
          <a:xfrm>
            <a:off x="1159497" y="2384155"/>
            <a:ext cx="1229255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 Playlist for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MIT DNA and Protein Set Instructional Videos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(For both educators and students)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https://www.youtube.com/playlist?list=PLMvYhn9sjfL7YXxpN-6ImvzZuWUS7Fdlk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“Teacher to Teacher”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Connect the concepts of genes, proteins, and traits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https://www.youtube.com/watch?v=U8eKuOhyzMg&amp;list=PLMvYhn9sjfL7YXxpN-6ImvzZuWUS7Fdlk&amp;index=17&amp;t=0s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“Summarizing the Content” Video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Introduction to Amino Acids: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https://www.youtube.com/watch?v=tXLXDr8QhOI&amp;list=PLMvYhn9sjfL7YXxpN-6ImvzZuWUS7Fdlk&amp;index=2&amp;t=0s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“How To” Videos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Designed to help everyone learn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build it right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https://www.youtube.com/watch?v=cuZa_9X1myA&amp;list=PLMvYhn9sjfL7YXxpN-6ImvzZuWUS7Fdlk&amp;index=2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 descr="&quot;&quot;">
            <a:extLst>
              <a:ext uri="{FF2B5EF4-FFF2-40B4-BE49-F238E27FC236}">
                <a16:creationId xmlns:a16="http://schemas.microsoft.com/office/drawing/2014/main" id="{3A9C9313-F1E2-4014-A1D0-1740E7037444}"/>
              </a:ext>
            </a:extLst>
          </p:cNvPr>
          <p:cNvSpPr txBox="1">
            <a:spLocks/>
          </p:cNvSpPr>
          <p:nvPr/>
        </p:nvSpPr>
        <p:spPr>
          <a:xfrm>
            <a:off x="415600" y="5396390"/>
            <a:ext cx="11360800" cy="7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B9206D-EB87-4DDA-9EF5-1F36BCA1B295}"/>
              </a:ext>
            </a:extLst>
          </p:cNvPr>
          <p:cNvSpPr txBox="1">
            <a:spLocks/>
          </p:cNvSpPr>
          <p:nvPr/>
        </p:nvSpPr>
        <p:spPr>
          <a:xfrm>
            <a:off x="831200" y="1063708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https://edgerton.mit.edu/DNA-proteins-sets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2B3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Videos for different purposes from the playlist: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02681-6CA6-4299-A0CA-CE2F1F6CE178}"/>
              </a:ext>
            </a:extLst>
          </p:cNvPr>
          <p:cNvSpPr txBox="1"/>
          <p:nvPr/>
        </p:nvSpPr>
        <p:spPr>
          <a:xfrm>
            <a:off x="3731271" y="5892808"/>
            <a:ext cx="440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End of file:  PEPHKVandiver9-29-20final</a:t>
            </a:r>
            <a:r>
              <a:rPr lang="en-US"/>
              <a:t>.pptx</a:t>
            </a:r>
            <a:endParaRPr lang="en-US" dirty="0"/>
          </a:p>
        </p:txBody>
      </p:sp>
      <p:pic>
        <p:nvPicPr>
          <p:cNvPr id="9" name="7fc63224-47e4-4de1-802c-9fe17bc5ce09" descr="Edgerton Center logo">
            <a:extLst>
              <a:ext uri="{FF2B5EF4-FFF2-40B4-BE49-F238E27FC236}">
                <a16:creationId xmlns:a16="http://schemas.microsoft.com/office/drawing/2014/main" id="{6363D152-D07D-4260-94E6-C8DBA47D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84" y="326302"/>
            <a:ext cx="2126764" cy="6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1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174BB-BBDC-46CB-BEAD-9DED2032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Work: Existing Teacher</a:t>
            </a:r>
            <a:r>
              <a:rPr lang="en-US" baseline="0" dirty="0"/>
              <a:t> Resources for the MIT Models</a:t>
            </a:r>
            <a:endParaRPr lang="en-US" dirty="0"/>
          </a:p>
        </p:txBody>
      </p:sp>
      <p:pic>
        <p:nvPicPr>
          <p:cNvPr id="4" name="Picture 3" descr="Prior Work: Existing Teacher Resources for the MIT models: 1. Molecular Kits, Student Booklets, Training Videos, PPTs for Class, YouTube &quot;How To&quot;">
            <a:extLst>
              <a:ext uri="{FF2B5EF4-FFF2-40B4-BE49-F238E27FC236}">
                <a16:creationId xmlns:a16="http://schemas.microsoft.com/office/drawing/2014/main" id="{02847F96-711E-D441-A7FA-E3642DC1F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2" b="-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8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A554-A3D8-42C3-94B6-45C23BF5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</a:t>
            </a:r>
            <a:r>
              <a:rPr lang="en-US" baseline="0" dirty="0"/>
              <a:t> Adapting: Hands-on Kit Packages for Partners</a:t>
            </a:r>
            <a:endParaRPr lang="en-US" dirty="0"/>
          </a:p>
        </p:txBody>
      </p:sp>
      <p:pic>
        <p:nvPicPr>
          <p:cNvPr id="4" name="Picture 3" descr="Currently Adapting: Hands-on Kit Packages for Partners which include Student Packages: DNA/RNA &amp; Protein Kits, Booklets, Materials and External Camera with stand">
            <a:extLst>
              <a:ext uri="{FF2B5EF4-FFF2-40B4-BE49-F238E27FC236}">
                <a16:creationId xmlns:a16="http://schemas.microsoft.com/office/drawing/2014/main" id="{3F794796-CE09-7145-AA3A-66B8B122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1" y="0"/>
            <a:ext cx="12143664" cy="6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4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BE2D-BF3B-4FB6-92A2-3652F4E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Adapting: Lesson Delivery</a:t>
            </a:r>
            <a:r>
              <a:rPr lang="en-US" baseline="0" dirty="0"/>
              <a:t> from a Distance</a:t>
            </a:r>
            <a:endParaRPr lang="en-US" dirty="0"/>
          </a:p>
        </p:txBody>
      </p:sp>
      <p:pic>
        <p:nvPicPr>
          <p:cNvPr id="4" name="Picture 3" descr="Current Adapting: Lesson Delivery from a Distance. Three Covid Times Collaborations: 1. LEAH Knox Scholars Program 2. Environmental Health Sciences CEHS Teacher Summer Institute 3. Signature Experiences for Public Health Undergraduates Program">
            <a:extLst>
              <a:ext uri="{FF2B5EF4-FFF2-40B4-BE49-F238E27FC236}">
                <a16:creationId xmlns:a16="http://schemas.microsoft.com/office/drawing/2014/main" id="{35937371-2A35-354F-B5DD-4BBB33E67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D69A9-25F2-4C3A-8CC7-EF199006F139}"/>
              </a:ext>
            </a:extLst>
          </p:cNvPr>
          <p:cNvSpPr txBox="1"/>
          <p:nvPr/>
        </p:nvSpPr>
        <p:spPr>
          <a:xfrm flipH="1">
            <a:off x="8874672" y="6464363"/>
            <a:ext cx="331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Intro models for CYP protein lesson next  </a:t>
            </a:r>
          </a:p>
        </p:txBody>
      </p:sp>
    </p:spTree>
    <p:extLst>
      <p:ext uri="{BB962C8B-B14F-4D97-AF65-F5344CB8AC3E}">
        <p14:creationId xmlns:p14="http://schemas.microsoft.com/office/powerpoint/2010/main" val="966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8B59AE-BC7F-46C0-B650-8A47A9479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Info Booklets</a:t>
            </a:r>
          </a:p>
        </p:txBody>
      </p:sp>
      <p:pic>
        <p:nvPicPr>
          <p:cNvPr id="5" name="Picture 4" descr="Amino Acid Info Booklet Basic Instructional Booklet is 32 pages, Booklet 2 Advanced Instructional Booklet is 48 pages">
            <a:extLst>
              <a:ext uri="{FF2B5EF4-FFF2-40B4-BE49-F238E27FC236}">
                <a16:creationId xmlns:a16="http://schemas.microsoft.com/office/drawing/2014/main" id="{70834160-35E0-6F4C-AEE5-30C5B669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59"/>
            <a:ext cx="12534463" cy="71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7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CDFB84-2D87-45FF-8C4B-18782180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Info Booklet Instructions</a:t>
            </a:r>
          </a:p>
        </p:txBody>
      </p:sp>
      <p:pic>
        <p:nvPicPr>
          <p:cNvPr id="4" name="Picture 3" descr="Amino Acid Info Using Your Booklet and Kit: 1. Open the kit. Check the number and location of all amino acids using the inside label shown on the right. 2. Check the small pieces in the bottom right section, 4 gray cylinders and 3 yellow tubes">
            <a:extLst>
              <a:ext uri="{FF2B5EF4-FFF2-40B4-BE49-F238E27FC236}">
                <a16:creationId xmlns:a16="http://schemas.microsoft.com/office/drawing/2014/main" id="{409E329C-C045-BD4C-AEBB-4F00DCCA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47" y="-100484"/>
            <a:ext cx="12366499" cy="71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6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EC2CA-3921-43A4-8F6D-4FB58F61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Info Part 1: Building Proteins</a:t>
            </a:r>
          </a:p>
        </p:txBody>
      </p:sp>
      <p:pic>
        <p:nvPicPr>
          <p:cNvPr id="6" name="Picture 5" descr="Amino Acid Info Part 1: Building Proteins">
            <a:extLst>
              <a:ext uri="{FF2B5EF4-FFF2-40B4-BE49-F238E27FC236}">
                <a16:creationId xmlns:a16="http://schemas.microsoft.com/office/drawing/2014/main" id="{BB1C542D-89F5-C04C-B05B-02E2DC4D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41031"/>
            <a:ext cx="12321918" cy="68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76EBCE4-97BD-4DBA-8BD1-743B56FE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 Info Hydrophobic Amino Acids</a:t>
            </a:r>
          </a:p>
        </p:txBody>
      </p:sp>
      <p:pic>
        <p:nvPicPr>
          <p:cNvPr id="2" name="Picture 1" descr="Amino Acid Info: Hydrophobic Amino Acids (water-fearing)">
            <a:extLst>
              <a:ext uri="{FF2B5EF4-FFF2-40B4-BE49-F238E27FC236}">
                <a16:creationId xmlns:a16="http://schemas.microsoft.com/office/drawing/2014/main" id="{E930639F-6BE4-B548-B240-7ED1F8B9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0" y="-67011"/>
            <a:ext cx="12437845" cy="69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3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1782</Words>
  <Application>Microsoft Macintosh PowerPoint</Application>
  <PresentationFormat>Widescreen</PresentationFormat>
  <Paragraphs>219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DIN OT Regular 2</vt:lpstr>
      <vt:lpstr>Times New Roman</vt:lpstr>
      <vt:lpstr>Wingdings</vt:lpstr>
      <vt:lpstr>Office Theme</vt:lpstr>
      <vt:lpstr>MIT DNA &amp; Protein Models Adapt to Covid Times</vt:lpstr>
      <vt:lpstr>Prior Work: Benefits of teaching with MIT Tactile Models</vt:lpstr>
      <vt:lpstr>Prior Work: Existing Teacher Resources for the MIT Models</vt:lpstr>
      <vt:lpstr>Currently Adapting: Hands-on Kit Packages for Partners</vt:lpstr>
      <vt:lpstr>Currently Adapting: Lesson Delivery from a Distance</vt:lpstr>
      <vt:lpstr>Amino Acid Info Booklets</vt:lpstr>
      <vt:lpstr>Amino Acid Info Booklet Instructions</vt:lpstr>
      <vt:lpstr>Amino Acid Info Part 1: Building Proteins</vt:lpstr>
      <vt:lpstr>Amino Acid Info Hydrophobic Amino Acids</vt:lpstr>
      <vt:lpstr>Amino Acid Info: Folding Proteins in Water</vt:lpstr>
      <vt:lpstr>A Short Lesson on the Effects of Genetic Susceptibility on Environmental Health</vt:lpstr>
      <vt:lpstr>CYP Proteins and Health</vt:lpstr>
      <vt:lpstr>How do CYP Proteins Affect Health?</vt:lpstr>
      <vt:lpstr>Build the CYP Protein Active Site for Carey</vt:lpstr>
      <vt:lpstr>CYP Protein Active Site Mat for Carey</vt:lpstr>
      <vt:lpstr>How CYP Metabolized Toxic Compounds</vt:lpstr>
      <vt:lpstr>Substrate Chemical Group and Amino Acid Chain for Nicotine - Yeshna</vt:lpstr>
      <vt:lpstr>Nicotine CYP Protein Active Site – Yeshna </vt:lpstr>
      <vt:lpstr>Will Cigarette cravings increase or decrease?</vt:lpstr>
      <vt:lpstr>Substrate Chemical Group and Amino Acid Side Chain - Yeshna</vt:lpstr>
      <vt:lpstr>Yeshna CYP Protein Active Site</vt:lpstr>
      <vt:lpstr>Will cancer risk increase or decrease?</vt:lpstr>
      <vt:lpstr>Yeshna</vt:lpstr>
      <vt:lpstr>Paxton</vt:lpstr>
      <vt:lpstr>Compare Yeshna and Paxton</vt:lpstr>
      <vt:lpstr>CYP Variants and World Populations</vt:lpstr>
      <vt:lpstr>This CYP Proteins and Health Lesson has been included in the MIT Edgerton Center Booklet "Genes, Proteins, and Health"</vt:lpstr>
      <vt:lpstr>COLLABORATION CREDITS</vt:lpstr>
      <vt:lpstr>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DNA &amp; Protein Models to Adapt to Covid Times: Teaching Hands-on Biology via Online Instruction</dc:title>
  <dc:subject>MIT DNA &amp; Protein Models to Adapt to Covid Times: Teaching Hands-on Biology via Online Instruction</dc:subject>
  <dc:creator/>
  <cp:lastModifiedBy/>
  <cp:revision>1</cp:revision>
  <dcterms:created xsi:type="dcterms:W3CDTF">2021-01-20T15:48:09Z</dcterms:created>
  <dcterms:modified xsi:type="dcterms:W3CDTF">2024-03-12T14:11:05Z</dcterms:modified>
</cp:coreProperties>
</file>