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A"/>
    <a:srgbClr val="E8F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3" d="100"/>
          <a:sy n="63" d="100"/>
        </p:scale>
        <p:origin x="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37AE2-8318-4443-9D56-28CF32A95ECF}"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10853763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37AE2-8318-4443-9D56-28CF32A95ECF}"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3103116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37AE2-8318-4443-9D56-28CF32A95ECF}"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2584548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37AE2-8318-4443-9D56-28CF32A95ECF}"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5807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A37AE2-8318-4443-9D56-28CF32A95ECF}"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1715898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37AE2-8318-4443-9D56-28CF32A95ECF}"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206908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37AE2-8318-4443-9D56-28CF32A95ECF}"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2368420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37AE2-8318-4443-9D56-28CF32A95ECF}"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418097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37AE2-8318-4443-9D56-28CF32A95ECF}"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9073426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A37AE2-8318-4443-9D56-28CF32A95ECF}"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31021909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A37AE2-8318-4443-9D56-28CF32A95ECF}"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1E472-08F4-404C-A354-46AD58B3D9FE}" type="slidenum">
              <a:rPr lang="en-US" smtClean="0"/>
              <a:t>‹#›</a:t>
            </a:fld>
            <a:endParaRPr lang="en-US"/>
          </a:p>
        </p:txBody>
      </p:sp>
    </p:spTree>
    <p:extLst>
      <p:ext uri="{BB962C8B-B14F-4D97-AF65-F5344CB8AC3E}">
        <p14:creationId xmlns:p14="http://schemas.microsoft.com/office/powerpoint/2010/main" val="5233076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37AE2-8318-4443-9D56-28CF32A95ECF}" type="datetimeFigureOut">
              <a:rPr lang="en-US" smtClean="0"/>
              <a:t>6/1/2022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1E472-08F4-404C-A354-46AD58B3D9FE}" type="slidenum">
              <a:rPr lang="en-US" smtClean="0"/>
              <a:t>‹#›</a:t>
            </a:fld>
            <a:endParaRPr lang="en-US"/>
          </a:p>
        </p:txBody>
      </p:sp>
    </p:spTree>
    <p:extLst>
      <p:ext uri="{BB962C8B-B14F-4D97-AF65-F5344CB8AC3E}">
        <p14:creationId xmlns:p14="http://schemas.microsoft.com/office/powerpoint/2010/main" val="34915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projectredcap.org/resources/videos/?_gl=1*14d31ly*_ga*Nzk4MzUxNzc0LjE2NDkyNzc5MTA.*_ga_WSHLZ5232G*MTY1Mjg5NTEyNy41LjAuMTY1Mjg5NTEyNy4w&amp;_ga=2.166047486.1586482543.1652895128-798351774.164927791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r2@niehs.nih.gov" TargetMode="External"/><Relationship Id="rId2" Type="http://schemas.openxmlformats.org/officeDocument/2006/relationships/hyperlink" Target="https://tools.niehs.nih.gov/dr2/index.cfm/main/contact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ools.niehs.nih.gov/dr2/"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tools.niehs.nih.gov/dr2/_assets/docs/DR2_Portal_Criteria_Doc_508.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4" name="Picture 10" descr="Eunice Kennedy Shriver National Institute of Child Health and Human Developmen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656" y="5938787"/>
            <a:ext cx="5234573" cy="919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ational Institute of Environmental Health Sciences logo "/>
          <p:cNvPicPr>
            <a:picLocks noChangeAspect="1"/>
          </p:cNvPicPr>
          <p:nvPr/>
        </p:nvPicPr>
        <p:blipFill>
          <a:blip r:embed="rId3"/>
          <a:stretch>
            <a:fillRect/>
          </a:stretch>
        </p:blipFill>
        <p:spPr>
          <a:xfrm>
            <a:off x="316632" y="195712"/>
            <a:ext cx="5779368" cy="603185"/>
          </a:xfrm>
          <a:prstGeom prst="rect">
            <a:avLst/>
          </a:prstGeom>
        </p:spPr>
      </p:pic>
      <p:sp>
        <p:nvSpPr>
          <p:cNvPr id="2" name="Title 1"/>
          <p:cNvSpPr>
            <a:spLocks noGrp="1"/>
          </p:cNvSpPr>
          <p:nvPr>
            <p:ph type="ctrTitle"/>
          </p:nvPr>
        </p:nvSpPr>
        <p:spPr>
          <a:xfrm>
            <a:off x="1524000" y="2194560"/>
            <a:ext cx="9144000" cy="1671538"/>
          </a:xfrm>
        </p:spPr>
        <p:txBody>
          <a:bodyPr>
            <a:normAutofit/>
          </a:bodyPr>
          <a:lstStyle/>
          <a:p>
            <a:pPr lvl="0">
              <a:lnSpc>
                <a:spcPct val="100000"/>
              </a:lnSpc>
              <a:spcBef>
                <a:spcPts val="0"/>
              </a:spcBef>
            </a:pPr>
            <a:r>
              <a:rPr lang="en-US" sz="3200" b="1" dirty="0">
                <a:solidFill>
                  <a:prstClr val="black"/>
                </a:solidFill>
                <a:latin typeface="Arial" panose="020B0604020202020204" pitchFamily="34" charset="0"/>
                <a:ea typeface="+mn-ea"/>
                <a:cs typeface="Arial" panose="020B0604020202020204" pitchFamily="34" charset="0"/>
              </a:rPr>
              <a:t>NICHD COVID-19 Common Data Elements:</a:t>
            </a:r>
            <a:br>
              <a:rPr lang="en-US" sz="3200" b="1" dirty="0">
                <a:solidFill>
                  <a:prstClr val="black"/>
                </a:solidFill>
                <a:latin typeface="Arial" panose="020B0604020202020204" pitchFamily="34" charset="0"/>
                <a:ea typeface="+mn-ea"/>
                <a:cs typeface="Arial" panose="020B0604020202020204" pitchFamily="34" charset="0"/>
              </a:rPr>
            </a:br>
            <a:r>
              <a:rPr lang="en-US" sz="3200" dirty="0">
                <a:solidFill>
                  <a:prstClr val="black"/>
                </a:solidFill>
                <a:latin typeface="Arial" panose="020B0604020202020204" pitchFamily="34" charset="0"/>
                <a:ea typeface="+mn-ea"/>
                <a:cs typeface="Arial" panose="020B0604020202020204" pitchFamily="34" charset="0"/>
              </a:rPr>
              <a:t>NIEHS DR2 Resources Portal and REDCap</a:t>
            </a:r>
            <a:br>
              <a:rPr lang="en-US" sz="3200" dirty="0">
                <a:solidFill>
                  <a:prstClr val="black"/>
                </a:solidFill>
                <a:latin typeface="Arial" panose="020B0604020202020204" pitchFamily="34" charset="0"/>
                <a:ea typeface="+mn-ea"/>
                <a:cs typeface="Arial" panose="020B0604020202020204" pitchFamily="34" charset="0"/>
              </a:rPr>
            </a:br>
            <a:r>
              <a:rPr lang="en-US" sz="3200" dirty="0">
                <a:solidFill>
                  <a:prstClr val="black"/>
                </a:solidFill>
                <a:latin typeface="Arial" panose="020B0604020202020204" pitchFamily="34" charset="0"/>
                <a:ea typeface="+mn-ea"/>
                <a:cs typeface="Arial" panose="020B0604020202020204" pitchFamily="34" charset="0"/>
              </a:rPr>
              <a:t>Informational Guide </a:t>
            </a:r>
            <a:endParaRPr lang="en-US" dirty="0"/>
          </a:p>
        </p:txBody>
      </p:sp>
    </p:spTree>
    <p:extLst>
      <p:ext uri="{BB962C8B-B14F-4D97-AF65-F5344CB8AC3E}">
        <p14:creationId xmlns:p14="http://schemas.microsoft.com/office/powerpoint/2010/main" val="1050215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4" name="Group 3" descr="Online designer page displaying the list of NICHD COVID-19 Pediatric CDE instruments. "/>
          <p:cNvGrpSpPr/>
          <p:nvPr/>
        </p:nvGrpSpPr>
        <p:grpSpPr>
          <a:xfrm>
            <a:off x="2337925" y="1257300"/>
            <a:ext cx="9786938" cy="5600700"/>
            <a:chOff x="128260" y="390302"/>
            <a:chExt cx="10686349" cy="5942180"/>
          </a:xfrm>
        </p:grpSpPr>
        <p:pic>
          <p:nvPicPr>
            <p:cNvPr id="5" name="Picture 4" descr="The online designer page in a specific RedCap project. " title="RedCap Online Designer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60" y="390302"/>
              <a:ext cx="9299520" cy="4271036"/>
            </a:xfrm>
            <a:prstGeom prst="rect">
              <a:avLst/>
            </a:prstGeom>
            <a:effectLst/>
          </p:spPr>
        </p:pic>
        <p:pic>
          <p:nvPicPr>
            <p:cNvPr id="6" name="Picture 5" descr="List of instruments shown in the Online Designer of a specific RedCap project " title="Online Designer in RedCap Proj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494" y="1534510"/>
              <a:ext cx="8416115" cy="4797972"/>
            </a:xfrm>
            <a:prstGeom prst="rect">
              <a:avLst/>
            </a:prstGeom>
          </p:spPr>
        </p:pic>
      </p:grpSp>
      <p:sp>
        <p:nvSpPr>
          <p:cNvPr id="7" name="TextBox 6"/>
          <p:cNvSpPr txBox="1"/>
          <p:nvPr/>
        </p:nvSpPr>
        <p:spPr>
          <a:xfrm>
            <a:off x="67136" y="1257300"/>
            <a:ext cx="2270789" cy="3170099"/>
          </a:xfrm>
          <a:prstGeom prst="rect">
            <a:avLst/>
          </a:prstGeom>
          <a:noFill/>
        </p:spPr>
        <p:txBody>
          <a:bodyPr wrap="square" rtlCol="0">
            <a:spAutoFit/>
          </a:bodyPr>
          <a:lstStyle/>
          <a:p>
            <a:pPr marL="457200" indent="-457200">
              <a:buFont typeface="+mj-lt"/>
              <a:buAutoNum type="arabicParenR" startAt="13"/>
            </a:pPr>
            <a:r>
              <a:rPr lang="en-US" sz="2000" dirty="0" smtClean="0"/>
              <a:t>Review </a:t>
            </a:r>
            <a:r>
              <a:rPr lang="en-US" sz="2000" dirty="0"/>
              <a:t>the instruments in </a:t>
            </a:r>
            <a:r>
              <a:rPr lang="en-US" sz="2000" b="1" dirty="0"/>
              <a:t>Online Designer </a:t>
            </a:r>
          </a:p>
          <a:p>
            <a:pPr marL="342900" indent="-342900">
              <a:buFont typeface="+mj-lt"/>
              <a:buAutoNum type="arabicParenR" startAt="13"/>
            </a:pPr>
            <a:endParaRPr lang="en-US" sz="2000" b="1" dirty="0"/>
          </a:p>
          <a:p>
            <a:pPr marL="457200" indent="-457200">
              <a:buFont typeface="+mj-lt"/>
              <a:buAutoNum type="arabicParenR" startAt="13"/>
              <a:tabLst>
                <a:tab pos="457200" algn="l"/>
              </a:tabLst>
            </a:pPr>
            <a:r>
              <a:rPr lang="en-US" sz="2000" dirty="0" smtClean="0"/>
              <a:t>Make </a:t>
            </a:r>
            <a:r>
              <a:rPr lang="en-US" sz="2000" dirty="0"/>
              <a:t>revisions to instruments within REDCap to fit the needs of your project </a:t>
            </a:r>
          </a:p>
        </p:txBody>
      </p:sp>
      <p:sp>
        <p:nvSpPr>
          <p:cNvPr id="2" name="Title 1"/>
          <p:cNvSpPr>
            <a:spLocks noGrp="1"/>
          </p:cNvSpPr>
          <p:nvPr>
            <p:ph type="title"/>
          </p:nvPr>
        </p:nvSpPr>
        <p:spPr>
          <a:xfrm>
            <a:off x="0" y="275161"/>
            <a:ext cx="12191999" cy="885825"/>
          </a:xfrm>
        </p:spPr>
        <p:txBody>
          <a:bodyPr>
            <a:normAutofit/>
          </a:bodyPr>
          <a:lstStyle/>
          <a:p>
            <a:pPr algn="ctr"/>
            <a:r>
              <a:rPr lang="en-US" sz="3200" dirty="0">
                <a:solidFill>
                  <a:prstClr val="black"/>
                </a:solidFill>
                <a:latin typeface="Calibri" panose="020F0502020204030204"/>
              </a:rPr>
              <a:t>How to upload the data dictionary into your REDCap Project: </a:t>
            </a:r>
            <a:endParaRPr lang="en-US" sz="3200" dirty="0"/>
          </a:p>
        </p:txBody>
      </p:sp>
    </p:spTree>
    <p:extLst>
      <p:ext uri="{BB962C8B-B14F-4D97-AF65-F5344CB8AC3E}">
        <p14:creationId xmlns:p14="http://schemas.microsoft.com/office/powerpoint/2010/main" val="1855219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5" name="Group 4" descr="REDCap Shared Library page with the keyword search box with the term &quot;long covid&quot; highlighted in a red outlined box. Search results for &quot;long covid&quot; keyterm search are displayed below. "/>
          <p:cNvGrpSpPr/>
          <p:nvPr/>
        </p:nvGrpSpPr>
        <p:grpSpPr>
          <a:xfrm>
            <a:off x="5401086" y="429252"/>
            <a:ext cx="6460976" cy="5698170"/>
            <a:chOff x="527759" y="1179588"/>
            <a:chExt cx="6022541" cy="5400526"/>
          </a:xfrm>
        </p:grpSpPr>
        <p:pic>
          <p:nvPicPr>
            <p:cNvPr id="6" name="Picture 5" descr="REDCap Shared Library page with keyword search box. " title="REDCap Shared Librar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759" y="1179588"/>
              <a:ext cx="6022541" cy="2964085"/>
            </a:xfrm>
            <a:prstGeom prst="rect">
              <a:avLst/>
            </a:prstGeom>
            <a:effectLst/>
          </p:spPr>
        </p:pic>
        <p:pic>
          <p:nvPicPr>
            <p:cNvPr id="7" name="Picture 6" descr="REDCap Shared Library page with the keyword search box with the term &quot;long covid&quot; highlighted in a red outlined box. Search results for &quot;long covid&quot; keyterm search are displayed below. " title="REDCap Shared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85" y="2938520"/>
              <a:ext cx="5952087" cy="3641594"/>
            </a:xfrm>
            <a:prstGeom prst="rect">
              <a:avLst/>
            </a:prstGeom>
            <a:effectLst/>
          </p:spPr>
        </p:pic>
        <p:sp>
          <p:nvSpPr>
            <p:cNvPr id="8" name="Rectangle 7"/>
            <p:cNvSpPr/>
            <p:nvPr/>
          </p:nvSpPr>
          <p:spPr>
            <a:xfrm>
              <a:off x="711745" y="3227886"/>
              <a:ext cx="2827283" cy="536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half" idx="2"/>
          </p:nvPr>
        </p:nvSpPr>
        <p:spPr>
          <a:xfrm>
            <a:off x="160420" y="1824714"/>
            <a:ext cx="4828673" cy="4811614"/>
          </a:xfrm>
        </p:spPr>
        <p:txBody>
          <a:bodyPr>
            <a:noAutofit/>
          </a:bodyPr>
          <a:lstStyle/>
          <a:p>
            <a:pPr marL="457200" indent="-457200">
              <a:buFont typeface="+mj-lt"/>
              <a:buAutoNum type="arabicParenR"/>
            </a:pPr>
            <a:r>
              <a:rPr lang="en-US" sz="2000" dirty="0" smtClean="0"/>
              <a:t>Upload the NICHD COVID-19 CDEs into REDCap using the steps in slides 8-10</a:t>
            </a:r>
          </a:p>
          <a:p>
            <a:pPr marL="457200" indent="-457200">
              <a:buFont typeface="+mj-lt"/>
              <a:buAutoNum type="arabicParenR"/>
            </a:pPr>
            <a:r>
              <a:rPr lang="en-US" sz="2000" dirty="0" smtClean="0"/>
              <a:t>In your REDCap project in </a:t>
            </a:r>
            <a:r>
              <a:rPr lang="en-US" sz="2000" b="1" dirty="0" smtClean="0"/>
              <a:t>Online Designer</a:t>
            </a:r>
            <a:r>
              <a:rPr lang="en-US" sz="2000" dirty="0" smtClean="0"/>
              <a:t>, select </a:t>
            </a:r>
            <a:r>
              <a:rPr lang="en-US" sz="2000" b="1" dirty="0" smtClean="0"/>
              <a:t>Import</a:t>
            </a:r>
            <a:r>
              <a:rPr lang="en-US" sz="2000" dirty="0" smtClean="0"/>
              <a:t> </a:t>
            </a:r>
            <a:r>
              <a:rPr lang="en-US" sz="2000" b="1" dirty="0" smtClean="0"/>
              <a:t>a new instrument from the official REDCap Shared Library</a:t>
            </a:r>
          </a:p>
          <a:p>
            <a:pPr marL="457200" indent="-457200">
              <a:buFont typeface="+mj-lt"/>
              <a:buAutoNum type="arabicParenR"/>
            </a:pPr>
            <a:r>
              <a:rPr lang="en-US" sz="2000" dirty="0" smtClean="0"/>
              <a:t>Search the REDCap Shared Library using keywords</a:t>
            </a:r>
          </a:p>
          <a:p>
            <a:r>
              <a:rPr lang="en-US" sz="2000" dirty="0" smtClean="0">
                <a:solidFill>
                  <a:srgbClr val="1F4E7A"/>
                </a:solidFill>
              </a:rPr>
              <a:t>*If looking for a specific survey, you may need the </a:t>
            </a:r>
            <a:r>
              <a:rPr lang="en-US" sz="2000" u="sng" dirty="0" smtClean="0">
                <a:solidFill>
                  <a:srgbClr val="1F4E7A"/>
                </a:solidFill>
              </a:rPr>
              <a:t>exact</a:t>
            </a:r>
            <a:r>
              <a:rPr lang="en-US" sz="2000" dirty="0" smtClean="0">
                <a:solidFill>
                  <a:srgbClr val="1F4E7A"/>
                </a:solidFill>
              </a:rPr>
              <a:t> name of how it appears in the REDCap Shared Library</a:t>
            </a:r>
          </a:p>
          <a:p>
            <a:pPr marL="457200" indent="-457200">
              <a:buFont typeface="+mj-lt"/>
              <a:buAutoNum type="arabicParenR" startAt="4"/>
            </a:pPr>
            <a:r>
              <a:rPr lang="en-US" sz="2000" dirty="0" smtClean="0"/>
              <a:t>Select the instrument you’d like to import</a:t>
            </a:r>
          </a:p>
        </p:txBody>
      </p:sp>
      <p:sp>
        <p:nvSpPr>
          <p:cNvPr id="2" name="Title 1"/>
          <p:cNvSpPr>
            <a:spLocks noGrp="1"/>
          </p:cNvSpPr>
          <p:nvPr>
            <p:ph type="title"/>
          </p:nvPr>
        </p:nvSpPr>
        <p:spPr>
          <a:xfrm>
            <a:off x="160419" y="144379"/>
            <a:ext cx="5035035" cy="1306262"/>
          </a:xfrm>
        </p:spPr>
        <p:txBody>
          <a:bodyPr>
            <a:noAutofit/>
          </a:bodyPr>
          <a:lstStyle/>
          <a:p>
            <a:pPr algn="ctr"/>
            <a:r>
              <a:rPr lang="en-US" dirty="0" smtClean="0">
                <a:latin typeface="+mn-lt"/>
              </a:rPr>
              <a:t>Importing surveys into your REDCap Project through the REDCap Shared Library:  </a:t>
            </a:r>
            <a:endParaRPr lang="en-US" dirty="0">
              <a:latin typeface="+mn-lt"/>
            </a:endParaRPr>
          </a:p>
        </p:txBody>
      </p:sp>
    </p:spTree>
    <p:extLst>
      <p:ext uri="{BB962C8B-B14F-4D97-AF65-F5344CB8AC3E}">
        <p14:creationId xmlns:p14="http://schemas.microsoft.com/office/powerpoint/2010/main" val="20376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4" name="Group 3" descr="Selected survey instrument from the REDCap Shared Library. Information about the survey is shown. On the right hand side of the page is the import into my REDCap Project button. Once imported, a screen appears in your REDCap Project to rename the survey instrument before importing or keep the original name. The add button will import the survey instruments into your list of instruments. "/>
          <p:cNvGrpSpPr/>
          <p:nvPr/>
        </p:nvGrpSpPr>
        <p:grpSpPr>
          <a:xfrm>
            <a:off x="0" y="235528"/>
            <a:ext cx="9000789" cy="5665362"/>
            <a:chOff x="178676" y="208333"/>
            <a:chExt cx="10917949" cy="6305128"/>
          </a:xfrm>
        </p:grpSpPr>
        <p:pic>
          <p:nvPicPr>
            <p:cNvPr id="5" name="Picture 4" descr="Pediatric MIS-C Survey Project found in REDCap Shared Library. The project details are dispalyed and the &quot;import into my REDCap project&quot; button is highlighted with a red outlined box. " title="REDCap Shared Library project detai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76" y="208333"/>
              <a:ext cx="8450974" cy="4908550"/>
            </a:xfrm>
            <a:prstGeom prst="rect">
              <a:avLst/>
            </a:prstGeom>
          </p:spPr>
        </p:pic>
        <p:pic>
          <p:nvPicPr>
            <p:cNvPr id="6" name="Picture 5" descr="The page to import the selected survey/project from REDCap Shared Library into the NICHD CDE RedCap Project. The Add button with the name of the instrument is highlighted with a red outlined box. " title="Import instrument from the REDCap Shared Libra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825" y="3128911"/>
              <a:ext cx="6781800" cy="3384550"/>
            </a:xfrm>
            <a:prstGeom prst="rect">
              <a:avLst/>
            </a:prstGeom>
          </p:spPr>
        </p:pic>
        <p:sp>
          <p:nvSpPr>
            <p:cNvPr id="7" name="Rectangle 6"/>
            <p:cNvSpPr/>
            <p:nvPr/>
          </p:nvSpPr>
          <p:spPr>
            <a:xfrm>
              <a:off x="6516414" y="1303283"/>
              <a:ext cx="1775427" cy="4654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14041" y="4918841"/>
              <a:ext cx="5864773" cy="474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9171708" y="2052164"/>
            <a:ext cx="2740745" cy="2831544"/>
          </a:xfrm>
          <a:prstGeom prst="rect">
            <a:avLst/>
          </a:prstGeom>
          <a:noFill/>
        </p:spPr>
        <p:txBody>
          <a:bodyPr wrap="square" rtlCol="0">
            <a:spAutoFit/>
          </a:bodyPr>
          <a:lstStyle/>
          <a:p>
            <a:pPr marL="342900" indent="-342900">
              <a:buFont typeface="+mj-lt"/>
              <a:buAutoNum type="arabicParenR" startAt="4"/>
            </a:pPr>
            <a:r>
              <a:rPr lang="en-US" sz="2000" dirty="0" smtClean="0"/>
              <a:t>Once you’ve chosen a survey to import, select </a:t>
            </a:r>
            <a:r>
              <a:rPr lang="en-US" sz="2000" b="1" dirty="0" smtClean="0"/>
              <a:t>Import into my REDCap project </a:t>
            </a:r>
          </a:p>
          <a:p>
            <a:endParaRPr lang="en-US" sz="2000" b="1" dirty="0" smtClean="0"/>
          </a:p>
          <a:p>
            <a:pPr marL="342900" indent="-342900">
              <a:buFont typeface="+mj-lt"/>
              <a:buAutoNum type="arabicParenR" startAt="5"/>
            </a:pPr>
            <a:r>
              <a:rPr lang="en-US" sz="2000" dirty="0" smtClean="0"/>
              <a:t>Rename the survey or keep as is, then select </a:t>
            </a:r>
            <a:r>
              <a:rPr lang="en-US" sz="2000" b="1" dirty="0" smtClean="0"/>
              <a:t>Add</a:t>
            </a:r>
          </a:p>
          <a:p>
            <a:endParaRPr lang="en-US" dirty="0"/>
          </a:p>
        </p:txBody>
      </p:sp>
      <p:sp>
        <p:nvSpPr>
          <p:cNvPr id="2" name="Title 1"/>
          <p:cNvSpPr>
            <a:spLocks noGrp="1"/>
          </p:cNvSpPr>
          <p:nvPr>
            <p:ph type="title"/>
          </p:nvPr>
        </p:nvSpPr>
        <p:spPr>
          <a:xfrm>
            <a:off x="7137929" y="55058"/>
            <a:ext cx="5054072" cy="1815305"/>
          </a:xfrm>
        </p:spPr>
        <p:txBody>
          <a:bodyPr>
            <a:noAutofit/>
          </a:bodyPr>
          <a:lstStyle/>
          <a:p>
            <a:pPr algn="ctr"/>
            <a:r>
              <a:rPr lang="en-US" sz="3200" dirty="0">
                <a:latin typeface="+mn-lt"/>
              </a:rPr>
              <a:t>Importing surveys into your REDCap Project through the REDCap Shared Library: </a:t>
            </a:r>
          </a:p>
        </p:txBody>
      </p:sp>
    </p:spTree>
    <p:extLst>
      <p:ext uri="{BB962C8B-B14F-4D97-AF65-F5344CB8AC3E}">
        <p14:creationId xmlns:p14="http://schemas.microsoft.com/office/powerpoint/2010/main" val="3868823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3" name="Group 2" descr="Online designer displaying list of instruments. The newly imported survey instrument is listed at the bottom of the page. "/>
          <p:cNvGrpSpPr/>
          <p:nvPr/>
        </p:nvGrpSpPr>
        <p:grpSpPr>
          <a:xfrm>
            <a:off x="94784" y="1165616"/>
            <a:ext cx="8904838" cy="5360275"/>
            <a:chOff x="142910" y="357352"/>
            <a:chExt cx="9785132" cy="5360275"/>
          </a:xfrm>
        </p:grpSpPr>
        <p:pic>
          <p:nvPicPr>
            <p:cNvPr id="4" name="Picture 3" descr="Online Designer of NICHD CDE Redcap Project with list of instruments.  with the imported survey highlighted in the list of instruments. " title="Online Designer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0" y="357352"/>
              <a:ext cx="9785132" cy="4594771"/>
            </a:xfrm>
            <a:prstGeom prst="rect">
              <a:avLst/>
            </a:prstGeom>
          </p:spPr>
        </p:pic>
        <p:pic>
          <p:nvPicPr>
            <p:cNvPr id="5" name="Picture 4" descr="List of NICHD CDE instruments with the imported survey at the bottom of the list highlighted with a red outlined box. " title="List of instrum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336" y="3069202"/>
              <a:ext cx="6807048" cy="2648425"/>
            </a:xfrm>
            <a:prstGeom prst="rect">
              <a:avLst/>
            </a:prstGeom>
          </p:spPr>
        </p:pic>
        <p:sp>
          <p:nvSpPr>
            <p:cNvPr id="6" name="Rectangle 5"/>
            <p:cNvSpPr/>
            <p:nvPr/>
          </p:nvSpPr>
          <p:spPr>
            <a:xfrm>
              <a:off x="2764220" y="5265682"/>
              <a:ext cx="3731173" cy="3783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9127167" y="1165616"/>
            <a:ext cx="2981414" cy="5293757"/>
          </a:xfrm>
          <a:prstGeom prst="rect">
            <a:avLst/>
          </a:prstGeom>
          <a:noFill/>
        </p:spPr>
        <p:txBody>
          <a:bodyPr wrap="square" rtlCol="0">
            <a:spAutoFit/>
          </a:bodyPr>
          <a:lstStyle/>
          <a:p>
            <a:pPr marL="342900" indent="-342900">
              <a:buFont typeface="+mj-lt"/>
              <a:buAutoNum type="arabicParenR" startAt="6"/>
            </a:pPr>
            <a:r>
              <a:rPr lang="en-US" sz="2000" dirty="0" smtClean="0"/>
              <a:t>Return to </a:t>
            </a:r>
            <a:r>
              <a:rPr lang="en-US" sz="2000" b="1" dirty="0" smtClean="0"/>
              <a:t>Online Designer. </a:t>
            </a:r>
            <a:r>
              <a:rPr lang="en-US" sz="2000" dirty="0" smtClean="0"/>
              <a:t>The imported survey will be shown in the list of instruments below the NICHD COVID-19 CDE instruments</a:t>
            </a:r>
          </a:p>
          <a:p>
            <a:pPr marL="342900" indent="-342900">
              <a:buFont typeface="+mj-lt"/>
              <a:buAutoNum type="arabicParenR" startAt="6"/>
            </a:pPr>
            <a:endParaRPr lang="en-US" sz="2000" dirty="0" smtClean="0"/>
          </a:p>
          <a:p>
            <a:pPr marL="342900" indent="-342900">
              <a:buFont typeface="+mj-lt"/>
              <a:buAutoNum type="arabicParenR" startAt="6"/>
            </a:pPr>
            <a:r>
              <a:rPr lang="en-US" sz="2000" dirty="0" smtClean="0"/>
              <a:t>Make revisions within REDCap to fit the needs of your project </a:t>
            </a:r>
          </a:p>
          <a:p>
            <a:pPr marL="342900" indent="-342900">
              <a:buFont typeface="+mj-lt"/>
              <a:buAutoNum type="arabicParenR" startAt="6"/>
            </a:pPr>
            <a:endParaRPr lang="en-US" sz="2000" dirty="0" smtClean="0"/>
          </a:p>
          <a:p>
            <a:pPr marL="342900" indent="-342900">
              <a:buFont typeface="+mj-lt"/>
              <a:buAutoNum type="arabicParenR" startAt="6"/>
            </a:pPr>
            <a:r>
              <a:rPr lang="en-US" sz="2000" dirty="0" smtClean="0"/>
              <a:t>Repeat steps 1-7 if you’d like to import additional surveys into your </a:t>
            </a:r>
            <a:r>
              <a:rPr lang="en-US" sz="2000" dirty="0" err="1" smtClean="0"/>
              <a:t>RedCap</a:t>
            </a:r>
            <a:r>
              <a:rPr lang="en-US" sz="2000" dirty="0" smtClean="0"/>
              <a:t> project</a:t>
            </a:r>
          </a:p>
          <a:p>
            <a:endParaRPr lang="en-US" dirty="0"/>
          </a:p>
        </p:txBody>
      </p:sp>
      <p:sp>
        <p:nvSpPr>
          <p:cNvPr id="2" name="Title 1"/>
          <p:cNvSpPr>
            <a:spLocks noGrp="1"/>
          </p:cNvSpPr>
          <p:nvPr>
            <p:ph type="title"/>
          </p:nvPr>
        </p:nvSpPr>
        <p:spPr>
          <a:xfrm>
            <a:off x="557559" y="207149"/>
            <a:ext cx="10515600" cy="958467"/>
          </a:xfrm>
        </p:spPr>
        <p:txBody>
          <a:bodyPr>
            <a:noAutofit/>
          </a:bodyPr>
          <a:lstStyle/>
          <a:p>
            <a:pPr algn="ctr"/>
            <a:r>
              <a:rPr lang="en-US" sz="3200" dirty="0">
                <a:solidFill>
                  <a:prstClr val="black"/>
                </a:solidFill>
                <a:latin typeface="Calibri" panose="020F0502020204030204"/>
              </a:rPr>
              <a:t>Importing surveys into your REDCap Project through the REDCap Shared Library: </a:t>
            </a:r>
            <a:endParaRPr lang="en-US" sz="4800" dirty="0"/>
          </a:p>
        </p:txBody>
      </p:sp>
    </p:spTree>
    <p:extLst>
      <p:ext uri="{BB962C8B-B14F-4D97-AF65-F5344CB8AC3E}">
        <p14:creationId xmlns:p14="http://schemas.microsoft.com/office/powerpoint/2010/main" val="76641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5" name="Group 4" descr="DR2 Portal homepage with the advanced search function expanded. The term long covid is in the keyterm search bar and the option RedCap is selected under the parent filter Electronic Data Capture.  "/>
          <p:cNvGrpSpPr/>
          <p:nvPr/>
        </p:nvGrpSpPr>
        <p:grpSpPr>
          <a:xfrm>
            <a:off x="4908964" y="1627221"/>
            <a:ext cx="7081105" cy="4176345"/>
            <a:chOff x="3167395" y="2744594"/>
            <a:chExt cx="6481102" cy="3829284"/>
          </a:xfrm>
        </p:grpSpPr>
        <p:pic>
          <p:nvPicPr>
            <p:cNvPr id="6" name="Picture 5" descr="DR2 Portal Homepage search box with the advanced search function expanded. The term &quot;long covid&quot; is in the search term box and highlighted in a red outlined box. &quot;Electronic Data Capture (EDC)&quot; is expanded and the option &quot;RedCap&quot; under &quot;Electronic Data Capture (EDC)&quot; is selected. The expanded &quot;Electronic Data Capture&quot; box is highlighted in a red outlined box. " title="DR2 Portal Homepage Search Func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7395" y="2744594"/>
              <a:ext cx="6481102" cy="3829284"/>
            </a:xfrm>
            <a:prstGeom prst="rect">
              <a:avLst/>
            </a:prstGeom>
          </p:spPr>
        </p:pic>
        <p:sp>
          <p:nvSpPr>
            <p:cNvPr id="7" name="Rectangle 6"/>
            <p:cNvSpPr/>
            <p:nvPr/>
          </p:nvSpPr>
          <p:spPr>
            <a:xfrm>
              <a:off x="3247373" y="3083469"/>
              <a:ext cx="715348" cy="2502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67395" y="4659235"/>
              <a:ext cx="2140329" cy="17205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half" idx="2"/>
          </p:nvPr>
        </p:nvSpPr>
        <p:spPr>
          <a:xfrm>
            <a:off x="194896" y="1627221"/>
            <a:ext cx="4415605" cy="4939834"/>
          </a:xfrm>
        </p:spPr>
        <p:txBody>
          <a:bodyPr>
            <a:noAutofit/>
          </a:bodyPr>
          <a:lstStyle/>
          <a:p>
            <a:pPr lvl="0">
              <a:lnSpc>
                <a:spcPct val="100000"/>
              </a:lnSpc>
              <a:spcBef>
                <a:spcPts val="0"/>
              </a:spcBef>
            </a:pPr>
            <a:r>
              <a:rPr lang="en-US" sz="2000" dirty="0">
                <a:solidFill>
                  <a:prstClr val="black"/>
                </a:solidFill>
              </a:rPr>
              <a:t>The next few slides demonstrate how to import specific questions or an entire survey into your REDCap project from an outside source (not located in the REDCap Shared Library). </a:t>
            </a:r>
            <a:r>
              <a:rPr lang="en-US" sz="2000" b="1" dirty="0">
                <a:solidFill>
                  <a:prstClr val="black"/>
                </a:solidFill>
              </a:rPr>
              <a:t>You will need the .csv data dictionary file of the survey(s) you are adopting questions from </a:t>
            </a:r>
            <a:r>
              <a:rPr lang="en-US" sz="2000" b="1" u="sng" dirty="0">
                <a:solidFill>
                  <a:prstClr val="black"/>
                </a:solidFill>
              </a:rPr>
              <a:t>and</a:t>
            </a:r>
            <a:r>
              <a:rPr lang="en-US" sz="2000" b="1" dirty="0">
                <a:solidFill>
                  <a:prstClr val="black"/>
                </a:solidFill>
              </a:rPr>
              <a:t> the .csv data dictionary file of the NICHD COVID-19 CDEs. </a:t>
            </a:r>
          </a:p>
          <a:p>
            <a:pPr lvl="0">
              <a:lnSpc>
                <a:spcPct val="100000"/>
              </a:lnSpc>
              <a:spcBef>
                <a:spcPts val="0"/>
              </a:spcBef>
            </a:pPr>
            <a:endParaRPr lang="en-US" sz="2000" b="1" dirty="0">
              <a:solidFill>
                <a:prstClr val="black"/>
              </a:solidFill>
            </a:endParaRPr>
          </a:p>
          <a:p>
            <a:pPr lvl="0">
              <a:lnSpc>
                <a:spcPct val="100000"/>
              </a:lnSpc>
              <a:spcBef>
                <a:spcPts val="0"/>
              </a:spcBef>
            </a:pPr>
            <a:r>
              <a:rPr lang="en-US" sz="2000" dirty="0">
                <a:solidFill>
                  <a:prstClr val="black"/>
                </a:solidFill>
              </a:rPr>
              <a:t>For this example, the DR2 Resources Portal was searched for </a:t>
            </a:r>
            <a:r>
              <a:rPr lang="en-US" sz="2000" u="sng" dirty="0">
                <a:solidFill>
                  <a:prstClr val="black"/>
                </a:solidFill>
              </a:rPr>
              <a:t>Long COVID tools </a:t>
            </a:r>
            <a:r>
              <a:rPr lang="en-US" sz="2000" dirty="0">
                <a:solidFill>
                  <a:prstClr val="black"/>
                </a:solidFill>
              </a:rPr>
              <a:t>with </a:t>
            </a:r>
            <a:r>
              <a:rPr lang="en-US" sz="2000" u="sng" dirty="0" err="1">
                <a:solidFill>
                  <a:prstClr val="black"/>
                </a:solidFill>
              </a:rPr>
              <a:t>RedCap</a:t>
            </a:r>
            <a:r>
              <a:rPr lang="en-US" sz="2000" u="sng" dirty="0">
                <a:solidFill>
                  <a:prstClr val="black"/>
                </a:solidFill>
              </a:rPr>
              <a:t> capabilities </a:t>
            </a:r>
            <a:r>
              <a:rPr lang="en-US" sz="2000" dirty="0">
                <a:solidFill>
                  <a:prstClr val="black"/>
                </a:solidFill>
              </a:rPr>
              <a:t>using the search bar and Advanced Search filters</a:t>
            </a:r>
            <a:r>
              <a:rPr lang="en-US" sz="2000" dirty="0" smtClean="0">
                <a:solidFill>
                  <a:prstClr val="black"/>
                </a:solidFill>
              </a:rPr>
              <a:t>.</a:t>
            </a:r>
            <a:endParaRPr lang="en-US" sz="2000" dirty="0">
              <a:solidFill>
                <a:prstClr val="black"/>
              </a:solidFill>
            </a:endParaRPr>
          </a:p>
        </p:txBody>
      </p:sp>
      <p:sp>
        <p:nvSpPr>
          <p:cNvPr id="2" name="Title 1"/>
          <p:cNvSpPr>
            <a:spLocks noGrp="1"/>
          </p:cNvSpPr>
          <p:nvPr>
            <p:ph type="title"/>
          </p:nvPr>
        </p:nvSpPr>
        <p:spPr>
          <a:xfrm>
            <a:off x="320025" y="336884"/>
            <a:ext cx="11532885" cy="575109"/>
          </a:xfrm>
        </p:spPr>
        <p:txBody>
          <a:bodyPr>
            <a:normAutofit/>
          </a:bodyPr>
          <a:lstStyle/>
          <a:p>
            <a:pPr algn="ctr"/>
            <a:r>
              <a:rPr lang="en-US" dirty="0" smtClean="0">
                <a:latin typeface="+mn-lt"/>
              </a:rPr>
              <a:t>Importing surveys from outside sources into your REDCap Project: </a:t>
            </a:r>
            <a:endParaRPr lang="en-US" dirty="0">
              <a:latin typeface="+mn-lt"/>
            </a:endParaRPr>
          </a:p>
        </p:txBody>
      </p:sp>
    </p:spTree>
    <p:extLst>
      <p:ext uri="{BB962C8B-B14F-4D97-AF65-F5344CB8AC3E}">
        <p14:creationId xmlns:p14="http://schemas.microsoft.com/office/powerpoint/2010/main" val="408536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4" name="Group 3" descr="The Related Resources section for the John Hopkins COVID Long Study is shown. The Data Dictionary CSV file is highlighted in a red outlined box indicating it is the file of interest. "/>
          <p:cNvGrpSpPr/>
          <p:nvPr/>
        </p:nvGrpSpPr>
        <p:grpSpPr>
          <a:xfrm>
            <a:off x="8333324" y="4594858"/>
            <a:ext cx="3221551" cy="2025311"/>
            <a:chOff x="7339769" y="4316903"/>
            <a:chExt cx="3556601" cy="2314698"/>
          </a:xfrm>
        </p:grpSpPr>
        <p:pic>
          <p:nvPicPr>
            <p:cNvPr id="5" name="Picture 4" descr="The Related Resources section for the John Hopkins COVID Long Study is shown. The Data Dictionary CSV file is highlighted in a red outlined box. " title="Related Resourc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769" y="4316903"/>
              <a:ext cx="3556601" cy="2314698"/>
            </a:xfrm>
            <a:prstGeom prst="rect">
              <a:avLst/>
            </a:prstGeom>
            <a:effectLst>
              <a:outerShdw blurRad="63500" sx="102000" sy="102000" algn="ctr" rotWithShape="0">
                <a:prstClr val="black">
                  <a:alpha val="40000"/>
                </a:prstClr>
              </a:outerShdw>
            </a:effectLst>
          </p:spPr>
        </p:pic>
        <p:sp>
          <p:nvSpPr>
            <p:cNvPr id="6" name="Rectangle 5"/>
            <p:cNvSpPr/>
            <p:nvPr/>
          </p:nvSpPr>
          <p:spPr>
            <a:xfrm>
              <a:off x="7339769" y="4757299"/>
              <a:ext cx="3045890" cy="4716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The Search results page displaying the preview of the Johns Hopkins Long Study record at the top of the page. " title="Search results p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84" y="1833094"/>
            <a:ext cx="7531492" cy="3353438"/>
          </a:xfrm>
          <a:prstGeom prst="rect">
            <a:avLst/>
          </a:prstGeom>
        </p:spPr>
      </p:pic>
      <p:sp>
        <p:nvSpPr>
          <p:cNvPr id="7" name="TextBox 6"/>
          <p:cNvSpPr txBox="1"/>
          <p:nvPr/>
        </p:nvSpPr>
        <p:spPr>
          <a:xfrm>
            <a:off x="7818120" y="1570552"/>
            <a:ext cx="4251960" cy="2862322"/>
          </a:xfrm>
          <a:prstGeom prst="rect">
            <a:avLst/>
          </a:prstGeom>
          <a:noFill/>
        </p:spPr>
        <p:txBody>
          <a:bodyPr wrap="square" rtlCol="0">
            <a:spAutoFit/>
          </a:bodyPr>
          <a:lstStyle/>
          <a:p>
            <a:pPr marL="342900" indent="-342900">
              <a:buAutoNum type="arabicParenR"/>
            </a:pPr>
            <a:r>
              <a:rPr lang="en-US" sz="2000" dirty="0" smtClean="0"/>
              <a:t>Download the data dictionary .</a:t>
            </a:r>
            <a:r>
              <a:rPr lang="en-US" sz="2000" b="1" dirty="0" smtClean="0"/>
              <a:t>csv file(s) </a:t>
            </a:r>
            <a:r>
              <a:rPr lang="en-US" sz="2000" dirty="0" smtClean="0"/>
              <a:t>from the outside source(s); in this case the DR2 Resources Portal</a:t>
            </a:r>
          </a:p>
          <a:p>
            <a:pPr marL="342900" indent="-342900">
              <a:buAutoNum type="arabicParenR"/>
            </a:pPr>
            <a:endParaRPr lang="en-US" sz="2000" dirty="0" smtClean="0"/>
          </a:p>
          <a:p>
            <a:pPr marL="342900" indent="-342900">
              <a:buAutoNum type="arabicParenR"/>
            </a:pPr>
            <a:r>
              <a:rPr lang="en-US" sz="2000" dirty="0" smtClean="0"/>
              <a:t>Open the following </a:t>
            </a:r>
            <a:r>
              <a:rPr lang="en-US" sz="2000" b="1" dirty="0" smtClean="0"/>
              <a:t>data dictionary .csv files</a:t>
            </a:r>
            <a:r>
              <a:rPr lang="en-US" sz="2000" dirty="0" smtClean="0"/>
              <a:t>: </a:t>
            </a:r>
          </a:p>
          <a:p>
            <a:pPr marL="800100" lvl="1" indent="-342900">
              <a:buFont typeface="Arial" panose="020B0604020202020204" pitchFamily="34" charset="0"/>
              <a:buChar char="•"/>
            </a:pPr>
            <a:r>
              <a:rPr lang="en-US" sz="2000" dirty="0" smtClean="0"/>
              <a:t>survey(s) you’d like to adopt questions from </a:t>
            </a:r>
          </a:p>
          <a:p>
            <a:pPr marL="800100" lvl="1" indent="-342900">
              <a:buFont typeface="Arial" panose="020B0604020202020204" pitchFamily="34" charset="0"/>
              <a:buChar char="•"/>
            </a:pPr>
            <a:r>
              <a:rPr lang="en-US" sz="2000" dirty="0" smtClean="0"/>
              <a:t>NICHD COVID-19 CDEs</a:t>
            </a:r>
          </a:p>
        </p:txBody>
      </p:sp>
      <p:sp>
        <p:nvSpPr>
          <p:cNvPr id="2" name="Title 1"/>
          <p:cNvSpPr>
            <a:spLocks noGrp="1"/>
          </p:cNvSpPr>
          <p:nvPr>
            <p:ph type="title"/>
          </p:nvPr>
        </p:nvSpPr>
        <p:spPr>
          <a:xfrm>
            <a:off x="706583" y="365124"/>
            <a:ext cx="10848292" cy="766445"/>
          </a:xfrm>
        </p:spPr>
        <p:txBody>
          <a:bodyPr>
            <a:noAutofit/>
          </a:bodyPr>
          <a:lstStyle/>
          <a:p>
            <a:pPr algn="ctr"/>
            <a:r>
              <a:rPr lang="en-US" sz="3200" dirty="0">
                <a:solidFill>
                  <a:prstClr val="black"/>
                </a:solidFill>
                <a:latin typeface="Calibri" panose="020F0502020204030204"/>
              </a:rPr>
              <a:t>Importing surveys from outside sources into your REDCap Project: </a:t>
            </a:r>
            <a:endParaRPr lang="en-US" sz="3200" dirty="0"/>
          </a:p>
        </p:txBody>
      </p:sp>
    </p:spTree>
    <p:extLst>
      <p:ext uri="{BB962C8B-B14F-4D97-AF65-F5344CB8AC3E}">
        <p14:creationId xmlns:p14="http://schemas.microsoft.com/office/powerpoint/2010/main" val="281876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10" name="Group 9" descr="The CSV file of the NICHD COVID-19 Pediatric CDE data dictionary. The selected rows from the Johns Hopkins COVID Long Study data dictionary file has been inserted at the end of the NICHD Pediatric CDE data dictionary."/>
          <p:cNvGrpSpPr/>
          <p:nvPr/>
        </p:nvGrpSpPr>
        <p:grpSpPr>
          <a:xfrm>
            <a:off x="7176397" y="614503"/>
            <a:ext cx="4861035" cy="3818477"/>
            <a:chOff x="6453351" y="2418024"/>
            <a:chExt cx="5623035" cy="3871817"/>
          </a:xfrm>
        </p:grpSpPr>
        <p:pic>
          <p:nvPicPr>
            <p:cNvPr id="11" name="Picture 10" descr="The CSV file of the NICHD Pediatric data dictionary is open. The selected rows from the Johns Hopkins COVID Long Study data dictionary file has been inserted at the end of the NICHD Pediatric CDE data dictionary and is higlighted in grey. " title="NICHD Pediatric CDE data dictionary "/>
            <p:cNvPicPr>
              <a:picLocks noChangeAspect="1"/>
            </p:cNvPicPr>
            <p:nvPr/>
          </p:nvPicPr>
          <p:blipFill rotWithShape="1">
            <a:blip r:embed="rId2" cstate="print">
              <a:extLst>
                <a:ext uri="{28A0092B-C50C-407E-A947-70E740481C1C}">
                  <a14:useLocalDpi xmlns:a14="http://schemas.microsoft.com/office/drawing/2010/main" val="0"/>
                </a:ext>
              </a:extLst>
            </a:blip>
            <a:srcRect r="26986"/>
            <a:stretch/>
          </p:blipFill>
          <p:spPr>
            <a:xfrm>
              <a:off x="6453351" y="2418024"/>
              <a:ext cx="5623035" cy="387181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289" y="2418024"/>
              <a:ext cx="2838450" cy="234950"/>
            </a:xfrm>
            <a:prstGeom prst="rect">
              <a:avLst/>
            </a:prstGeom>
          </p:spPr>
        </p:pic>
      </p:grpSp>
      <p:grpSp>
        <p:nvGrpSpPr>
          <p:cNvPr id="17" name="Group 16" descr="CSV file of the Johns Hopkins COVID Long Study data dictionary. The data that will be inserted into the NICHD COVID-19 Pediatric CDE data dictionary is selected and copied. "/>
          <p:cNvGrpSpPr/>
          <p:nvPr/>
        </p:nvGrpSpPr>
        <p:grpSpPr>
          <a:xfrm>
            <a:off x="233494" y="674369"/>
            <a:ext cx="6789420" cy="3698744"/>
            <a:chOff x="80010" y="846216"/>
            <a:chExt cx="6789420" cy="3698744"/>
          </a:xfrm>
        </p:grpSpPr>
        <p:pic>
          <p:nvPicPr>
            <p:cNvPr id="6" name="Picture 5" descr="The CSV file of the Johns Hopkins COVID Long Study is open with half of the shown rows selected and highlighted in grey. " title="Johns Hopkins COVID Long Study data dictionar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 y="846216"/>
              <a:ext cx="6789420" cy="3698744"/>
            </a:xfrm>
            <a:prstGeom prst="rect">
              <a:avLst/>
            </a:prstGeom>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6269" y="846216"/>
              <a:ext cx="2156902" cy="201787"/>
            </a:xfrm>
            <a:prstGeom prst="rect">
              <a:avLst/>
            </a:prstGeom>
          </p:spPr>
        </p:pic>
        <p:sp>
          <p:nvSpPr>
            <p:cNvPr id="8" name="Rectangular Callout 7"/>
            <p:cNvSpPr/>
            <p:nvPr/>
          </p:nvSpPr>
          <p:spPr>
            <a:xfrm>
              <a:off x="4553171" y="1738259"/>
              <a:ext cx="2190529" cy="997334"/>
            </a:xfrm>
            <a:prstGeom prst="wedgeRectCallout">
              <a:avLst>
                <a:gd name="adj1" fmla="val 35492"/>
                <a:gd name="adj2" fmla="val 81768"/>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r>
                <a:rPr lang="en-US" sz="1400" dirty="0">
                  <a:solidFill>
                    <a:prstClr val="black"/>
                  </a:solidFill>
                </a:rPr>
                <a:t>Notice this field note. Check the file to make sure you didn’t leave out any important data/ fields</a:t>
              </a:r>
              <a:r>
                <a:rPr lang="en-US" sz="1400" dirty="0" smtClean="0">
                  <a:solidFill>
                    <a:prstClr val="black"/>
                  </a:solidFill>
                </a:rPr>
                <a:t>!</a:t>
              </a:r>
              <a:endParaRPr lang="en-US" sz="1400" dirty="0">
                <a:solidFill>
                  <a:prstClr val="black"/>
                </a:solidFill>
              </a:endParaRPr>
            </a:p>
          </p:txBody>
        </p:sp>
      </p:grpSp>
      <p:sp>
        <p:nvSpPr>
          <p:cNvPr id="15" name="TextBox 14"/>
          <p:cNvSpPr txBox="1"/>
          <p:nvPr/>
        </p:nvSpPr>
        <p:spPr>
          <a:xfrm>
            <a:off x="6869430" y="4493216"/>
            <a:ext cx="5322570" cy="2523768"/>
          </a:xfrm>
          <a:prstGeom prst="rect">
            <a:avLst/>
          </a:prstGeom>
          <a:noFill/>
        </p:spPr>
        <p:txBody>
          <a:bodyPr wrap="square" rtlCol="0">
            <a:spAutoFit/>
          </a:bodyPr>
          <a:lstStyle/>
          <a:p>
            <a:r>
              <a:rPr lang="en-US" sz="2000" dirty="0" smtClean="0">
                <a:solidFill>
                  <a:srgbClr val="1F4E7A"/>
                </a:solidFill>
              </a:rPr>
              <a:t>*If you know where you’d like the imported set of questions to be placed in the survey, you can paste them into the specific location. They will display in REDCap in the exact location you inserted them. If you’re unsure, the easiest method is to insert them at the end and rearrange them in the Online Designer of REDCap </a:t>
            </a:r>
          </a:p>
          <a:p>
            <a:endParaRPr lang="en-US" dirty="0"/>
          </a:p>
        </p:txBody>
      </p:sp>
      <p:sp>
        <p:nvSpPr>
          <p:cNvPr id="14" name="TextBox 13"/>
          <p:cNvSpPr txBox="1"/>
          <p:nvPr/>
        </p:nvSpPr>
        <p:spPr>
          <a:xfrm>
            <a:off x="1" y="4433165"/>
            <a:ext cx="6869430" cy="2523768"/>
          </a:xfrm>
          <a:prstGeom prst="rect">
            <a:avLst/>
          </a:prstGeom>
          <a:noFill/>
        </p:spPr>
        <p:txBody>
          <a:bodyPr wrap="square" rtlCol="0">
            <a:spAutoFit/>
          </a:bodyPr>
          <a:lstStyle/>
          <a:p>
            <a:pPr marL="342900" indent="-342900">
              <a:buFont typeface="+mj-lt"/>
              <a:buAutoNum type="arabicParenR" startAt="3"/>
            </a:pPr>
            <a:r>
              <a:rPr lang="en-US" sz="2000" dirty="0" smtClean="0"/>
              <a:t>Select the field (variable) names of interest, field types, and associated values </a:t>
            </a:r>
            <a:r>
              <a:rPr lang="en-US" sz="2000" dirty="0" smtClean="0">
                <a:solidFill>
                  <a:srgbClr val="1F4E7A"/>
                </a:solidFill>
              </a:rPr>
              <a:t>*If you’d like to import the entire survey, select all data in the file </a:t>
            </a:r>
          </a:p>
          <a:p>
            <a:pPr marL="342900" indent="-342900">
              <a:buFont typeface="+mj-lt"/>
              <a:buAutoNum type="arabicParenR" startAt="3"/>
            </a:pPr>
            <a:endParaRPr lang="en-US" sz="2000" b="1" dirty="0" smtClean="0"/>
          </a:p>
          <a:p>
            <a:pPr marL="342900" indent="-342900">
              <a:buFont typeface="+mj-lt"/>
              <a:buAutoNum type="arabicParenR" startAt="3"/>
            </a:pPr>
            <a:r>
              <a:rPr lang="en-US" sz="2000" dirty="0" smtClean="0"/>
              <a:t>Copy and paste the selected data from the outside sourced data dictionary into the NICHD COVID-19 CDE Data Dictionary file </a:t>
            </a:r>
            <a:r>
              <a:rPr lang="en-US" sz="2000" dirty="0" smtClean="0">
                <a:solidFill>
                  <a:srgbClr val="1F4E7A"/>
                </a:solidFill>
              </a:rPr>
              <a:t>*Repeat steps 3 and 4 for </a:t>
            </a:r>
            <a:r>
              <a:rPr lang="en-US" sz="2000" u="sng" dirty="0" smtClean="0">
                <a:solidFill>
                  <a:srgbClr val="1F4E7A"/>
                </a:solidFill>
              </a:rPr>
              <a:t>each</a:t>
            </a:r>
            <a:r>
              <a:rPr lang="en-US" sz="2000" dirty="0" smtClean="0">
                <a:solidFill>
                  <a:srgbClr val="1F4E7A"/>
                </a:solidFill>
              </a:rPr>
              <a:t> survey you’d like to import </a:t>
            </a:r>
          </a:p>
          <a:p>
            <a:endParaRPr lang="en-US" dirty="0"/>
          </a:p>
        </p:txBody>
      </p:sp>
      <p:sp>
        <p:nvSpPr>
          <p:cNvPr id="2" name="Title 1"/>
          <p:cNvSpPr>
            <a:spLocks noGrp="1"/>
          </p:cNvSpPr>
          <p:nvPr>
            <p:ph type="title"/>
          </p:nvPr>
        </p:nvSpPr>
        <p:spPr>
          <a:xfrm>
            <a:off x="205741" y="0"/>
            <a:ext cx="11768826" cy="754380"/>
          </a:xfrm>
        </p:spPr>
        <p:txBody>
          <a:bodyPr>
            <a:noAutofit/>
          </a:bodyPr>
          <a:lstStyle/>
          <a:p>
            <a:pPr algn="ctr"/>
            <a:r>
              <a:rPr lang="en-US" sz="3200" dirty="0">
                <a:solidFill>
                  <a:prstClr val="black"/>
                </a:solidFill>
                <a:latin typeface="Calibri" panose="020F0502020204030204"/>
              </a:rPr>
              <a:t>Importing surveys from outside sources into your REDCap Project</a:t>
            </a:r>
            <a:r>
              <a:rPr lang="en-US" sz="3200" dirty="0" smtClean="0">
                <a:solidFill>
                  <a:prstClr val="black"/>
                </a:solidFill>
                <a:latin typeface="Calibri" panose="020F0502020204030204"/>
              </a:rPr>
              <a:t>:</a:t>
            </a:r>
            <a:endParaRPr lang="en-US" sz="3200" dirty="0">
              <a:latin typeface="+mn-lt"/>
            </a:endParaRPr>
          </a:p>
        </p:txBody>
      </p:sp>
    </p:spTree>
    <p:extLst>
      <p:ext uri="{BB962C8B-B14F-4D97-AF65-F5344CB8AC3E}">
        <p14:creationId xmlns:p14="http://schemas.microsoft.com/office/powerpoint/2010/main" val="286570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11" name="Group 10" descr="The location of where you upload the data dictionary into your RedCap project. In the green box, select choose file to upload the data dictionary. Then click upload file. "/>
          <p:cNvGrpSpPr/>
          <p:nvPr/>
        </p:nvGrpSpPr>
        <p:grpSpPr>
          <a:xfrm>
            <a:off x="649588" y="4014460"/>
            <a:ext cx="6939932" cy="2751028"/>
            <a:chOff x="1316549" y="3666209"/>
            <a:chExt cx="6959600" cy="2908300"/>
          </a:xfrm>
        </p:grpSpPr>
        <p:pic>
          <p:nvPicPr>
            <p:cNvPr id="12" name="Picture 11" descr="The location of where you upload the data dictionary into your RedCap project. &quot;Choose File&quot; and &quot;Upload File&quot; are highlighted in a red outlined box. " title="RedCap Data Dictionary Uploa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549" y="3666209"/>
              <a:ext cx="6959600" cy="2908300"/>
            </a:xfrm>
            <a:prstGeom prst="rect">
              <a:avLst/>
            </a:prstGeom>
          </p:spPr>
        </p:pic>
        <p:sp>
          <p:nvSpPr>
            <p:cNvPr id="13" name="Rectangle 12"/>
            <p:cNvSpPr/>
            <p:nvPr/>
          </p:nvSpPr>
          <p:spPr>
            <a:xfrm>
              <a:off x="1670116" y="5672147"/>
              <a:ext cx="905944" cy="7567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descr="Online Designer in REDCap project. On the left hand side under Project Home and Design is the Dictionary button. "/>
          <p:cNvGrpSpPr/>
          <p:nvPr/>
        </p:nvGrpSpPr>
        <p:grpSpPr>
          <a:xfrm>
            <a:off x="134682" y="937260"/>
            <a:ext cx="8061892" cy="2913128"/>
            <a:chOff x="134682" y="599374"/>
            <a:chExt cx="8061892" cy="2913128"/>
          </a:xfrm>
        </p:grpSpPr>
        <p:pic>
          <p:nvPicPr>
            <p:cNvPr id="4" name="Picture 3" descr="Online Designer in REDCap project. &quot;Project Home and Design&quot; and &quot;Dictionary&quot; are highlighted in a red outlined box. " title="REDCap Online Design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82" y="606174"/>
              <a:ext cx="8061892" cy="2906328"/>
            </a:xfrm>
            <a:prstGeom prst="rect">
              <a:avLst/>
            </a:prstGeom>
          </p:spPr>
        </p:pic>
        <p:sp>
          <p:nvSpPr>
            <p:cNvPr id="5" name="Rectangle 4"/>
            <p:cNvSpPr/>
            <p:nvPr/>
          </p:nvSpPr>
          <p:spPr>
            <a:xfrm>
              <a:off x="2196661" y="675974"/>
              <a:ext cx="1093076" cy="22071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123088" y="599374"/>
              <a:ext cx="12402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Project</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Name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649588" y="1882505"/>
              <a:ext cx="781871" cy="1879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724186" y="1060292"/>
              <a:ext cx="359406" cy="1168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67255" y="1271752"/>
              <a:ext cx="273269" cy="94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34682" y="1530417"/>
              <a:ext cx="948910" cy="1983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p:cNvSpPr txBox="1"/>
          <p:nvPr/>
        </p:nvSpPr>
        <p:spPr>
          <a:xfrm>
            <a:off x="8222093" y="1234577"/>
            <a:ext cx="3813697" cy="5293757"/>
          </a:xfrm>
          <a:prstGeom prst="rect">
            <a:avLst/>
          </a:prstGeom>
          <a:noFill/>
        </p:spPr>
        <p:txBody>
          <a:bodyPr wrap="square" rtlCol="0">
            <a:spAutoFit/>
          </a:bodyPr>
          <a:lstStyle/>
          <a:p>
            <a:pPr marL="342900" lvl="0" indent="-342900">
              <a:buFont typeface="+mj-lt"/>
              <a:buAutoNum type="arabicParenR" startAt="5"/>
              <a:defRPr/>
            </a:pPr>
            <a:r>
              <a:rPr lang="en-US" sz="2000" dirty="0">
                <a:solidFill>
                  <a:prstClr val="black"/>
                </a:solidFill>
              </a:rPr>
              <a:t>Save the updated NICHD COVID-19 CDE file </a:t>
            </a:r>
            <a:r>
              <a:rPr lang="en-US" sz="2000" dirty="0">
                <a:solidFill>
                  <a:srgbClr val="1F4E7A"/>
                </a:solidFill>
              </a:rPr>
              <a:t>*make sure to save the file in .csv format</a:t>
            </a:r>
          </a:p>
          <a:p>
            <a:pPr marL="342900" lvl="0" indent="-342900">
              <a:buFont typeface="+mj-lt"/>
              <a:buAutoNum type="arabicParenR" startAt="5"/>
              <a:defRPr/>
            </a:pPr>
            <a:endParaRPr lang="en-US" sz="2000" dirty="0">
              <a:solidFill>
                <a:srgbClr val="0070C0"/>
              </a:solidFill>
            </a:endParaRPr>
          </a:p>
          <a:p>
            <a:pPr marL="342900" lvl="0" indent="-342900">
              <a:buFont typeface="+mj-lt"/>
              <a:buAutoNum type="arabicParenR" startAt="5"/>
              <a:defRPr/>
            </a:pPr>
            <a:r>
              <a:rPr lang="en-US" sz="2000" dirty="0">
                <a:solidFill>
                  <a:prstClr val="black"/>
                </a:solidFill>
              </a:rPr>
              <a:t>Login to your REDCap account </a:t>
            </a:r>
          </a:p>
          <a:p>
            <a:pPr marL="342900" lvl="0" indent="-342900">
              <a:buFont typeface="+mj-lt"/>
              <a:buAutoNum type="arabicParenR" startAt="5"/>
              <a:defRPr/>
            </a:pPr>
            <a:endParaRPr lang="en-US" sz="2000" dirty="0">
              <a:solidFill>
                <a:prstClr val="black"/>
              </a:solidFill>
            </a:endParaRPr>
          </a:p>
          <a:p>
            <a:pPr marL="342900" lvl="0" indent="-342900">
              <a:buFont typeface="+mj-lt"/>
              <a:buAutoNum type="arabicParenR" startAt="5"/>
              <a:defRPr/>
            </a:pPr>
            <a:r>
              <a:rPr lang="en-US" sz="2000" dirty="0">
                <a:solidFill>
                  <a:prstClr val="black"/>
                </a:solidFill>
              </a:rPr>
              <a:t>Select your REDCap Project</a:t>
            </a:r>
          </a:p>
          <a:p>
            <a:pPr marL="342900" lvl="0" indent="-342900">
              <a:buFont typeface="+mj-lt"/>
              <a:buAutoNum type="arabicParenR" startAt="5"/>
              <a:defRPr/>
            </a:pPr>
            <a:endParaRPr lang="en-US" sz="2000" dirty="0">
              <a:solidFill>
                <a:prstClr val="black"/>
              </a:solidFill>
            </a:endParaRPr>
          </a:p>
          <a:p>
            <a:pPr marL="342900" lvl="0" indent="-342900">
              <a:buFont typeface="+mj-lt"/>
              <a:buAutoNum type="arabicParenR" startAt="5"/>
              <a:defRPr/>
            </a:pPr>
            <a:r>
              <a:rPr lang="en-US" sz="2000" dirty="0">
                <a:solidFill>
                  <a:prstClr val="black"/>
                </a:solidFill>
              </a:rPr>
              <a:t>Select </a:t>
            </a:r>
            <a:r>
              <a:rPr lang="en-US" sz="2000" b="1" dirty="0">
                <a:solidFill>
                  <a:prstClr val="black"/>
                </a:solidFill>
              </a:rPr>
              <a:t>Dictionary</a:t>
            </a:r>
            <a:r>
              <a:rPr lang="en-US" sz="2000" dirty="0">
                <a:solidFill>
                  <a:prstClr val="black"/>
                </a:solidFill>
              </a:rPr>
              <a:t> under </a:t>
            </a:r>
            <a:r>
              <a:rPr lang="en-US" sz="2000" b="1" dirty="0">
                <a:solidFill>
                  <a:prstClr val="black"/>
                </a:solidFill>
              </a:rPr>
              <a:t>Project Home and Design</a:t>
            </a:r>
          </a:p>
          <a:p>
            <a:pPr marL="342900" lvl="0" indent="-342900">
              <a:buFont typeface="+mj-lt"/>
              <a:buAutoNum type="arabicParenR" startAt="5"/>
              <a:defRPr/>
            </a:pPr>
            <a:endParaRPr lang="en-US" sz="2000" b="1" dirty="0">
              <a:solidFill>
                <a:prstClr val="black"/>
              </a:solidFill>
            </a:endParaRPr>
          </a:p>
          <a:p>
            <a:pPr marL="342900" lvl="0" indent="-342900">
              <a:buFont typeface="+mj-lt"/>
              <a:buAutoNum type="arabicParenR" startAt="5"/>
              <a:defRPr/>
            </a:pPr>
            <a:r>
              <a:rPr lang="en-US" sz="2000" dirty="0">
                <a:solidFill>
                  <a:prstClr val="black"/>
                </a:solidFill>
              </a:rPr>
              <a:t>Choose the updated NICHD COVID-19 CDE .csv file with imported survey </a:t>
            </a:r>
            <a:r>
              <a:rPr lang="en-US" sz="2000" dirty="0" smtClean="0">
                <a:solidFill>
                  <a:prstClr val="black"/>
                </a:solidFill>
              </a:rPr>
              <a:t>questions</a:t>
            </a:r>
          </a:p>
          <a:p>
            <a:pPr marL="342900" lvl="0" indent="-342900">
              <a:buFont typeface="+mj-lt"/>
              <a:buAutoNum type="arabicParenR" startAt="5"/>
              <a:defRPr/>
            </a:pPr>
            <a:endParaRPr lang="en-US" sz="2000" dirty="0">
              <a:solidFill>
                <a:prstClr val="black"/>
              </a:solidFill>
            </a:endParaRPr>
          </a:p>
          <a:p>
            <a:pPr marL="342900" lvl="0" indent="-342900">
              <a:buFont typeface="+mj-lt"/>
              <a:buAutoNum type="arabicParenR" startAt="5"/>
              <a:defRPr/>
            </a:pPr>
            <a:r>
              <a:rPr lang="en-US" sz="2000" dirty="0" smtClean="0">
                <a:solidFill>
                  <a:prstClr val="black"/>
                </a:solidFill>
              </a:rPr>
              <a:t> Upload </a:t>
            </a:r>
            <a:r>
              <a:rPr lang="en-US" sz="2000" dirty="0">
                <a:solidFill>
                  <a:prstClr val="black"/>
                </a:solidFill>
              </a:rPr>
              <a:t>the file </a:t>
            </a:r>
          </a:p>
          <a:p>
            <a:pPr lvl="0">
              <a:defRPr/>
            </a:pPr>
            <a:r>
              <a:rPr lang="en-US" dirty="0">
                <a:solidFill>
                  <a:prstClr val="black"/>
                </a:solidFill>
              </a:rPr>
              <a:t>	</a:t>
            </a:r>
          </a:p>
        </p:txBody>
      </p:sp>
      <p:sp>
        <p:nvSpPr>
          <p:cNvPr id="2" name="Title 1"/>
          <p:cNvSpPr>
            <a:spLocks noGrp="1"/>
          </p:cNvSpPr>
          <p:nvPr>
            <p:ph type="title"/>
          </p:nvPr>
        </p:nvSpPr>
        <p:spPr>
          <a:xfrm>
            <a:off x="277092" y="167561"/>
            <a:ext cx="11651672" cy="686435"/>
          </a:xfrm>
        </p:spPr>
        <p:txBody>
          <a:bodyPr>
            <a:noAutofit/>
          </a:bodyPr>
          <a:lstStyle/>
          <a:p>
            <a:pPr algn="ctr"/>
            <a:r>
              <a:rPr lang="en-US" sz="3200" dirty="0">
                <a:solidFill>
                  <a:prstClr val="black"/>
                </a:solidFill>
                <a:latin typeface="Calibri" panose="020F0502020204030204"/>
              </a:rPr>
              <a:t>Importing surveys from outside sources into your REDCap Project:</a:t>
            </a:r>
            <a:endParaRPr lang="en-US" sz="4800" dirty="0"/>
          </a:p>
        </p:txBody>
      </p:sp>
    </p:spTree>
    <p:extLst>
      <p:ext uri="{BB962C8B-B14F-4D97-AF65-F5344CB8AC3E}">
        <p14:creationId xmlns:p14="http://schemas.microsoft.com/office/powerpoint/2010/main" val="330828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4" name="Group 3" descr="This page displays after uploading the data dictionary into your RedCap project. If there are errors, these will be listed here in a red box. The allowable warnings found are also displayed on this page. After fixing the errors, a green box will display on the page. Once you see the green box and have reviewed the warnings, click commit changes. "/>
          <p:cNvGrpSpPr/>
          <p:nvPr/>
        </p:nvGrpSpPr>
        <p:grpSpPr>
          <a:xfrm>
            <a:off x="3509010" y="971550"/>
            <a:ext cx="8551774" cy="5756414"/>
            <a:chOff x="3065518" y="532684"/>
            <a:chExt cx="8879434" cy="5756414"/>
          </a:xfrm>
        </p:grpSpPr>
        <p:pic>
          <p:nvPicPr>
            <p:cNvPr id="5" name="Picture 4" descr="The blue &quot;commit changes&quot; box that will upload the data dictionary into your RedCap project instruments. &quot;Commit changes&quot; is highlighted with a red outlined box. " title="Data dictionary final uploa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877" y="5147193"/>
              <a:ext cx="6418709" cy="1141905"/>
            </a:xfrm>
            <a:prstGeom prst="rect">
              <a:avLst/>
            </a:prstGeom>
          </p:spPr>
        </p:pic>
        <p:pic>
          <p:nvPicPr>
            <p:cNvPr id="6" name="Picture 5" descr="The page that displays after uploading the data dictionary into your RedCap project. Errors and allowable warnings in the uploaded file are displayed on this page. " title="REDCap Project data dictionary uploa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518" y="532684"/>
              <a:ext cx="8590455" cy="4558614"/>
            </a:xfrm>
            <a:prstGeom prst="rect">
              <a:avLst/>
            </a:prstGeom>
          </p:spPr>
        </p:pic>
        <p:sp>
          <p:nvSpPr>
            <p:cNvPr id="7" name="Rectangle 6"/>
            <p:cNvSpPr/>
            <p:nvPr/>
          </p:nvSpPr>
          <p:spPr>
            <a:xfrm>
              <a:off x="5454868" y="532684"/>
              <a:ext cx="1376855" cy="321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773215" y="977463"/>
              <a:ext cx="420414" cy="147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454868" y="546538"/>
              <a:ext cx="14788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Project Name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457979" y="5738648"/>
              <a:ext cx="1373744" cy="3888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ular Callout 10"/>
            <p:cNvSpPr/>
            <p:nvPr/>
          </p:nvSpPr>
          <p:spPr>
            <a:xfrm>
              <a:off x="9517615" y="2974206"/>
              <a:ext cx="2427337" cy="1545241"/>
            </a:xfrm>
            <a:prstGeom prst="wedgeRectCallout">
              <a:avLst>
                <a:gd name="adj1" fmla="val -75141"/>
                <a:gd name="adj2" fmla="val -54459"/>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600" dirty="0"/>
                <a:t>If there are errors in the file, for example, there are two of the same variable names, </a:t>
              </a:r>
              <a:r>
                <a:rPr lang="en-US" sz="1600" dirty="0" smtClean="0"/>
                <a:t>they </a:t>
              </a:r>
              <a:r>
                <a:rPr lang="en-US" sz="1600" dirty="0"/>
                <a:t>will appear here </a:t>
              </a:r>
              <a:r>
                <a:rPr lang="en-US" sz="1600" dirty="0" smtClean="0"/>
                <a:t>with the cell number in </a:t>
              </a:r>
              <a:r>
                <a:rPr lang="en-US" sz="1600" dirty="0"/>
                <a:t>a red </a:t>
              </a:r>
              <a:r>
                <a:rPr lang="en-US" sz="1600" dirty="0" smtClean="0"/>
                <a:t>box</a:t>
              </a:r>
              <a:endParaRPr lang="en-US" sz="1600" dirty="0"/>
            </a:p>
          </p:txBody>
        </p:sp>
      </p:grpSp>
      <p:sp>
        <p:nvSpPr>
          <p:cNvPr id="3" name="TextBox 2"/>
          <p:cNvSpPr txBox="1"/>
          <p:nvPr/>
        </p:nvSpPr>
        <p:spPr>
          <a:xfrm>
            <a:off x="114300" y="1552679"/>
            <a:ext cx="3291840" cy="4985980"/>
          </a:xfrm>
          <a:prstGeom prst="rect">
            <a:avLst/>
          </a:prstGeom>
          <a:noFill/>
        </p:spPr>
        <p:txBody>
          <a:bodyPr wrap="square" rtlCol="0">
            <a:spAutoFit/>
          </a:bodyPr>
          <a:lstStyle/>
          <a:p>
            <a:pPr marL="568325" indent="-568325">
              <a:buFont typeface="+mj-lt"/>
              <a:buAutoNum type="arabicParenR" startAt="11"/>
            </a:pPr>
            <a:r>
              <a:rPr lang="en-US" sz="2000" dirty="0" smtClean="0"/>
              <a:t>Review any warnings or errors that may exist in the file and make adjustments as instructed </a:t>
            </a:r>
            <a:r>
              <a:rPr lang="en-US" sz="2000" dirty="0" smtClean="0">
                <a:solidFill>
                  <a:srgbClr val="0070C0"/>
                </a:solidFill>
              </a:rPr>
              <a:t>*REDCap will notify you of any warnings and specify which fields have errors</a:t>
            </a:r>
          </a:p>
          <a:p>
            <a:pPr marL="342900" indent="-342900">
              <a:buFont typeface="+mj-lt"/>
              <a:buAutoNum type="arabicParenR" startAt="11"/>
            </a:pPr>
            <a:endParaRPr lang="en-US" sz="2000" dirty="0">
              <a:solidFill>
                <a:srgbClr val="0070C0"/>
              </a:solidFill>
            </a:endParaRPr>
          </a:p>
          <a:p>
            <a:pPr marL="568325" indent="-568325">
              <a:buFont typeface="+mj-lt"/>
              <a:buAutoNum type="arabicParenR" startAt="11"/>
            </a:pPr>
            <a:r>
              <a:rPr lang="en-US" sz="2000" dirty="0" smtClean="0">
                <a:solidFill>
                  <a:prstClr val="black"/>
                </a:solidFill>
              </a:rPr>
              <a:t>Once </a:t>
            </a:r>
            <a:r>
              <a:rPr lang="en-US" sz="2000" dirty="0">
                <a:solidFill>
                  <a:prstClr val="black"/>
                </a:solidFill>
              </a:rPr>
              <a:t>you have the green light, </a:t>
            </a:r>
            <a:r>
              <a:rPr lang="en-US" sz="2000" b="1" dirty="0">
                <a:solidFill>
                  <a:prstClr val="black"/>
                </a:solidFill>
              </a:rPr>
              <a:t>commit</a:t>
            </a:r>
            <a:r>
              <a:rPr lang="en-US" sz="2000" dirty="0">
                <a:solidFill>
                  <a:prstClr val="black"/>
                </a:solidFill>
              </a:rPr>
              <a:t> </a:t>
            </a:r>
            <a:r>
              <a:rPr lang="en-US" sz="2000" b="1" dirty="0">
                <a:solidFill>
                  <a:prstClr val="black"/>
                </a:solidFill>
              </a:rPr>
              <a:t>changes</a:t>
            </a:r>
          </a:p>
          <a:p>
            <a:pPr marL="342900" indent="-342900">
              <a:buFont typeface="+mj-lt"/>
              <a:buAutoNum type="arabicParenR" startAt="11"/>
            </a:pPr>
            <a:endParaRPr lang="en-US" sz="2000" b="1" dirty="0">
              <a:solidFill>
                <a:prstClr val="black"/>
              </a:solidFill>
            </a:endParaRPr>
          </a:p>
          <a:p>
            <a:pPr marL="512763" indent="-512763">
              <a:buFont typeface="+mj-lt"/>
              <a:buAutoNum type="arabicParenR" startAt="11"/>
            </a:pPr>
            <a:r>
              <a:rPr lang="en-US" sz="2000" dirty="0" smtClean="0">
                <a:solidFill>
                  <a:prstClr val="black"/>
                </a:solidFill>
              </a:rPr>
              <a:t>Return </a:t>
            </a:r>
            <a:r>
              <a:rPr lang="en-US" sz="2000" dirty="0">
                <a:solidFill>
                  <a:prstClr val="black"/>
                </a:solidFill>
              </a:rPr>
              <a:t>to the </a:t>
            </a:r>
            <a:r>
              <a:rPr lang="en-US" sz="2000" b="1" dirty="0">
                <a:solidFill>
                  <a:prstClr val="black"/>
                </a:solidFill>
              </a:rPr>
              <a:t>Online Designer</a:t>
            </a:r>
          </a:p>
          <a:p>
            <a:endParaRPr lang="en-US" dirty="0"/>
          </a:p>
        </p:txBody>
      </p:sp>
      <p:sp>
        <p:nvSpPr>
          <p:cNvPr id="2" name="Title 1"/>
          <p:cNvSpPr>
            <a:spLocks noGrp="1"/>
          </p:cNvSpPr>
          <p:nvPr>
            <p:ph type="title"/>
          </p:nvPr>
        </p:nvSpPr>
        <p:spPr>
          <a:xfrm>
            <a:off x="114300" y="217411"/>
            <a:ext cx="11946484" cy="606425"/>
          </a:xfrm>
        </p:spPr>
        <p:txBody>
          <a:bodyPr>
            <a:normAutofit/>
          </a:bodyPr>
          <a:lstStyle/>
          <a:p>
            <a:pPr algn="ctr"/>
            <a:r>
              <a:rPr lang="en-US" sz="3200" dirty="0">
                <a:solidFill>
                  <a:prstClr val="black"/>
                </a:solidFill>
                <a:latin typeface="Calibri" panose="020F0502020204030204"/>
              </a:rPr>
              <a:t>Importing surveys from outside sources into your REDCap Project:</a:t>
            </a:r>
            <a:endParaRPr lang="en-US" sz="4800" dirty="0"/>
          </a:p>
        </p:txBody>
      </p:sp>
    </p:spTree>
    <p:extLst>
      <p:ext uri="{BB962C8B-B14F-4D97-AF65-F5344CB8AC3E}">
        <p14:creationId xmlns:p14="http://schemas.microsoft.com/office/powerpoint/2010/main" val="226070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3" name="Picture 2" descr="Online designer displaying list of instruments. The imported Johns Hopkins COVID Long Study instruments are shown at the bottom of the list of instruments."/>
          <p:cNvPicPr>
            <a:picLocks noChangeAspect="1"/>
          </p:cNvPicPr>
          <p:nvPr/>
        </p:nvPicPr>
        <p:blipFill>
          <a:blip r:embed="rId2"/>
          <a:stretch>
            <a:fillRect/>
          </a:stretch>
        </p:blipFill>
        <p:spPr>
          <a:xfrm>
            <a:off x="2373941" y="457200"/>
            <a:ext cx="9818059" cy="5806439"/>
          </a:xfrm>
          <a:prstGeom prst="rect">
            <a:avLst/>
          </a:prstGeom>
        </p:spPr>
      </p:pic>
      <p:sp>
        <p:nvSpPr>
          <p:cNvPr id="4" name="TextBox 3"/>
          <p:cNvSpPr txBox="1"/>
          <p:nvPr/>
        </p:nvSpPr>
        <p:spPr>
          <a:xfrm>
            <a:off x="0" y="1863090"/>
            <a:ext cx="2240280" cy="3139321"/>
          </a:xfrm>
          <a:prstGeom prst="rect">
            <a:avLst/>
          </a:prstGeom>
          <a:noFill/>
        </p:spPr>
        <p:txBody>
          <a:bodyPr wrap="square" rtlCol="0">
            <a:spAutoFit/>
          </a:bodyPr>
          <a:lstStyle/>
          <a:p>
            <a:pPr marL="568325" lvl="0" indent="-568325">
              <a:buFont typeface="+mj-lt"/>
              <a:buAutoNum type="arabicParenR" startAt="14"/>
              <a:tabLst>
                <a:tab pos="568325" algn="l"/>
              </a:tabLst>
            </a:pPr>
            <a:r>
              <a:rPr lang="en-US" sz="2000" dirty="0" smtClean="0">
                <a:solidFill>
                  <a:prstClr val="black"/>
                </a:solidFill>
              </a:rPr>
              <a:t>Review </a:t>
            </a:r>
            <a:r>
              <a:rPr lang="en-US" sz="2000" dirty="0">
                <a:solidFill>
                  <a:prstClr val="black"/>
                </a:solidFill>
              </a:rPr>
              <a:t>the instruments in </a:t>
            </a:r>
            <a:r>
              <a:rPr lang="en-US" sz="2000" b="1" dirty="0">
                <a:solidFill>
                  <a:prstClr val="black"/>
                </a:solidFill>
              </a:rPr>
              <a:t>Online Designer </a:t>
            </a:r>
          </a:p>
          <a:p>
            <a:pPr marL="342900" lvl="0" indent="-342900">
              <a:buFont typeface="+mj-lt"/>
              <a:buAutoNum type="arabicParenR" startAt="14"/>
            </a:pPr>
            <a:endParaRPr lang="en-US" sz="2000" b="1" dirty="0">
              <a:solidFill>
                <a:prstClr val="black"/>
              </a:solidFill>
            </a:endParaRPr>
          </a:p>
          <a:p>
            <a:pPr marL="457200" lvl="0" indent="-457200">
              <a:buFont typeface="+mj-lt"/>
              <a:buAutoNum type="arabicParenR" startAt="14"/>
            </a:pPr>
            <a:r>
              <a:rPr lang="en-US" sz="2000" dirty="0" smtClean="0">
                <a:solidFill>
                  <a:prstClr val="black"/>
                </a:solidFill>
              </a:rPr>
              <a:t>Make </a:t>
            </a:r>
            <a:r>
              <a:rPr lang="en-US" sz="2000" dirty="0">
                <a:solidFill>
                  <a:prstClr val="black"/>
                </a:solidFill>
              </a:rPr>
              <a:t>revisions within REDCap to fit the needs of your project </a:t>
            </a:r>
          </a:p>
          <a:p>
            <a:endParaRPr lang="en-US" dirty="0"/>
          </a:p>
        </p:txBody>
      </p:sp>
      <p:sp>
        <p:nvSpPr>
          <p:cNvPr id="2" name="Title 1"/>
          <p:cNvSpPr>
            <a:spLocks noGrp="1"/>
          </p:cNvSpPr>
          <p:nvPr>
            <p:ph type="title"/>
          </p:nvPr>
        </p:nvSpPr>
        <p:spPr>
          <a:xfrm>
            <a:off x="205740" y="251461"/>
            <a:ext cx="4103024" cy="1439228"/>
          </a:xfrm>
        </p:spPr>
        <p:txBody>
          <a:bodyPr>
            <a:noAutofit/>
          </a:bodyPr>
          <a:lstStyle/>
          <a:p>
            <a:pPr algn="ctr"/>
            <a:r>
              <a:rPr lang="en-US" sz="3200" dirty="0">
                <a:solidFill>
                  <a:prstClr val="black"/>
                </a:solidFill>
                <a:latin typeface="Calibri" panose="020F0502020204030204"/>
              </a:rPr>
              <a:t>Importing surveys from outside sources into your REDCap Project:</a:t>
            </a:r>
            <a:endParaRPr lang="en-US" sz="4800" dirty="0"/>
          </a:p>
        </p:txBody>
      </p:sp>
    </p:spTree>
    <p:extLst>
      <p:ext uri="{BB962C8B-B14F-4D97-AF65-F5344CB8AC3E}">
        <p14:creationId xmlns:p14="http://schemas.microsoft.com/office/powerpoint/2010/main" val="309853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486275"/>
          </a:xfrm>
        </p:spPr>
        <p:txBody>
          <a:bodyPr>
            <a:normAutofit fontScale="92500" lnSpcReduction="10000"/>
          </a:bodyPr>
          <a:lstStyle/>
          <a:p>
            <a:pPr marL="0" lvl="0" indent="0">
              <a:spcAft>
                <a:spcPts val="600"/>
              </a:spcAft>
              <a:buNone/>
              <a:defRPr/>
            </a:pPr>
            <a:r>
              <a:rPr lang="en-US" dirty="0">
                <a:solidFill>
                  <a:prstClr val="black"/>
                </a:solidFill>
              </a:rPr>
              <a:t>This informational guide will demonstrate: </a:t>
            </a:r>
            <a:endParaRPr lang="en-US" dirty="0" smtClean="0">
              <a:solidFill>
                <a:prstClr val="black"/>
              </a:solidFill>
            </a:endParaRPr>
          </a:p>
          <a:p>
            <a:pPr marL="514350" lvl="0" indent="-514350">
              <a:spcAft>
                <a:spcPts val="600"/>
              </a:spcAft>
              <a:buFont typeface="Wingdings" panose="05000000000000000000" pitchFamily="2" charset="2"/>
              <a:buChar char="v"/>
              <a:defRPr/>
            </a:pPr>
            <a:r>
              <a:rPr lang="en-US" dirty="0" smtClean="0">
                <a:solidFill>
                  <a:prstClr val="black"/>
                </a:solidFill>
              </a:rPr>
              <a:t>How </a:t>
            </a:r>
            <a:r>
              <a:rPr lang="en-US" dirty="0">
                <a:solidFill>
                  <a:prstClr val="black"/>
                </a:solidFill>
              </a:rPr>
              <a:t>to search the DR2 Resources Portal for the NICHD COVID-19 Common Data Elements; </a:t>
            </a:r>
          </a:p>
          <a:p>
            <a:pPr marL="514350" lvl="0" indent="-514350">
              <a:spcAft>
                <a:spcPts val="600"/>
              </a:spcAft>
              <a:buFont typeface="Wingdings" panose="05000000000000000000" pitchFamily="2" charset="2"/>
              <a:buChar char="v"/>
              <a:defRPr/>
            </a:pPr>
            <a:r>
              <a:rPr lang="en-US" dirty="0">
                <a:solidFill>
                  <a:prstClr val="black"/>
                </a:solidFill>
              </a:rPr>
              <a:t>upload the NICHD COVID-19 CDEs from the Portal into REDCap;</a:t>
            </a:r>
          </a:p>
          <a:p>
            <a:pPr marL="514350" lvl="0" indent="-514350">
              <a:spcAft>
                <a:spcPts val="600"/>
              </a:spcAft>
              <a:buFont typeface="Wingdings" panose="05000000000000000000" pitchFamily="2" charset="2"/>
              <a:buChar char="v"/>
              <a:defRPr/>
            </a:pPr>
            <a:r>
              <a:rPr lang="en-US" dirty="0">
                <a:solidFill>
                  <a:prstClr val="black"/>
                </a:solidFill>
              </a:rPr>
              <a:t>and import surveys from the REDCap Shared Library and outside sources into your NICHD COVID-19 CDE REDCap </a:t>
            </a:r>
            <a:r>
              <a:rPr lang="en-US" dirty="0" smtClean="0">
                <a:solidFill>
                  <a:prstClr val="black"/>
                </a:solidFill>
              </a:rPr>
              <a:t>project</a:t>
            </a:r>
          </a:p>
          <a:p>
            <a:pPr marL="0" lvl="0" indent="0">
              <a:spcAft>
                <a:spcPts val="600"/>
              </a:spcAft>
              <a:buNone/>
              <a:defRPr/>
            </a:pPr>
            <a:endParaRPr lang="en-US" dirty="0">
              <a:solidFill>
                <a:prstClr val="black"/>
              </a:solidFill>
            </a:endParaRPr>
          </a:p>
          <a:p>
            <a:pPr marL="0" indent="0">
              <a:buNone/>
            </a:pPr>
            <a:r>
              <a:rPr lang="en-US" dirty="0" smtClean="0"/>
              <a:t>Basic </a:t>
            </a:r>
            <a:r>
              <a:rPr lang="en-US" dirty="0"/>
              <a:t>knowledge of the features and functionality of REDCap is </a:t>
            </a:r>
            <a:r>
              <a:rPr lang="en-US" dirty="0" smtClean="0"/>
              <a:t>needed. To gain a better understanding of REDCap, </a:t>
            </a:r>
            <a:r>
              <a:rPr lang="en-US" dirty="0" smtClean="0">
                <a:hlinkClick r:id="rId2"/>
              </a:rPr>
              <a:t>go to Project </a:t>
            </a:r>
            <a:r>
              <a:rPr lang="en-US" dirty="0" err="1" smtClean="0">
                <a:hlinkClick r:id="rId2"/>
              </a:rPr>
              <a:t>REDCap’s</a:t>
            </a:r>
            <a:r>
              <a:rPr lang="en-US" dirty="0" smtClean="0">
                <a:hlinkClick r:id="rId2"/>
              </a:rPr>
              <a:t> video demonstrations</a:t>
            </a:r>
            <a:r>
              <a:rPr lang="en-US" dirty="0" smtClean="0"/>
              <a:t>.</a:t>
            </a:r>
            <a:endParaRPr lang="en-US" dirty="0"/>
          </a:p>
        </p:txBody>
      </p:sp>
      <p:sp>
        <p:nvSpPr>
          <p:cNvPr id="2" name="Title 1"/>
          <p:cNvSpPr>
            <a:spLocks noGrp="1"/>
          </p:cNvSpPr>
          <p:nvPr>
            <p:ph type="title"/>
          </p:nvPr>
        </p:nvSpPr>
        <p:spPr>
          <a:xfrm>
            <a:off x="5164282" y="365125"/>
            <a:ext cx="1863436" cy="1325563"/>
          </a:xfrm>
        </p:spPr>
        <p:txBody>
          <a:bodyPr>
            <a:normAutofit/>
          </a:bodyPr>
          <a:lstStyle/>
          <a:p>
            <a:pPr lvl="0">
              <a:defRPr/>
            </a:pPr>
            <a:r>
              <a:rPr lang="en-US" sz="3200" dirty="0" smtClean="0">
                <a:solidFill>
                  <a:prstClr val="black"/>
                </a:solidFill>
                <a:latin typeface="+mn-lt"/>
              </a:rPr>
              <a:t>Overview: </a:t>
            </a:r>
            <a:endParaRPr lang="en-US" sz="3200" dirty="0">
              <a:solidFill>
                <a:prstClr val="black"/>
              </a:solidFill>
              <a:latin typeface="+mn-lt"/>
            </a:endParaRPr>
          </a:p>
        </p:txBody>
      </p:sp>
    </p:spTree>
    <p:extLst>
      <p:ext uri="{BB962C8B-B14F-4D97-AF65-F5344CB8AC3E}">
        <p14:creationId xmlns:p14="http://schemas.microsoft.com/office/powerpoint/2010/main" val="386356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836228"/>
            <a:ext cx="9144000" cy="3061652"/>
          </a:xfrm>
        </p:spPr>
        <p:txBody>
          <a:bodyPr>
            <a:normAutofit/>
          </a:bodyPr>
          <a:lstStyle/>
          <a:p>
            <a:pPr lvl="0"/>
            <a:r>
              <a:rPr lang="en-US" sz="2800" dirty="0" smtClean="0">
                <a:solidFill>
                  <a:prstClr val="black"/>
                </a:solidFill>
                <a:hlinkClick r:id="rId2"/>
              </a:rPr>
              <a:t>Go to DR2 Resources Portal contact page </a:t>
            </a:r>
            <a:endParaRPr lang="en-US" sz="2800" dirty="0">
              <a:solidFill>
                <a:prstClr val="black"/>
              </a:solidFill>
            </a:endParaRPr>
          </a:p>
          <a:p>
            <a:pPr lvl="0"/>
            <a:r>
              <a:rPr lang="en-US" sz="2800" dirty="0" smtClean="0">
                <a:solidFill>
                  <a:prstClr val="black"/>
                </a:solidFill>
              </a:rPr>
              <a:t>or</a:t>
            </a:r>
          </a:p>
          <a:p>
            <a:r>
              <a:rPr lang="en-US" sz="2800" dirty="0" smtClean="0">
                <a:solidFill>
                  <a:prstClr val="black"/>
                </a:solidFill>
                <a:hlinkClick r:id="rId3"/>
              </a:rPr>
              <a:t>Email the DR2 Inbox directly </a:t>
            </a:r>
            <a:endParaRPr lang="en-US" dirty="0"/>
          </a:p>
        </p:txBody>
      </p:sp>
      <p:sp>
        <p:nvSpPr>
          <p:cNvPr id="2" name="Title 1"/>
          <p:cNvSpPr>
            <a:spLocks noGrp="1"/>
          </p:cNvSpPr>
          <p:nvPr>
            <p:ph type="ctrTitle"/>
          </p:nvPr>
        </p:nvSpPr>
        <p:spPr>
          <a:xfrm>
            <a:off x="1524000" y="1122363"/>
            <a:ext cx="9144000" cy="1300797"/>
          </a:xfrm>
        </p:spPr>
        <p:txBody>
          <a:bodyPr/>
          <a:lstStyle/>
          <a:p>
            <a:r>
              <a:rPr lang="en-US" dirty="0">
                <a:solidFill>
                  <a:prstClr val="black"/>
                </a:solidFill>
              </a:rPr>
              <a:t>Questions? Contact Us. </a:t>
            </a:r>
            <a:endParaRPr lang="en-US" dirty="0"/>
          </a:p>
        </p:txBody>
      </p:sp>
    </p:spTree>
    <p:extLst>
      <p:ext uri="{BB962C8B-B14F-4D97-AF65-F5344CB8AC3E}">
        <p14:creationId xmlns:p14="http://schemas.microsoft.com/office/powerpoint/2010/main" val="338010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5" name="Content Placeholder 4" descr="DR2 Resources Portal homepage displaying the search box with the keyterm search bar, &quot;show advanced search&quot; button, search button, and clear form button. The key terms nichd, covid-19, and cde are in the search bar. "/>
          <p:cNvPicPr>
            <a:picLocks noGrp="1" noChangeAspect="1"/>
          </p:cNvPicPr>
          <p:nvPr>
            <p:ph sz="half" idx="2"/>
          </p:nvPr>
        </p:nvPicPr>
        <p:blipFill>
          <a:blip r:embed="rId2"/>
          <a:stretch>
            <a:fillRect/>
          </a:stretch>
        </p:blipFill>
        <p:spPr>
          <a:xfrm>
            <a:off x="3546765" y="1246909"/>
            <a:ext cx="8344248" cy="5058363"/>
          </a:xfrm>
          <a:prstGeom prst="rect">
            <a:avLst/>
          </a:prstGeom>
        </p:spPr>
      </p:pic>
      <p:sp>
        <p:nvSpPr>
          <p:cNvPr id="3" name="Content Placeholder 2"/>
          <p:cNvSpPr>
            <a:spLocks noGrp="1"/>
          </p:cNvSpPr>
          <p:nvPr>
            <p:ph sz="half" idx="1"/>
          </p:nvPr>
        </p:nvSpPr>
        <p:spPr>
          <a:xfrm>
            <a:off x="302174" y="1246909"/>
            <a:ext cx="3119899" cy="4916369"/>
          </a:xfrm>
        </p:spPr>
        <p:txBody>
          <a:bodyPr>
            <a:normAutofit/>
          </a:bodyPr>
          <a:lstStyle/>
          <a:p>
            <a:pPr marL="342900" indent="-342900">
              <a:buFont typeface="+mj-lt"/>
              <a:buAutoNum type="arabicParenR"/>
            </a:pPr>
            <a:r>
              <a:rPr lang="en-US" sz="2000" dirty="0" smtClean="0"/>
              <a:t>Go to the DR2 Resources Portal homepage </a:t>
            </a:r>
            <a:r>
              <a:rPr lang="en-US" sz="2000" b="1" dirty="0" smtClean="0">
                <a:solidFill>
                  <a:srgbClr val="FFC000"/>
                </a:solidFill>
                <a:hlinkClick r:id="rId3"/>
              </a:rPr>
              <a:t>tools.niehs.nih.gov/dr2/</a:t>
            </a:r>
            <a:endParaRPr lang="en-US" sz="2000" b="1" dirty="0" smtClean="0">
              <a:solidFill>
                <a:srgbClr val="FFC000"/>
              </a:solidFill>
            </a:endParaRPr>
          </a:p>
          <a:p>
            <a:pPr marL="342900" indent="-342900">
              <a:buFont typeface="+mj-lt"/>
              <a:buAutoNum type="arabicParenR"/>
            </a:pPr>
            <a:endParaRPr lang="en-US" sz="2000" dirty="0" smtClean="0"/>
          </a:p>
          <a:p>
            <a:pPr marL="342900" indent="-342900">
              <a:buFont typeface="+mj-lt"/>
              <a:buAutoNum type="arabicParenR"/>
            </a:pPr>
            <a:r>
              <a:rPr lang="en-US" sz="2000" dirty="0" smtClean="0"/>
              <a:t>In the search bar, enter the key terms </a:t>
            </a:r>
            <a:r>
              <a:rPr lang="en-US" sz="2000" b="1" dirty="0" err="1" smtClean="0"/>
              <a:t>nichd</a:t>
            </a:r>
            <a:r>
              <a:rPr lang="en-US" sz="2000" b="1" dirty="0" smtClean="0"/>
              <a:t>, covid-19, </a:t>
            </a:r>
            <a:r>
              <a:rPr lang="en-US" sz="2000" dirty="0" smtClean="0"/>
              <a:t>and</a:t>
            </a:r>
            <a:r>
              <a:rPr lang="en-US" sz="2000" b="1" dirty="0" smtClean="0"/>
              <a:t> </a:t>
            </a:r>
            <a:r>
              <a:rPr lang="en-US" sz="2000" b="1" dirty="0" err="1" smtClean="0"/>
              <a:t>cde</a:t>
            </a:r>
            <a:r>
              <a:rPr lang="en-US" sz="2000" b="1" dirty="0" smtClean="0"/>
              <a:t> </a:t>
            </a:r>
            <a:r>
              <a:rPr lang="en-US" sz="2000" dirty="0" smtClean="0"/>
              <a:t>separated by commas </a:t>
            </a:r>
          </a:p>
          <a:p>
            <a:pPr marL="342900" indent="-342900">
              <a:buFont typeface="+mj-lt"/>
              <a:buAutoNum type="arabicParenR"/>
            </a:pPr>
            <a:endParaRPr lang="en-US" sz="2000" dirty="0" smtClean="0"/>
          </a:p>
          <a:p>
            <a:pPr marL="342900" indent="-342900">
              <a:buFont typeface="+mj-lt"/>
              <a:buAutoNum type="arabicParenR"/>
            </a:pPr>
            <a:r>
              <a:rPr lang="en-US" sz="2000" dirty="0" smtClean="0"/>
              <a:t>Click the </a:t>
            </a:r>
            <a:r>
              <a:rPr lang="en-US" sz="2000" b="1" dirty="0" smtClean="0"/>
              <a:t>Search</a:t>
            </a:r>
            <a:r>
              <a:rPr lang="en-US" sz="2000" dirty="0" smtClean="0"/>
              <a:t> button to see the Search Results page </a:t>
            </a:r>
          </a:p>
          <a:p>
            <a:endParaRPr lang="en-US" dirty="0"/>
          </a:p>
        </p:txBody>
      </p:sp>
      <p:sp>
        <p:nvSpPr>
          <p:cNvPr id="2" name="Title 1"/>
          <p:cNvSpPr>
            <a:spLocks noGrp="1"/>
          </p:cNvSpPr>
          <p:nvPr>
            <p:ph type="title"/>
          </p:nvPr>
        </p:nvSpPr>
        <p:spPr>
          <a:xfrm>
            <a:off x="180109" y="196160"/>
            <a:ext cx="11841043" cy="898350"/>
          </a:xfrm>
        </p:spPr>
        <p:txBody>
          <a:bodyPr>
            <a:normAutofit/>
          </a:bodyPr>
          <a:lstStyle/>
          <a:p>
            <a:pPr algn="ctr"/>
            <a:r>
              <a:rPr lang="en-US" sz="3200" dirty="0">
                <a:latin typeface="+mn-lt"/>
              </a:rPr>
              <a:t>Searching the DR2 Resources Portal for the NICHD COVID-19 CDEs: </a:t>
            </a:r>
          </a:p>
        </p:txBody>
      </p:sp>
    </p:spTree>
    <p:extLst>
      <p:ext uri="{BB962C8B-B14F-4D97-AF65-F5344CB8AC3E}">
        <p14:creationId xmlns:p14="http://schemas.microsoft.com/office/powerpoint/2010/main" val="1156912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10" name="Content Placeholder 9" descr="Advanced search box expanded with the parent filters used in this search expanded with a checked box next to the options specific to this search. The header at the top of the box is the parent filter. The filters listed under the parent filters are called the options.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711200"/>
            <a:ext cx="6392863" cy="5989638"/>
          </a:xfrm>
        </p:spPr>
      </p:pic>
      <p:sp>
        <p:nvSpPr>
          <p:cNvPr id="4" name="Content Placeholder 3"/>
          <p:cNvSpPr>
            <a:spLocks noGrp="1"/>
          </p:cNvSpPr>
          <p:nvPr>
            <p:ph sz="half" idx="4294967295"/>
          </p:nvPr>
        </p:nvSpPr>
        <p:spPr>
          <a:xfrm>
            <a:off x="6563519" y="1076326"/>
            <a:ext cx="5457825" cy="5296765"/>
          </a:xfrm>
        </p:spPr>
        <p:txBody>
          <a:bodyPr>
            <a:normAutofit fontScale="47500" lnSpcReduction="20000"/>
          </a:bodyPr>
          <a:lstStyle/>
          <a:p>
            <a:pPr marL="342900" indent="-342900">
              <a:buFont typeface="+mj-lt"/>
              <a:buAutoNum type="arabicParenR"/>
            </a:pPr>
            <a:r>
              <a:rPr lang="en-US" sz="4200" dirty="0" smtClean="0"/>
              <a:t>On the portal homepage, click to </a:t>
            </a:r>
            <a:r>
              <a:rPr lang="en-US" sz="4200" b="1" dirty="0" smtClean="0"/>
              <a:t>Show Advanced Search </a:t>
            </a:r>
            <a:r>
              <a:rPr lang="en-US" sz="4200" dirty="0" smtClean="0"/>
              <a:t>filters </a:t>
            </a:r>
          </a:p>
          <a:p>
            <a:pPr marL="342900" indent="-342900">
              <a:buFont typeface="+mj-lt"/>
              <a:buAutoNum type="arabicParenR"/>
            </a:pPr>
            <a:endParaRPr lang="en-US" sz="4200" dirty="0" smtClean="0"/>
          </a:p>
          <a:p>
            <a:pPr marL="342900" indent="-342900">
              <a:buFont typeface="+mj-lt"/>
              <a:buAutoNum type="arabicParenR"/>
            </a:pPr>
            <a:r>
              <a:rPr lang="en-US" sz="4200" dirty="0" smtClean="0"/>
              <a:t>Click the drop down arrow next to the parent filters and select the following options: </a:t>
            </a:r>
          </a:p>
          <a:p>
            <a:endParaRPr lang="en-US" sz="4200" dirty="0" smtClean="0"/>
          </a:p>
          <a:p>
            <a:r>
              <a:rPr lang="en-US" sz="4200" u="sng" dirty="0" smtClean="0"/>
              <a:t>Common Data Elements</a:t>
            </a:r>
            <a:r>
              <a:rPr lang="en-US" sz="4200" dirty="0" smtClean="0"/>
              <a:t>: </a:t>
            </a:r>
            <a:r>
              <a:rPr lang="en-US" sz="4200" b="1" dirty="0" smtClean="0"/>
              <a:t>Yes</a:t>
            </a:r>
          </a:p>
          <a:p>
            <a:r>
              <a:rPr lang="en-US" sz="4200" u="sng" dirty="0" smtClean="0"/>
              <a:t>Electronic Data Capture (EDC)</a:t>
            </a:r>
            <a:r>
              <a:rPr lang="en-US" sz="4200" dirty="0" smtClean="0"/>
              <a:t>: </a:t>
            </a:r>
            <a:r>
              <a:rPr lang="en-US" sz="4200" b="1" dirty="0" err="1" smtClean="0"/>
              <a:t>RedCap</a:t>
            </a:r>
            <a:endParaRPr lang="en-US" sz="4200" b="1" dirty="0" smtClean="0"/>
          </a:p>
          <a:p>
            <a:r>
              <a:rPr lang="en-US" sz="4200" u="sng" dirty="0" smtClean="0"/>
              <a:t>Resource Type</a:t>
            </a:r>
            <a:r>
              <a:rPr lang="en-US" sz="4200" dirty="0" smtClean="0"/>
              <a:t>: </a:t>
            </a:r>
            <a:r>
              <a:rPr lang="en-US" sz="4200" b="1" dirty="0" smtClean="0"/>
              <a:t>Guideline</a:t>
            </a:r>
          </a:p>
          <a:p>
            <a:r>
              <a:rPr lang="en-US" sz="4200" u="sng" dirty="0" smtClean="0"/>
              <a:t>Study Population</a:t>
            </a:r>
            <a:r>
              <a:rPr lang="en-US" sz="4200" dirty="0" smtClean="0"/>
              <a:t>: </a:t>
            </a:r>
            <a:r>
              <a:rPr lang="en-US" sz="4200" b="1" dirty="0" smtClean="0"/>
              <a:t>Age</a:t>
            </a:r>
            <a:r>
              <a:rPr lang="en-US" sz="4200" dirty="0" smtClean="0"/>
              <a:t> and </a:t>
            </a:r>
            <a:r>
              <a:rPr lang="en-US" sz="4200" b="1" dirty="0" smtClean="0"/>
              <a:t>Sex or Gender</a:t>
            </a:r>
          </a:p>
          <a:p>
            <a:r>
              <a:rPr lang="en-US" sz="4200" u="sng" dirty="0" smtClean="0"/>
              <a:t>Event Type</a:t>
            </a:r>
            <a:r>
              <a:rPr lang="en-US" sz="4200" dirty="0" smtClean="0"/>
              <a:t>: </a:t>
            </a:r>
            <a:r>
              <a:rPr lang="en-US" sz="4200" b="1" dirty="0" smtClean="0"/>
              <a:t>Infectious Disease Outbreak</a:t>
            </a:r>
            <a:r>
              <a:rPr lang="en-US" sz="4200" dirty="0" smtClean="0"/>
              <a:t> </a:t>
            </a:r>
          </a:p>
          <a:p>
            <a:r>
              <a:rPr lang="en-US" sz="4200" u="sng" dirty="0" smtClean="0"/>
              <a:t>Exposure Agent</a:t>
            </a:r>
            <a:r>
              <a:rPr lang="en-US" sz="4200" dirty="0" smtClean="0"/>
              <a:t>: </a:t>
            </a:r>
            <a:r>
              <a:rPr lang="en-US" sz="4200" b="1" dirty="0" smtClean="0"/>
              <a:t>Biological or Infectious Agent</a:t>
            </a:r>
          </a:p>
          <a:p>
            <a:r>
              <a:rPr lang="en-US" sz="4200" u="sng" dirty="0" smtClean="0"/>
              <a:t>Funding Source</a:t>
            </a:r>
            <a:r>
              <a:rPr lang="en-US" sz="4200" dirty="0" smtClean="0"/>
              <a:t>: </a:t>
            </a:r>
            <a:r>
              <a:rPr lang="en-US" sz="4200" b="1" dirty="0" smtClean="0"/>
              <a:t>National Institutes of Health </a:t>
            </a:r>
          </a:p>
          <a:p>
            <a:endParaRPr lang="en-US" sz="4200" b="1" dirty="0" smtClean="0"/>
          </a:p>
          <a:p>
            <a:pPr marL="342900" indent="-342900">
              <a:buFont typeface="+mj-lt"/>
              <a:buAutoNum type="arabicParenR" startAt="3"/>
            </a:pPr>
            <a:r>
              <a:rPr lang="en-US" sz="4200" dirty="0" smtClean="0"/>
              <a:t>Click the </a:t>
            </a:r>
            <a:r>
              <a:rPr lang="en-US" sz="4200" b="1" dirty="0" smtClean="0"/>
              <a:t>Search</a:t>
            </a:r>
            <a:r>
              <a:rPr lang="en-US" sz="4200" dirty="0" smtClean="0"/>
              <a:t> button located below the advanced search function. </a:t>
            </a:r>
            <a:endParaRPr lang="en-US" sz="4200" b="1" dirty="0" smtClean="0"/>
          </a:p>
          <a:p>
            <a:endParaRPr lang="en-US" dirty="0"/>
          </a:p>
        </p:txBody>
      </p:sp>
      <p:sp>
        <p:nvSpPr>
          <p:cNvPr id="13" name="Title 12"/>
          <p:cNvSpPr>
            <a:spLocks noGrp="1"/>
          </p:cNvSpPr>
          <p:nvPr>
            <p:ph type="title"/>
          </p:nvPr>
        </p:nvSpPr>
        <p:spPr>
          <a:xfrm>
            <a:off x="0" y="0"/>
            <a:ext cx="12192000" cy="1076326"/>
          </a:xfrm>
        </p:spPr>
        <p:txBody>
          <a:bodyPr>
            <a:noAutofit/>
          </a:bodyPr>
          <a:lstStyle/>
          <a:p>
            <a:pPr algn="ctr"/>
            <a:r>
              <a:rPr lang="en-US" sz="3200" dirty="0" smtClean="0">
                <a:latin typeface="+mn-lt"/>
              </a:rPr>
              <a:t>How to search the portal using the Advanced Search filters:</a:t>
            </a:r>
            <a:r>
              <a:rPr lang="en-US" sz="2400" dirty="0" smtClean="0"/>
              <a:t/>
            </a:r>
            <a:br>
              <a:rPr lang="en-US" sz="2400" dirty="0" smtClean="0"/>
            </a:br>
            <a:endParaRPr lang="en-US" sz="2400" dirty="0"/>
          </a:p>
        </p:txBody>
      </p:sp>
    </p:spTree>
    <p:extLst>
      <p:ext uri="{BB962C8B-B14F-4D97-AF65-F5344CB8AC3E}">
        <p14:creationId xmlns:p14="http://schemas.microsoft.com/office/powerpoint/2010/main" val="1842321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4" name="Content Placeholder 3" descr="Search results page displaying the filter by panel, selected filters from the search, sort by features, and record detail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427" y="2202873"/>
            <a:ext cx="10196797" cy="4655127"/>
          </a:xfrm>
        </p:spPr>
      </p:pic>
      <p:sp>
        <p:nvSpPr>
          <p:cNvPr id="5" name="TextBox 4"/>
          <p:cNvSpPr txBox="1"/>
          <p:nvPr/>
        </p:nvSpPr>
        <p:spPr>
          <a:xfrm>
            <a:off x="304800" y="845127"/>
            <a:ext cx="11651673" cy="1323439"/>
          </a:xfrm>
          <a:prstGeom prst="rect">
            <a:avLst/>
          </a:prstGeom>
          <a:noFill/>
        </p:spPr>
        <p:txBody>
          <a:bodyPr wrap="square" rtlCol="0">
            <a:spAutoFit/>
          </a:bodyPr>
          <a:lstStyle/>
          <a:p>
            <a:r>
              <a:rPr lang="en-US" sz="2000" dirty="0">
                <a:solidFill>
                  <a:prstClr val="black"/>
                </a:solidFill>
              </a:rPr>
              <a:t>Once you’ve entered your search, either by entering key terms in the search bar or selecting filters on the Advanced Search, you will be directed to the Search Results page. From here you can sort through the results using the features below and narrow the search results down further using the Filter By panel on the left hand side of the webpage.</a:t>
            </a:r>
            <a:endParaRPr lang="en-US" sz="2000" dirty="0"/>
          </a:p>
        </p:txBody>
      </p:sp>
      <p:sp>
        <p:nvSpPr>
          <p:cNvPr id="2" name="Title 1"/>
          <p:cNvSpPr>
            <a:spLocks noGrp="1"/>
          </p:cNvSpPr>
          <p:nvPr>
            <p:ph type="title"/>
          </p:nvPr>
        </p:nvSpPr>
        <p:spPr>
          <a:xfrm>
            <a:off x="4228517" y="110836"/>
            <a:ext cx="3560618" cy="834304"/>
          </a:xfrm>
          <a:noFill/>
        </p:spPr>
        <p:txBody>
          <a:bodyPr>
            <a:noAutofit/>
          </a:bodyPr>
          <a:lstStyle/>
          <a:p>
            <a:pPr lvl="0">
              <a:lnSpc>
                <a:spcPct val="100000"/>
              </a:lnSpc>
              <a:spcBef>
                <a:spcPts val="0"/>
              </a:spcBef>
            </a:pPr>
            <a:r>
              <a:rPr lang="en-US" sz="3200" dirty="0" smtClean="0">
                <a:latin typeface="+mn-lt"/>
              </a:rPr>
              <a:t>Search Results Page: </a:t>
            </a:r>
            <a:endParaRPr lang="en-US" sz="3200" dirty="0">
              <a:latin typeface="+mn-lt"/>
            </a:endParaRPr>
          </a:p>
        </p:txBody>
      </p:sp>
    </p:spTree>
    <p:extLst>
      <p:ext uri="{BB962C8B-B14F-4D97-AF65-F5344CB8AC3E}">
        <p14:creationId xmlns:p14="http://schemas.microsoft.com/office/powerpoint/2010/main" val="326881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10" name="Content Placeholder 9" descr="Filter criteria documen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632456"/>
            <a:ext cx="5818720" cy="4539002"/>
          </a:xfrm>
          <a:ln>
            <a:solidFill>
              <a:srgbClr val="1F4E7A"/>
            </a:solidFill>
          </a:ln>
        </p:spPr>
      </p:pic>
      <p:pic>
        <p:nvPicPr>
          <p:cNvPr id="9" name="Content Placeholder 8" descr="Filter criteria document"/>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1449" y="632456"/>
            <a:ext cx="5874551" cy="4539002"/>
          </a:xfrm>
          <a:ln>
            <a:solidFill>
              <a:srgbClr val="1F4E7A"/>
            </a:solidFill>
          </a:ln>
        </p:spPr>
      </p:pic>
      <p:sp>
        <p:nvSpPr>
          <p:cNvPr id="11" name="TextBox 10"/>
          <p:cNvSpPr txBox="1"/>
          <p:nvPr/>
        </p:nvSpPr>
        <p:spPr>
          <a:xfrm>
            <a:off x="0" y="5171458"/>
            <a:ext cx="12192000" cy="1908215"/>
          </a:xfrm>
          <a:prstGeom prst="rect">
            <a:avLst/>
          </a:prstGeom>
          <a:noFill/>
        </p:spPr>
        <p:txBody>
          <a:bodyPr wrap="square" rtlCol="0">
            <a:spAutoFit/>
          </a:bodyPr>
          <a:lstStyle/>
          <a:p>
            <a:r>
              <a:rPr lang="en-US" sz="2000" b="1" dirty="0" smtClean="0"/>
              <a:t>If you need help making sense of the Search Filters</a:t>
            </a:r>
            <a:r>
              <a:rPr lang="en-US" sz="2000" dirty="0" smtClean="0"/>
              <a:t>, </a:t>
            </a:r>
            <a:r>
              <a:rPr lang="en-US" sz="2000" dirty="0" smtClean="0">
                <a:hlinkClick r:id="rId4"/>
              </a:rPr>
              <a:t>go to the </a:t>
            </a:r>
            <a:r>
              <a:rPr lang="en-US" sz="2000" dirty="0" smtClean="0">
                <a:solidFill>
                  <a:prstClr val="black"/>
                </a:solidFill>
                <a:hlinkClick r:id="rId4"/>
              </a:rPr>
              <a:t>Filter Criteria document</a:t>
            </a:r>
            <a:r>
              <a:rPr lang="en-US" sz="2000" dirty="0" smtClean="0">
                <a:solidFill>
                  <a:prstClr val="black"/>
                </a:solidFill>
              </a:rPr>
              <a:t>. This document provides brief descriptions of the keyword tags used to curate individual resources within the repository. These descriptions are not formal definitions, but indicators of how tags are defined and used specifically for the purposes of the Portal. All of the tags used to curate a Resource, whether filters or descriptors, are listed in the Resource Details page for each search result.  </a:t>
            </a:r>
            <a:endParaRPr lang="en-US" sz="2000" dirty="0">
              <a:solidFill>
                <a:prstClr val="black"/>
              </a:solidFill>
            </a:endParaRPr>
          </a:p>
          <a:p>
            <a:endParaRPr lang="en-US" dirty="0"/>
          </a:p>
        </p:txBody>
      </p:sp>
      <p:sp>
        <p:nvSpPr>
          <p:cNvPr id="2" name="Title 1"/>
          <p:cNvSpPr>
            <a:spLocks noGrp="1"/>
          </p:cNvSpPr>
          <p:nvPr>
            <p:ph type="title"/>
          </p:nvPr>
        </p:nvSpPr>
        <p:spPr>
          <a:xfrm>
            <a:off x="838200" y="0"/>
            <a:ext cx="10515600" cy="624995"/>
          </a:xfrm>
        </p:spPr>
        <p:txBody>
          <a:bodyPr>
            <a:normAutofit/>
          </a:bodyPr>
          <a:lstStyle/>
          <a:p>
            <a:pPr algn="ctr"/>
            <a:r>
              <a:rPr lang="en-US" sz="3200" dirty="0" smtClean="0">
                <a:latin typeface="+mn-lt"/>
              </a:rPr>
              <a:t>Filter Criteria Guidance:</a:t>
            </a:r>
            <a:endParaRPr lang="en-US" sz="3200" dirty="0">
              <a:latin typeface="+mn-lt"/>
            </a:endParaRPr>
          </a:p>
        </p:txBody>
      </p:sp>
    </p:spTree>
    <p:extLst>
      <p:ext uri="{BB962C8B-B14F-4D97-AF65-F5344CB8AC3E}">
        <p14:creationId xmlns:p14="http://schemas.microsoft.com/office/powerpoint/2010/main" val="134178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5" name="Group 4" descr="NICHD COVID-19 Pediatric CDEs record page. The link to see list of available resources is highlighted. The related resources section is displayed with the data dictionary csv file highlighted. The save as window is shown to display the file name and save as type, csv (comma delimited). "/>
          <p:cNvGrpSpPr/>
          <p:nvPr/>
        </p:nvGrpSpPr>
        <p:grpSpPr>
          <a:xfrm>
            <a:off x="226472" y="3159126"/>
            <a:ext cx="11203530" cy="3698874"/>
            <a:chOff x="296925" y="3222267"/>
            <a:chExt cx="11751217" cy="3576097"/>
          </a:xfrm>
        </p:grpSpPr>
        <p:pic>
          <p:nvPicPr>
            <p:cNvPr id="6" name="Picture 5" descr="NICHD pediatric cde record page showing full title, URL, resource type, related resources, source name, contact name and link, and availability of resource. &quot;Related Resources&quot; and hyperlink is highlighted with a red outlined box. " title="NICHD Pediatric CDE record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5" y="3222267"/>
              <a:ext cx="6000587" cy="3434182"/>
            </a:xfrm>
            <a:prstGeom prst="rect">
              <a:avLst/>
            </a:prstGeom>
            <a:effectLst>
              <a:outerShdw blurRad="63500" sx="102000" sy="102000" algn="ctr" rotWithShape="0">
                <a:prstClr val="black">
                  <a:alpha val="40000"/>
                </a:prstClr>
              </a:outerShdw>
            </a:effectLst>
          </p:spPr>
        </p:pic>
        <p:sp>
          <p:nvSpPr>
            <p:cNvPr id="7" name="Rectangle 6"/>
            <p:cNvSpPr/>
            <p:nvPr/>
          </p:nvSpPr>
          <p:spPr>
            <a:xfrm>
              <a:off x="820893" y="5329084"/>
              <a:ext cx="3077624" cy="235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ICHD Pedatric cde record page displahing the Related Resources section, specifically highlighting the Data Dictionary CSV file with a red outlined box. " title="NICHD Pedatric cde record p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746" y="4741129"/>
              <a:ext cx="5101468" cy="2057235"/>
            </a:xfrm>
            <a:prstGeom prst="rect">
              <a:avLst/>
            </a:prstGeom>
            <a:effectLst>
              <a:outerShdw blurRad="63500" sx="102000" sy="102000" algn="ctr" rotWithShape="0">
                <a:prstClr val="black">
                  <a:alpha val="40000"/>
                </a:prstClr>
              </a:outerShdw>
            </a:effectLst>
          </p:spPr>
        </p:pic>
        <p:sp>
          <p:nvSpPr>
            <p:cNvPr id="9" name="Rectangle 8"/>
            <p:cNvSpPr/>
            <p:nvPr/>
          </p:nvSpPr>
          <p:spPr>
            <a:xfrm>
              <a:off x="4295087" y="4992249"/>
              <a:ext cx="2400309" cy="3368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file name and &quot;save as type&quot; to display the format type that the data dictionary should be saved in. " title="File Save 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170" y="4786597"/>
              <a:ext cx="3876972" cy="670731"/>
            </a:xfrm>
            <a:prstGeom prst="rect">
              <a:avLst/>
            </a:prstGeom>
            <a:solidFill>
              <a:srgbClr val="FFFFFF">
                <a:shade val="85000"/>
              </a:srgbClr>
            </a:solidFill>
            <a:ln w="88900" cap="sq">
              <a:noFill/>
              <a:miter lim="800000"/>
            </a:ln>
            <a:effectLst>
              <a:glow rad="635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2" name="Group 11" descr="Search results page displaying the NICHD COVID-19 Pediatric CDEs. The title of the record has a red box around it indicating it is the record of interest. "/>
          <p:cNvGrpSpPr/>
          <p:nvPr/>
        </p:nvGrpSpPr>
        <p:grpSpPr>
          <a:xfrm>
            <a:off x="226472" y="114300"/>
            <a:ext cx="5720919" cy="2941546"/>
            <a:chOff x="5282341" y="425048"/>
            <a:chExt cx="6551877" cy="3093018"/>
          </a:xfrm>
          <a:effectLst>
            <a:outerShdw blurRad="50800" dist="38100" dir="8100000" algn="tr" rotWithShape="0">
              <a:prstClr val="black">
                <a:alpha val="40000"/>
              </a:prstClr>
            </a:outerShdw>
          </a:effectLst>
        </p:grpSpPr>
        <p:pic>
          <p:nvPicPr>
            <p:cNvPr id="13" name="Picture 12" descr="Search results page displaying the NICHD Pediatric CDE record. The title of the record is highlighted with a red outlined box. " title="Search results p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2341" y="425048"/>
              <a:ext cx="6551877" cy="3093018"/>
            </a:xfrm>
            <a:prstGeom prst="rect">
              <a:avLst/>
            </a:prstGeom>
          </p:spPr>
        </p:pic>
        <p:sp>
          <p:nvSpPr>
            <p:cNvPr id="14" name="Rectangle 13"/>
            <p:cNvSpPr/>
            <p:nvPr/>
          </p:nvSpPr>
          <p:spPr>
            <a:xfrm>
              <a:off x="7298364" y="1971557"/>
              <a:ext cx="4018547" cy="3101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half" idx="2"/>
          </p:nvPr>
        </p:nvSpPr>
        <p:spPr>
          <a:xfrm>
            <a:off x="5982888" y="1279798"/>
            <a:ext cx="6076623" cy="3450337"/>
          </a:xfrm>
        </p:spPr>
        <p:txBody>
          <a:bodyPr>
            <a:normAutofit/>
          </a:bodyPr>
          <a:lstStyle/>
          <a:p>
            <a:pPr marL="342900" indent="-342900">
              <a:buFont typeface="+mj-lt"/>
              <a:buAutoNum type="arabicParenR"/>
            </a:pPr>
            <a:r>
              <a:rPr lang="en-US" sz="2000" dirty="0" smtClean="0"/>
              <a:t>Select the record of interest on the Search Results page</a:t>
            </a:r>
          </a:p>
          <a:p>
            <a:pPr marL="342900" indent="-342900">
              <a:buFont typeface="+mj-lt"/>
              <a:buAutoNum type="arabicParenR"/>
            </a:pPr>
            <a:r>
              <a:rPr lang="en-US" sz="2000" dirty="0" smtClean="0"/>
              <a:t>Locate the</a:t>
            </a:r>
            <a:r>
              <a:rPr lang="en-US" sz="2000" b="1" dirty="0" smtClean="0"/>
              <a:t> Data Dictionary CSV file </a:t>
            </a:r>
            <a:r>
              <a:rPr lang="en-US" sz="2000" dirty="0" smtClean="0"/>
              <a:t>within the record </a:t>
            </a:r>
            <a:r>
              <a:rPr lang="en-US" sz="2000" dirty="0" smtClean="0">
                <a:solidFill>
                  <a:srgbClr val="1F4E7A"/>
                </a:solidFill>
              </a:rPr>
              <a:t>*If the data dictionary is not the main resource, go to the </a:t>
            </a:r>
            <a:r>
              <a:rPr lang="en-US" sz="2000" u="sng" dirty="0" smtClean="0">
                <a:solidFill>
                  <a:srgbClr val="1F4E7A"/>
                </a:solidFill>
              </a:rPr>
              <a:t>Related Resources</a:t>
            </a:r>
            <a:r>
              <a:rPr lang="en-US" sz="2000" dirty="0" smtClean="0">
                <a:solidFill>
                  <a:srgbClr val="1F4E7A"/>
                </a:solidFill>
              </a:rPr>
              <a:t> section by scrolling to the bottom of the page or clicking ‘See list of available resources’ shown in the red box below </a:t>
            </a:r>
          </a:p>
          <a:p>
            <a:pPr marL="342900" indent="-342900">
              <a:buFont typeface="+mj-lt"/>
              <a:buAutoNum type="arabicParenR" startAt="3"/>
            </a:pPr>
            <a:r>
              <a:rPr lang="en-US" sz="2000" dirty="0" smtClean="0"/>
              <a:t>Select the Data Dictionary CSV file to download</a:t>
            </a:r>
          </a:p>
          <a:p>
            <a:pPr marL="342900" indent="-342900">
              <a:buFont typeface="+mj-lt"/>
              <a:buAutoNum type="arabicParenR" startAt="3"/>
            </a:pPr>
            <a:r>
              <a:rPr lang="en-US" sz="2000" dirty="0" smtClean="0"/>
              <a:t>Once downloaded, save the file on your computer </a:t>
            </a:r>
            <a:r>
              <a:rPr lang="en-US" sz="2000" dirty="0" smtClean="0">
                <a:solidFill>
                  <a:srgbClr val="1F4E7A"/>
                </a:solidFill>
              </a:rPr>
              <a:t>*Make sure to save it in CSV comma delimited format</a:t>
            </a:r>
          </a:p>
          <a:p>
            <a:endParaRPr lang="en-US" dirty="0"/>
          </a:p>
        </p:txBody>
      </p:sp>
      <p:sp>
        <p:nvSpPr>
          <p:cNvPr id="18" name="Title 17"/>
          <p:cNvSpPr>
            <a:spLocks noGrp="1"/>
          </p:cNvSpPr>
          <p:nvPr>
            <p:ph type="title"/>
          </p:nvPr>
        </p:nvSpPr>
        <p:spPr>
          <a:xfrm>
            <a:off x="6089800" y="41673"/>
            <a:ext cx="6102200" cy="1600200"/>
          </a:xfrm>
        </p:spPr>
        <p:txBody>
          <a:bodyPr>
            <a:normAutofit/>
          </a:bodyPr>
          <a:lstStyle/>
          <a:p>
            <a:pPr algn="ctr"/>
            <a:r>
              <a:rPr lang="en-US" dirty="0">
                <a:latin typeface="+mn-lt"/>
              </a:rPr>
              <a:t>How to find the data dictionary in the record</a:t>
            </a:r>
            <a:r>
              <a:rPr lang="en-US" sz="2400" dirty="0" smtClean="0">
                <a:latin typeface="+mn-lt"/>
              </a:rPr>
              <a:t>: </a:t>
            </a:r>
            <a:r>
              <a:rPr lang="en-US" sz="2400" dirty="0" smtClean="0"/>
              <a:t/>
            </a:r>
            <a:br>
              <a:rPr lang="en-US" sz="2400" dirty="0" smtClean="0"/>
            </a:br>
            <a:endParaRPr lang="en-US" dirty="0"/>
          </a:p>
        </p:txBody>
      </p:sp>
    </p:spTree>
    <p:extLst>
      <p:ext uri="{BB962C8B-B14F-4D97-AF65-F5344CB8AC3E}">
        <p14:creationId xmlns:p14="http://schemas.microsoft.com/office/powerpoint/2010/main" val="2045958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grpSp>
        <p:nvGrpSpPr>
          <p:cNvPr id="12" name="Group 11" descr="Location of where to upload the data dictionary into your RedCap project. &quot;Choose File&quot; and &quot;Upload File&quot; are highlighted with a red outlined box. "/>
          <p:cNvGrpSpPr/>
          <p:nvPr/>
        </p:nvGrpSpPr>
        <p:grpSpPr>
          <a:xfrm>
            <a:off x="4614863" y="3446754"/>
            <a:ext cx="7318155" cy="2954960"/>
            <a:chOff x="2637054" y="3951890"/>
            <a:chExt cx="6959600" cy="2764220"/>
          </a:xfrm>
        </p:grpSpPr>
        <p:pic>
          <p:nvPicPr>
            <p:cNvPr id="13" name="Picture 12" descr="The location of where you upload the data dictionary into your RedCap project. &quot;Choose File&quot; and &quot;Upload File&quot; are highlighted in a red outlined box. " title="RedCap Data Dictionary Uploa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054" y="3951890"/>
              <a:ext cx="6959600" cy="2764220"/>
            </a:xfrm>
            <a:prstGeom prst="rect">
              <a:avLst/>
            </a:prstGeom>
          </p:spPr>
        </p:pic>
        <p:sp>
          <p:nvSpPr>
            <p:cNvPr id="14" name="Rectangle 13"/>
            <p:cNvSpPr/>
            <p:nvPr/>
          </p:nvSpPr>
          <p:spPr>
            <a:xfrm>
              <a:off x="2983911" y="5830158"/>
              <a:ext cx="905944" cy="7567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descr="RedCap online designer page. On the land hand side of the page under project home and design is the dictionary button. This is where you go to upload the data dictionary into your Redcap project. "/>
          <p:cNvGrpSpPr/>
          <p:nvPr/>
        </p:nvGrpSpPr>
        <p:grpSpPr>
          <a:xfrm>
            <a:off x="4286250" y="182533"/>
            <a:ext cx="7905750" cy="3035621"/>
            <a:chOff x="153933" y="817634"/>
            <a:chExt cx="8061892" cy="2906328"/>
          </a:xfrm>
        </p:grpSpPr>
        <p:pic>
          <p:nvPicPr>
            <p:cNvPr id="6" name="Picture 5" descr="The Online Designer page of a specific RedCap project. &quot;Dictionary&quot; on the left hand side of the page is highlighted with a red outlined box. " title="RedCap project home p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33" y="817634"/>
              <a:ext cx="8061892" cy="2906328"/>
            </a:xfrm>
            <a:prstGeom prst="rect">
              <a:avLst/>
            </a:prstGeom>
          </p:spPr>
        </p:pic>
        <p:sp>
          <p:nvSpPr>
            <p:cNvPr id="7" name="Rectangle 6"/>
            <p:cNvSpPr/>
            <p:nvPr/>
          </p:nvSpPr>
          <p:spPr>
            <a:xfrm>
              <a:off x="2196662" y="840828"/>
              <a:ext cx="1093076" cy="22071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96662" y="817634"/>
              <a:ext cx="1240221" cy="338554"/>
            </a:xfrm>
            <a:prstGeom prst="rect">
              <a:avLst/>
            </a:prstGeom>
            <a:noFill/>
          </p:spPr>
          <p:txBody>
            <a:bodyPr wrap="square" rtlCol="0">
              <a:spAutoFit/>
            </a:bodyPr>
            <a:lstStyle/>
            <a:p>
              <a:r>
                <a:rPr lang="en-US" sz="1400" dirty="0" smtClean="0"/>
                <a:t>Project</a:t>
              </a:r>
              <a:r>
                <a:rPr lang="en-US" sz="1600" dirty="0" smtClean="0"/>
                <a:t> </a:t>
              </a:r>
              <a:r>
                <a:rPr lang="en-US" sz="1400" dirty="0" smtClean="0"/>
                <a:t>Name</a:t>
              </a:r>
              <a:endParaRPr lang="en-US" sz="1600" dirty="0"/>
            </a:p>
          </p:txBody>
        </p:sp>
        <p:sp>
          <p:nvSpPr>
            <p:cNvPr id="9" name="Rectangle 8"/>
            <p:cNvSpPr/>
            <p:nvPr/>
          </p:nvSpPr>
          <p:spPr>
            <a:xfrm>
              <a:off x="767255" y="2082878"/>
              <a:ext cx="664205" cy="2178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7255" y="840828"/>
              <a:ext cx="273270" cy="1117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7255" y="1271752"/>
              <a:ext cx="273269" cy="94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half" idx="2"/>
          </p:nvPr>
        </p:nvSpPr>
        <p:spPr>
          <a:xfrm>
            <a:off x="233124" y="1782733"/>
            <a:ext cx="3932237" cy="4618981"/>
          </a:xfrm>
        </p:spPr>
        <p:txBody>
          <a:bodyPr>
            <a:normAutofit lnSpcReduction="10000"/>
          </a:bodyPr>
          <a:lstStyle/>
          <a:p>
            <a:pPr marL="342900" indent="-342900">
              <a:buFont typeface="+mj-lt"/>
              <a:buAutoNum type="arabicParenR"/>
            </a:pPr>
            <a:endParaRPr lang="en-US" sz="2000" dirty="0" smtClean="0"/>
          </a:p>
          <a:p>
            <a:pPr marL="342900" indent="-342900">
              <a:buFont typeface="+mj-lt"/>
              <a:buAutoNum type="arabicParenR"/>
            </a:pPr>
            <a:r>
              <a:rPr lang="en-US" sz="2000" dirty="0" smtClean="0"/>
              <a:t>Login to your REDCap account and select your project or create a new project</a:t>
            </a:r>
          </a:p>
          <a:p>
            <a:pPr marL="342900" indent="-342900">
              <a:buFont typeface="+mj-lt"/>
              <a:buAutoNum type="arabicParenR"/>
            </a:pPr>
            <a:endParaRPr lang="en-US" sz="2000" dirty="0" smtClean="0"/>
          </a:p>
          <a:p>
            <a:pPr marL="342900" indent="-342900">
              <a:buFont typeface="+mj-lt"/>
              <a:buAutoNum type="arabicParenR"/>
            </a:pPr>
            <a:r>
              <a:rPr lang="en-US" sz="2000" dirty="0" smtClean="0"/>
              <a:t>Select </a:t>
            </a:r>
            <a:r>
              <a:rPr lang="en-US" sz="2000" b="1" dirty="0" smtClean="0"/>
              <a:t>Dictionary</a:t>
            </a:r>
            <a:r>
              <a:rPr lang="en-US" sz="2000" dirty="0" smtClean="0"/>
              <a:t> under </a:t>
            </a:r>
            <a:r>
              <a:rPr lang="en-US" sz="2000" b="1" dirty="0" smtClean="0"/>
              <a:t>Project Home and Design</a:t>
            </a:r>
          </a:p>
          <a:p>
            <a:pPr marL="342900" indent="-342900">
              <a:buFont typeface="+mj-lt"/>
              <a:buAutoNum type="arabicParenR"/>
            </a:pPr>
            <a:endParaRPr lang="en-US" sz="2000" b="1" dirty="0" smtClean="0"/>
          </a:p>
          <a:p>
            <a:pPr marL="342900" indent="-342900">
              <a:buFont typeface="+mj-lt"/>
              <a:buAutoNum type="arabicParenR"/>
            </a:pPr>
            <a:r>
              <a:rPr lang="en-US" sz="2000" dirty="0" smtClean="0"/>
              <a:t>Choose the data dictionary .csv file you previously downloaded and saved from the DR2 Resources Portal </a:t>
            </a:r>
          </a:p>
          <a:p>
            <a:pPr marL="342900" indent="-342900">
              <a:buFont typeface="+mj-lt"/>
              <a:buAutoNum type="arabicParenR"/>
            </a:pPr>
            <a:endParaRPr lang="en-US" sz="2000" dirty="0" smtClean="0"/>
          </a:p>
          <a:p>
            <a:pPr marL="342900" indent="-342900">
              <a:buFont typeface="+mj-lt"/>
              <a:buAutoNum type="arabicParenR"/>
            </a:pPr>
            <a:r>
              <a:rPr lang="en-US" sz="2000" dirty="0" smtClean="0"/>
              <a:t>Upload the file </a:t>
            </a:r>
          </a:p>
          <a:p>
            <a:endParaRPr lang="en-US" dirty="0"/>
          </a:p>
        </p:txBody>
      </p:sp>
      <p:sp>
        <p:nvSpPr>
          <p:cNvPr id="2" name="Title 1"/>
          <p:cNvSpPr>
            <a:spLocks noGrp="1"/>
          </p:cNvSpPr>
          <p:nvPr>
            <p:ph type="title"/>
          </p:nvPr>
        </p:nvSpPr>
        <p:spPr>
          <a:xfrm>
            <a:off x="233124" y="182533"/>
            <a:ext cx="3932237" cy="1600200"/>
          </a:xfrm>
        </p:spPr>
        <p:txBody>
          <a:bodyPr/>
          <a:lstStyle/>
          <a:p>
            <a:pPr algn="ctr"/>
            <a:r>
              <a:rPr lang="en-US" dirty="0" smtClean="0">
                <a:latin typeface="+mn-lt"/>
              </a:rPr>
              <a:t>How to upload the data dictionary into your REDCap Project: </a:t>
            </a:r>
            <a:endParaRPr lang="en-US" dirty="0">
              <a:latin typeface="+mn-lt"/>
            </a:endParaRPr>
          </a:p>
        </p:txBody>
      </p:sp>
    </p:spTree>
    <p:extLst>
      <p:ext uri="{BB962C8B-B14F-4D97-AF65-F5344CB8AC3E}">
        <p14:creationId xmlns:p14="http://schemas.microsoft.com/office/powerpoint/2010/main" val="2064252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2790" y="2028514"/>
            <a:ext cx="3277719" cy="4543425"/>
          </a:xfrm>
        </p:spPr>
        <p:txBody>
          <a:bodyPr>
            <a:normAutofit lnSpcReduction="10000"/>
          </a:bodyPr>
          <a:lstStyle/>
          <a:p>
            <a:pPr marL="457200" indent="-457200">
              <a:buFont typeface="+mj-lt"/>
              <a:buAutoNum type="arabicParenR" startAt="5"/>
            </a:pPr>
            <a:r>
              <a:rPr lang="en-US" sz="2000" dirty="0" smtClean="0"/>
              <a:t>Review any warnings or errors that may exist in the file and make adjustments as instructed </a:t>
            </a:r>
            <a:r>
              <a:rPr lang="en-US" sz="2000" dirty="0" smtClean="0">
                <a:solidFill>
                  <a:srgbClr val="1F4E7A"/>
                </a:solidFill>
              </a:rPr>
              <a:t>*REDCap will notify you of any warnings and specify which fields have errors</a:t>
            </a:r>
          </a:p>
          <a:p>
            <a:pPr marL="457200" indent="-457200">
              <a:buFont typeface="+mj-lt"/>
              <a:buAutoNum type="arabicParenR" startAt="5"/>
            </a:pPr>
            <a:endParaRPr lang="en-US" sz="2000" dirty="0" smtClean="0">
              <a:solidFill>
                <a:srgbClr val="0070C0"/>
              </a:solidFill>
            </a:endParaRPr>
          </a:p>
          <a:p>
            <a:pPr marL="457200" indent="-457200">
              <a:buFont typeface="+mj-lt"/>
              <a:buAutoNum type="arabicParenR" startAt="5"/>
            </a:pPr>
            <a:r>
              <a:rPr lang="en-US" sz="2000" dirty="0" smtClean="0"/>
              <a:t>Once you have the green light, </a:t>
            </a:r>
            <a:r>
              <a:rPr lang="en-US" sz="2000" b="1" dirty="0" smtClean="0"/>
              <a:t>commit</a:t>
            </a:r>
            <a:r>
              <a:rPr lang="en-US" sz="2000" dirty="0" smtClean="0"/>
              <a:t> </a:t>
            </a:r>
            <a:r>
              <a:rPr lang="en-US" sz="2000" b="1" dirty="0" smtClean="0"/>
              <a:t>changes</a:t>
            </a:r>
          </a:p>
          <a:p>
            <a:pPr marL="457200" indent="-457200">
              <a:buFont typeface="+mj-lt"/>
              <a:buAutoNum type="arabicParenR" startAt="5"/>
            </a:pPr>
            <a:endParaRPr lang="en-US" sz="2000" b="1" dirty="0" smtClean="0"/>
          </a:p>
          <a:p>
            <a:pPr marL="457200" indent="-457200">
              <a:buFont typeface="+mj-lt"/>
              <a:buAutoNum type="arabicParenR" startAt="5"/>
            </a:pPr>
            <a:r>
              <a:rPr lang="en-US" sz="2000" dirty="0" smtClean="0"/>
              <a:t>You will then be prompted to return to the </a:t>
            </a:r>
            <a:r>
              <a:rPr lang="en-US" sz="2000" b="1" dirty="0" smtClean="0"/>
              <a:t>Online Designer</a:t>
            </a:r>
          </a:p>
          <a:p>
            <a:endParaRPr lang="en-US" dirty="0"/>
          </a:p>
        </p:txBody>
      </p:sp>
      <p:sp>
        <p:nvSpPr>
          <p:cNvPr id="2" name="Title 1"/>
          <p:cNvSpPr>
            <a:spLocks noGrp="1"/>
          </p:cNvSpPr>
          <p:nvPr>
            <p:ph type="title"/>
          </p:nvPr>
        </p:nvSpPr>
        <p:spPr>
          <a:xfrm>
            <a:off x="205581" y="187325"/>
            <a:ext cx="3325964" cy="1600200"/>
          </a:xfrm>
        </p:spPr>
        <p:txBody>
          <a:bodyPr>
            <a:normAutofit fontScale="90000"/>
          </a:bodyPr>
          <a:lstStyle/>
          <a:p>
            <a:pPr algn="ctr"/>
            <a:r>
              <a:rPr lang="en-US" dirty="0">
                <a:solidFill>
                  <a:prstClr val="black"/>
                </a:solidFill>
                <a:latin typeface="Calibri" panose="020F0502020204030204"/>
              </a:rPr>
              <a:t>How to upload the data dictionary into your REDCap Project: </a:t>
            </a:r>
            <a:endParaRPr lang="en-US" dirty="0"/>
          </a:p>
        </p:txBody>
      </p:sp>
      <p:grpSp>
        <p:nvGrpSpPr>
          <p:cNvPr id="17" name="Group 16" descr="This page displays after uploading the data dictionary into your RedCap project. If there are errors, these will be listed here in a red box. The allowable warnings found are also displayed on this page. After fixing the errors, a green box will display on the page. Once you see the green box and have reviewed the warnings, click commit changes. "/>
          <p:cNvGrpSpPr/>
          <p:nvPr/>
        </p:nvGrpSpPr>
        <p:grpSpPr>
          <a:xfrm>
            <a:off x="3629891" y="318655"/>
            <a:ext cx="8562109" cy="6253284"/>
            <a:chOff x="3065518" y="532684"/>
            <a:chExt cx="8879434" cy="5756414"/>
          </a:xfrm>
        </p:grpSpPr>
        <p:pic>
          <p:nvPicPr>
            <p:cNvPr id="18" name="Picture 17" descr="The blue &quot;commit changes&quot; box that will upload the data dictionary into your RedCap project instruments. &quot;Commit changes&quot; is highlighted with a red outlined box. " title="Data dictionary final uploa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877" y="5147193"/>
              <a:ext cx="6418709" cy="1141905"/>
            </a:xfrm>
            <a:prstGeom prst="rect">
              <a:avLst/>
            </a:prstGeom>
          </p:spPr>
        </p:pic>
        <p:pic>
          <p:nvPicPr>
            <p:cNvPr id="19" name="Picture 18" descr="The page that displays after uploading the data dictionary into your RedCap project. Errors and allowable warnings in the uploaded file are displayed on this page. " title="REDCap Project data dictionary uploa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518" y="532684"/>
              <a:ext cx="8590455" cy="4558614"/>
            </a:xfrm>
            <a:prstGeom prst="rect">
              <a:avLst/>
            </a:prstGeom>
          </p:spPr>
        </p:pic>
        <p:sp>
          <p:nvSpPr>
            <p:cNvPr id="20" name="Rectangle 19"/>
            <p:cNvSpPr/>
            <p:nvPr/>
          </p:nvSpPr>
          <p:spPr>
            <a:xfrm>
              <a:off x="5454868" y="532684"/>
              <a:ext cx="1376855" cy="321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773215" y="977463"/>
              <a:ext cx="420414" cy="147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454868" y="546538"/>
              <a:ext cx="14788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Project Name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5457979" y="5738648"/>
              <a:ext cx="1373744" cy="3888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ular Callout 23"/>
            <p:cNvSpPr/>
            <p:nvPr/>
          </p:nvSpPr>
          <p:spPr>
            <a:xfrm>
              <a:off x="9517615" y="2974206"/>
              <a:ext cx="2427337" cy="1545241"/>
            </a:xfrm>
            <a:prstGeom prst="wedgeRectCallout">
              <a:avLst>
                <a:gd name="adj1" fmla="val -75141"/>
                <a:gd name="adj2" fmla="val -54459"/>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600" dirty="0"/>
                <a:t>If there are errors in the file, for example, there are two of the same variable names, </a:t>
              </a:r>
              <a:r>
                <a:rPr lang="en-US" sz="1600" dirty="0" smtClean="0"/>
                <a:t>they </a:t>
              </a:r>
              <a:r>
                <a:rPr lang="en-US" sz="1600" dirty="0"/>
                <a:t>will appear here </a:t>
              </a:r>
              <a:r>
                <a:rPr lang="en-US" sz="1600" dirty="0" smtClean="0"/>
                <a:t>with the cell number in </a:t>
              </a:r>
              <a:r>
                <a:rPr lang="en-US" sz="1600" dirty="0"/>
                <a:t>a red </a:t>
              </a:r>
              <a:r>
                <a:rPr lang="en-US" sz="1600" dirty="0" smtClean="0"/>
                <a:t>box</a:t>
              </a:r>
              <a:endParaRPr lang="en-US" sz="1600" dirty="0"/>
            </a:p>
          </p:txBody>
        </p:sp>
      </p:grpSp>
    </p:spTree>
    <p:extLst>
      <p:ext uri="{BB962C8B-B14F-4D97-AF65-F5344CB8AC3E}">
        <p14:creationId xmlns:p14="http://schemas.microsoft.com/office/powerpoint/2010/main" val="913813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4307</TotalTime>
  <Words>1357</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NICHD COVID-19 Common Data Elements: NIEHS DR2 Resources Portal and REDCap Informational Guide </vt:lpstr>
      <vt:lpstr>Overview: </vt:lpstr>
      <vt:lpstr>Searching the DR2 Resources Portal for the NICHD COVID-19 CDEs: </vt:lpstr>
      <vt:lpstr>How to search the portal using the Advanced Search filters: </vt:lpstr>
      <vt:lpstr>Search Results Page: </vt:lpstr>
      <vt:lpstr>Filter Criteria Guidance:</vt:lpstr>
      <vt:lpstr>How to find the data dictionary in the record:  </vt:lpstr>
      <vt:lpstr>How to upload the data dictionary into your REDCap Project: </vt:lpstr>
      <vt:lpstr>How to upload the data dictionary into your REDCap Project: </vt:lpstr>
      <vt:lpstr>How to upload the data dictionary into your REDCap Project: </vt:lpstr>
      <vt:lpstr>Importing surveys into your REDCap Project through the REDCap Shared Library:  </vt:lpstr>
      <vt:lpstr>Importing surveys into your REDCap Project through the REDCap Shared Library: </vt:lpstr>
      <vt:lpstr>Importing surveys into your REDCap Project through the REDCap Shared Library: </vt:lpstr>
      <vt:lpstr>Importing surveys from outside sources into your REDCap Project: </vt:lpstr>
      <vt:lpstr>Importing surveys from outside sources into your REDCap Project: </vt:lpstr>
      <vt:lpstr>Importing surveys from outside sources into your REDCap Project:</vt:lpstr>
      <vt:lpstr>Importing surveys from outside sources into your REDCap Project:</vt:lpstr>
      <vt:lpstr>Importing surveys from outside sources into your REDCap Project:</vt:lpstr>
      <vt:lpstr>Importing surveys from outside sources into your REDCap Project:</vt:lpstr>
      <vt:lpstr>Questions? Contact Us. </vt:lpstr>
    </vt:vector>
  </TitlesOfParts>
  <Company>Social &amp; Scientific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NICHD COVID-19 Common Data Elements: NIEHS DR2 Resources Portal and REDCap Informational Guide</dc:title>
  <dc:creator>Kessel, Audrey</dc:creator>
  <cp:lastModifiedBy>Audrey Kessel</cp:lastModifiedBy>
  <cp:revision>77</cp:revision>
  <dcterms:created xsi:type="dcterms:W3CDTF">2022-05-18T18:53:09Z</dcterms:created>
  <dcterms:modified xsi:type="dcterms:W3CDTF">2022-06-01T18:54:02Z</dcterms:modified>
</cp:coreProperties>
</file>