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3"/>
  </p:notesMasterIdLst>
  <p:handoutMasterIdLst>
    <p:handoutMasterId r:id="rId24"/>
  </p:handoutMasterIdLst>
  <p:sldIdLst>
    <p:sldId id="277" r:id="rId3"/>
    <p:sldId id="279" r:id="rId4"/>
    <p:sldId id="297" r:id="rId5"/>
    <p:sldId id="280" r:id="rId6"/>
    <p:sldId id="283" r:id="rId7"/>
    <p:sldId id="301" r:id="rId8"/>
    <p:sldId id="300" r:id="rId9"/>
    <p:sldId id="284" r:id="rId10"/>
    <p:sldId id="285" r:id="rId11"/>
    <p:sldId id="331" r:id="rId12"/>
    <p:sldId id="287" r:id="rId13"/>
    <p:sldId id="288" r:id="rId14"/>
    <p:sldId id="351" r:id="rId15"/>
    <p:sldId id="352" r:id="rId16"/>
    <p:sldId id="353" r:id="rId17"/>
    <p:sldId id="335" r:id="rId18"/>
    <p:sldId id="336" r:id="rId19"/>
    <p:sldId id="337" r:id="rId20"/>
    <p:sldId id="338" r:id="rId21"/>
    <p:sldId id="339" r:id="rId22"/>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068D14A9-5C33-4EB8-A707-EC7972D535A2}">
          <p14:sldIdLst>
            <p14:sldId id="277"/>
            <p14:sldId id="279"/>
            <p14:sldId id="297"/>
            <p14:sldId id="280"/>
            <p14:sldId id="283"/>
            <p14:sldId id="301"/>
            <p14:sldId id="300"/>
            <p14:sldId id="284"/>
            <p14:sldId id="285"/>
            <p14:sldId id="331"/>
            <p14:sldId id="287"/>
            <p14:sldId id="288"/>
            <p14:sldId id="351"/>
            <p14:sldId id="352"/>
            <p14:sldId id="353"/>
            <p14:sldId id="335"/>
            <p14:sldId id="336"/>
            <p14:sldId id="337"/>
            <p14:sldId id="338"/>
            <p14:sldId id="3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8474"/>
    <a:srgbClr val="1E4B70"/>
    <a:srgbClr val="648C28"/>
    <a:srgbClr val="286E43"/>
    <a:srgbClr val="00518E"/>
    <a:srgbClr val="338C55"/>
    <a:srgbClr val="00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36" autoAdjust="0"/>
    <p:restoredTop sz="86381" autoAdjust="0"/>
  </p:normalViewPr>
  <p:slideViewPr>
    <p:cSldViewPr snapToGrid="0">
      <p:cViewPr varScale="1">
        <p:scale>
          <a:sx n="63" d="100"/>
          <a:sy n="63" d="100"/>
        </p:scale>
        <p:origin x="320" y="56"/>
      </p:cViewPr>
      <p:guideLst>
        <p:guide orient="horz" pos="2160"/>
        <p:guide pos="2880"/>
      </p:guideLst>
    </p:cSldViewPr>
  </p:slideViewPr>
  <p:outlineViewPr>
    <p:cViewPr>
      <p:scale>
        <a:sx n="33" d="100"/>
        <a:sy n="33" d="100"/>
      </p:scale>
      <p:origin x="0" y="-540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59" name="Rectangle 3"/>
          <p:cNvSpPr>
            <a:spLocks noGrp="1" noChangeArrowheads="1"/>
          </p:cNvSpPr>
          <p:nvPr>
            <p:ph type="dt" sz="quarter" idx="1"/>
          </p:nvPr>
        </p:nvSpPr>
        <p:spPr bwMode="auto">
          <a:xfrm>
            <a:off x="3976688"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61" name="Rectangle 5"/>
          <p:cNvSpPr>
            <a:spLocks noGrp="1" noChangeArrowheads="1"/>
          </p:cNvSpPr>
          <p:nvPr>
            <p:ph type="sldNum" sz="quarter" idx="3"/>
          </p:nvPr>
        </p:nvSpPr>
        <p:spPr bwMode="auto">
          <a:xfrm>
            <a:off x="3976688"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DEA37EED-648E-4703-8A7C-DF70CD10F36A}" type="slidenum">
              <a:rPr lang="en-US"/>
              <a:pPr>
                <a:defRPr/>
              </a:pPr>
              <a:t>‹#›</a:t>
            </a:fld>
            <a:endParaRPr lang="en-US"/>
          </a:p>
        </p:txBody>
      </p:sp>
    </p:spTree>
    <p:extLst>
      <p:ext uri="{BB962C8B-B14F-4D97-AF65-F5344CB8AC3E}">
        <p14:creationId xmlns:p14="http://schemas.microsoft.com/office/powerpoint/2010/main" val="8819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1" name="Rectangle 3"/>
          <p:cNvSpPr>
            <a:spLocks noGrp="1" noChangeArrowheads="1"/>
          </p:cNvSpPr>
          <p:nvPr>
            <p:ph type="dt" idx="1"/>
          </p:nvPr>
        </p:nvSpPr>
        <p:spPr bwMode="auto">
          <a:xfrm>
            <a:off x="3976688"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259AA344-BC2D-4F7F-9AC7-E3B50AD7F974}" type="datetime1">
              <a:rPr lang="en-US"/>
              <a:pPr>
                <a:defRPr/>
              </a:pPr>
              <a:t>12/10/2018</a:t>
            </a:fld>
            <a:endParaRPr lang="en-US"/>
          </a:p>
        </p:txBody>
      </p:sp>
      <p:sp>
        <p:nvSpPr>
          <p:cNvPr id="21508" name="Rectangle 4"/>
          <p:cNvSpPr>
            <a:spLocks noGrp="1" noRot="1" noChangeAspect="1" noChangeArrowheads="1" noTextEdit="1"/>
          </p:cNvSpPr>
          <p:nvPr>
            <p:ph type="sldImg" idx="2"/>
          </p:nvPr>
        </p:nvSpPr>
        <p:spPr bwMode="auto">
          <a:xfrm>
            <a:off x="301625" y="533400"/>
            <a:ext cx="6416675" cy="4811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4"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5"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5F8AE24D-76C6-4660-8AB3-95A716833272}" type="slidenum">
              <a:rPr lang="en-US"/>
              <a:pPr>
                <a:defRPr/>
              </a:pPr>
              <a:t>‹#›</a:t>
            </a:fld>
            <a:endParaRPr lang="en-US"/>
          </a:p>
        </p:txBody>
      </p:sp>
      <p:sp>
        <p:nvSpPr>
          <p:cNvPr id="114696" name="Rectangle 8"/>
          <p:cNvSpPr>
            <a:spLocks noGrp="1" noChangeArrowheads="1"/>
          </p:cNvSpPr>
          <p:nvPr>
            <p:ph type="body" sz="quarter" idx="3"/>
          </p:nvPr>
        </p:nvSpPr>
        <p:spPr bwMode="auto">
          <a:xfrm>
            <a:off x="304800" y="5492750"/>
            <a:ext cx="6410325" cy="3279775"/>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106861692"/>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ＭＳ Ｐゴシック" pitchFamily="-112" charset="-128"/>
      </a:defRPr>
    </a:lvl1pPr>
    <a:lvl2pPr marL="6286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2pPr>
    <a:lvl3pPr marL="10858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3pPr>
    <a:lvl4pPr marL="15430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4pPr>
    <a:lvl5pPr marL="20002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dc.noaa.gov/ca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DAC62B2F-8F11-4C19-88A7-C57D41BBFF73}" type="datetime1">
              <a:rPr lang="en-US" altLang="en-US" smtClean="0"/>
              <a:pPr eaLnBrk="1" hangingPunct="1">
                <a:defRPr/>
              </a:pPr>
              <a:t>12/10/2018</a:t>
            </a:fld>
            <a:endParaRPr lang="en-US" altLang="en-US"/>
          </a:p>
        </p:txBody>
      </p:sp>
      <p:sp>
        <p:nvSpPr>
          <p:cNvPr id="1536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3684A41A-D0DB-4EBC-A4E5-0BFA7ECBAE1E}" type="slidenum">
              <a:rPr lang="en-US" altLang="en-US" smtClean="0"/>
              <a:pPr eaLnBrk="1" hangingPunct="1">
                <a:defRPr/>
              </a:pPr>
              <a:t>1</a:t>
            </a:fld>
            <a:endParaRPr lang="en-US" altLang="en-US"/>
          </a:p>
        </p:txBody>
      </p:sp>
      <p:sp>
        <p:nvSpPr>
          <p:cNvPr id="22532" name="Rectangle 2"/>
          <p:cNvSpPr>
            <a:spLocks noGrp="1" noRot="1" noChangeAspect="1" noChangeArrowheads="1" noTextEdit="1"/>
          </p:cNvSpPr>
          <p:nvPr>
            <p:ph type="sldImg"/>
          </p:nvPr>
        </p:nvSpPr>
        <p:spPr>
          <a:xfrm>
            <a:off x="303213" y="533400"/>
            <a:ext cx="6415087" cy="4811713"/>
          </a:xfrm>
          <a:ln/>
        </p:spPr>
      </p:sp>
      <p:sp>
        <p:nvSpPr>
          <p:cNvPr id="22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7">
              <a:defRPr/>
            </a:pPr>
            <a:r>
              <a:rPr lang="en-US" dirty="0"/>
              <a:t>By Official Navy Page from United States of AmericaMC2 Daniel Barker/U.S. Navy (Solar panels.) [Public domain], via Wikimedia Commons</a:t>
            </a:r>
          </a:p>
          <a:p>
            <a:pPr marL="171039" indent="-171039" defTabSz="912207">
              <a:defRPr/>
            </a:pPr>
            <a:r>
              <a:rPr lang="en-US" dirty="0"/>
              <a:t>https://upload.wikimedia.org/</a:t>
            </a:r>
            <a:r>
              <a:rPr lang="en-US" dirty="0" err="1"/>
              <a:t>wikipedia</a:t>
            </a:r>
            <a:r>
              <a:rPr lang="en-US" dirty="0"/>
              <a:t>/commons/5/57/Flickr_-_Official_U.S._</a:t>
            </a:r>
            <a:r>
              <a:rPr lang="en-US" dirty="0" err="1"/>
              <a:t>Navy_Imagery</a:t>
            </a:r>
            <a:r>
              <a:rPr lang="en-US" dirty="0"/>
              <a:t>_-_</a:t>
            </a:r>
            <a:r>
              <a:rPr lang="en-US" dirty="0" err="1"/>
              <a:t>Solar_panels..jpg</a:t>
            </a:r>
            <a:r>
              <a:rPr lang="en-US" dirty="0"/>
              <a:t> </a:t>
            </a:r>
          </a:p>
        </p:txBody>
      </p:sp>
      <p:sp>
        <p:nvSpPr>
          <p:cNvPr id="4" name="Date Placeholder 3"/>
          <p:cNvSpPr>
            <a:spLocks noGrp="1"/>
          </p:cNvSpPr>
          <p:nvPr>
            <p:ph type="dt" idx="10"/>
          </p:nvPr>
        </p:nvSpPr>
        <p:spPr/>
        <p:txBody>
          <a:bodyPr/>
          <a:lstStyle/>
          <a:p>
            <a:pPr>
              <a:defRPr/>
            </a:pPr>
            <a:fld id="{42253506-6F7E-4098-AAEF-51986A251788}" type="datetime1">
              <a:rPr lang="en-US" smtClean="0"/>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17</a:t>
            </a:fld>
            <a:endParaRPr lang="en-US"/>
          </a:p>
        </p:txBody>
      </p:sp>
    </p:spTree>
    <p:extLst>
      <p:ext uri="{BB962C8B-B14F-4D97-AF65-F5344CB8AC3E}">
        <p14:creationId xmlns:p14="http://schemas.microsoft.com/office/powerpoint/2010/main" val="2883606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244" indent="-171244" defTabSz="913303">
              <a:defRPr/>
            </a:pPr>
            <a:endParaRPr lang="en-US" baseline="0" dirty="0"/>
          </a:p>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33F3BF71-7829-4755-BBC5-0880EAE1E5FC}" type="datetime1">
              <a:rPr lang="en-US" smtClean="0"/>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18</a:t>
            </a:fld>
            <a:endParaRPr lang="en-US"/>
          </a:p>
        </p:txBody>
      </p:sp>
    </p:spTree>
    <p:extLst>
      <p:ext uri="{BB962C8B-B14F-4D97-AF65-F5344CB8AC3E}">
        <p14:creationId xmlns:p14="http://schemas.microsoft.com/office/powerpoint/2010/main" val="1112887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244" indent="-171244" defTabSz="913303">
              <a:defRPr/>
            </a:pPr>
            <a:endParaRPr lang="en-US" baseline="0" dirty="0"/>
          </a:p>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7EC76062-F07C-4E78-8240-1E5B1B83B8E0}" type="datetime1">
              <a:rPr lang="en-US" smtClean="0"/>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19</a:t>
            </a:fld>
            <a:endParaRPr lang="en-US"/>
          </a:p>
        </p:txBody>
      </p:sp>
    </p:spTree>
    <p:extLst>
      <p:ext uri="{BB962C8B-B14F-4D97-AF65-F5344CB8AC3E}">
        <p14:creationId xmlns:p14="http://schemas.microsoft.com/office/powerpoint/2010/main" val="1774531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http://www.cdc.gov/parasites/guineaworm/prevent.html</a:t>
            </a:r>
          </a:p>
          <a:p>
            <a:endParaRPr lang="en-US" dirty="0"/>
          </a:p>
        </p:txBody>
      </p:sp>
      <p:sp>
        <p:nvSpPr>
          <p:cNvPr id="4" name="Date Placeholder 3"/>
          <p:cNvSpPr>
            <a:spLocks noGrp="1"/>
          </p:cNvSpPr>
          <p:nvPr>
            <p:ph type="dt" idx="10"/>
          </p:nvPr>
        </p:nvSpPr>
        <p:spPr/>
        <p:txBody>
          <a:bodyPr/>
          <a:lstStyle/>
          <a:p>
            <a:pPr>
              <a:defRPr/>
            </a:pPr>
            <a:fld id="{9F67C3F1-AA34-431F-A354-7C2947E4D88C}" type="datetime1">
              <a:rPr lang="en-US" smtClean="0"/>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20</a:t>
            </a:fld>
            <a:endParaRPr lang="en-US"/>
          </a:p>
        </p:txBody>
      </p:sp>
    </p:spTree>
    <p:extLst>
      <p:ext uri="{BB962C8B-B14F-4D97-AF65-F5344CB8AC3E}">
        <p14:creationId xmlns:p14="http://schemas.microsoft.com/office/powerpoint/2010/main" val="111881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sz="1200" dirty="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a:t>http://</a:t>
            </a:r>
            <a:r>
              <a:rPr lang="en-US" sz="1200" dirty="0" err="1"/>
              <a:t>www.ipcc.ch</a:t>
            </a:r>
            <a:r>
              <a:rPr lang="en-US" sz="1200" dirty="0"/>
              <a:t>/pdf/assessment-report/ar5/wg1/WG1AR5_SPM_FINAL.pdf</a:t>
            </a:r>
          </a:p>
        </p:txBody>
      </p:sp>
      <p:sp>
        <p:nvSpPr>
          <p:cNvPr id="16388"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44F6BE6-DAD2-48CB-BB5E-A43A28CE417A}" type="datetime1">
              <a:rPr lang="en-US" altLang="en-US" smtClean="0"/>
              <a:pPr eaLnBrk="1" hangingPunct="1">
                <a:defRPr/>
              </a:pPr>
              <a:t>12/10/2018</a:t>
            </a:fld>
            <a:endParaRPr lang="en-US" altLang="en-US"/>
          </a:p>
        </p:txBody>
      </p:sp>
      <p:sp>
        <p:nvSpPr>
          <p:cNvPr id="1638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CE1A7D4-B97C-4EA9-B9F3-1639502BC471}" type="slidenum">
              <a:rPr lang="en-US" altLang="en-US" smtClean="0"/>
              <a:pPr eaLnBrk="1" hangingPunct="1">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Of note, global and hemispheric anomalies are show with respect to the 20</a:t>
            </a:r>
            <a:r>
              <a:rPr lang="en-US" baseline="30000" dirty="0"/>
              <a:t>th</a:t>
            </a:r>
            <a:r>
              <a:rPr lang="en-US" dirty="0"/>
              <a:t> century</a:t>
            </a:r>
            <a:r>
              <a:rPr lang="en-US" baseline="0" dirty="0"/>
              <a:t> average. Continental anomalies with respect to the 1910 to 2000 average. And coordinate anomalies with respect to the 1981 to 2010 average.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 </a:t>
            </a:r>
            <a:r>
              <a:rPr lang="en-US" sz="1200" b="0" i="0" kern="1200" dirty="0">
                <a:solidFill>
                  <a:schemeClr val="tx1"/>
                </a:solidFill>
                <a:effectLst/>
                <a:latin typeface="Arial" charset="0"/>
                <a:ea typeface="MS PGothic" pitchFamily="34" charset="-128"/>
                <a:cs typeface="ＭＳ Ｐゴシック" pitchFamily="-112" charset="-128"/>
              </a:rPr>
              <a:t>NOAA National Centers for Environmental information, Climate at a Glance: Global Time Series, published July 2018, retrieved on August 7, 2018 from </a:t>
            </a:r>
            <a:r>
              <a:rPr lang="en-US" sz="1200" b="0" i="0" u="none" strike="noStrike" kern="1200" dirty="0">
                <a:solidFill>
                  <a:schemeClr val="tx1"/>
                </a:solidFill>
                <a:effectLst/>
                <a:latin typeface="Arial" charset="0"/>
                <a:ea typeface="MS PGothic" pitchFamily="34" charset="-128"/>
                <a:cs typeface="ＭＳ Ｐゴシック" pitchFamily="-112" charset="-128"/>
                <a:hlinkClick r:id="rId3"/>
              </a:rPr>
              <a:t>https://www.ncdc.noaa.gov/cag/</a:t>
            </a:r>
            <a:endParaRPr lang="en-US" sz="1200" b="0" i="0" kern="1200" dirty="0">
              <a:solidFill>
                <a:schemeClr val="tx1"/>
              </a:solidFill>
              <a:effectLst/>
              <a:latin typeface="Arial" charset="0"/>
              <a:ea typeface="MS PGothic" pitchFamily="34" charset="-128"/>
              <a:cs typeface="ＭＳ Ｐゴシック" pitchFamily="-112" charset="-128"/>
            </a:endParaRP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a:t>https://</a:t>
            </a:r>
            <a:r>
              <a:rPr lang="en-US" sz="1200" dirty="0" err="1"/>
              <a:t>www.ncdc.noaa.gov</a:t>
            </a:r>
            <a:r>
              <a:rPr lang="en-US" sz="1200" dirty="0"/>
              <a:t>/cag/global/time-series/globe/</a:t>
            </a:r>
            <a:r>
              <a:rPr lang="en-US" sz="1200" dirty="0" err="1"/>
              <a:t>land_ocean</a:t>
            </a:r>
            <a:r>
              <a:rPr lang="en-US" sz="1200" dirty="0"/>
              <a:t>/all/6/1880-2018</a:t>
            </a:r>
          </a:p>
        </p:txBody>
      </p:sp>
      <p:sp>
        <p:nvSpPr>
          <p:cNvPr id="16388"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44F6BE6-DAD2-48CB-BB5E-A43A28CE417A}" type="datetime1">
              <a:rPr lang="en-US" altLang="en-US" smtClean="0"/>
              <a:pPr eaLnBrk="1" hangingPunct="1">
                <a:defRPr/>
              </a:pPr>
              <a:t>12/10/2018</a:t>
            </a:fld>
            <a:endParaRPr lang="en-US" altLang="en-US"/>
          </a:p>
        </p:txBody>
      </p:sp>
      <p:sp>
        <p:nvSpPr>
          <p:cNvPr id="1638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CE1A7D4-B97C-4EA9-B9F3-1639502BC471}" type="slidenum">
              <a:rPr lang="en-US" altLang="en-US" smtClean="0"/>
              <a:pPr eaLnBrk="1" hangingPunct="1">
                <a:defRPr/>
              </a:pPr>
              <a:t>3</a:t>
            </a:fld>
            <a:endParaRPr lang="en-US" altLang="en-US"/>
          </a:p>
        </p:txBody>
      </p:sp>
    </p:spTree>
    <p:extLst>
      <p:ext uri="{BB962C8B-B14F-4D97-AF65-F5344CB8AC3E}">
        <p14:creationId xmlns:p14="http://schemas.microsoft.com/office/powerpoint/2010/main" val="110441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sz="1200" dirty="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a:t>http://</a:t>
            </a:r>
            <a:r>
              <a:rPr lang="en-US" sz="1200" dirty="0" err="1"/>
              <a:t>www.ipcc.ch</a:t>
            </a:r>
            <a:r>
              <a:rPr lang="en-US" sz="1200" dirty="0"/>
              <a:t>/pdf/assessment-report/ar5/wg1/WG1AR5_SPM_FINAL.pdf</a:t>
            </a:r>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4</a:t>
            </a:fld>
            <a:endParaRPr lang="en-US"/>
          </a:p>
        </p:txBody>
      </p:sp>
    </p:spTree>
    <p:extLst>
      <p:ext uri="{BB962C8B-B14F-4D97-AF65-F5344CB8AC3E}">
        <p14:creationId xmlns:p14="http://schemas.microsoft.com/office/powerpoint/2010/main" val="113157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https://www.google.com/search?q=climate+change+and+malaria&amp;rlz=1C1GCEA_enUS762US762&amp;source=lnms&amp;tbm=isch&amp;sa=X&amp;ved=0ahUKEwiig5Ot0JHXAhUJ5YMKHct-ArEQ_AUICygC&amp;biw=1920&amp;bih=974#imgrc=ajsyRNBsYxfqBM:</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6</a:t>
            </a:fld>
            <a:endParaRPr lang="en-US"/>
          </a:p>
        </p:txBody>
      </p:sp>
    </p:spTree>
    <p:extLst>
      <p:ext uri="{BB962C8B-B14F-4D97-AF65-F5344CB8AC3E}">
        <p14:creationId xmlns:p14="http://schemas.microsoft.com/office/powerpoint/2010/main" val="67775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a:t>
            </a:r>
            <a:r>
              <a:rPr lang="en-US" baseline="0" dirty="0"/>
              <a:t> </a:t>
            </a:r>
            <a:r>
              <a:rPr lang="en-US" dirty="0"/>
              <a:t>https://s3.amazonaws.com/climatehealth2016/low/ClimateHealth2016_04_Extremes_small.pdf</a:t>
            </a:r>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9</a:t>
            </a:fld>
            <a:endParaRPr lang="en-US"/>
          </a:p>
        </p:txBody>
      </p:sp>
    </p:spTree>
    <p:extLst>
      <p:ext uri="{BB962C8B-B14F-4D97-AF65-F5344CB8AC3E}">
        <p14:creationId xmlns:p14="http://schemas.microsoft.com/office/powerpoint/2010/main" val="19316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PPT of student graphic organizer</a:t>
            </a:r>
            <a:r>
              <a:rPr lang="en-US" baseline="0" dirty="0"/>
              <a:t>; students may not be able to complete all rows.</a:t>
            </a:r>
            <a:endParaRPr lang="en-US" dirty="0"/>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11</a:t>
            </a:fld>
            <a:endParaRPr lang="en-US"/>
          </a:p>
        </p:txBody>
      </p:sp>
    </p:spTree>
    <p:extLst>
      <p:ext uri="{BB962C8B-B14F-4D97-AF65-F5344CB8AC3E}">
        <p14:creationId xmlns:p14="http://schemas.microsoft.com/office/powerpoint/2010/main" val="419733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This</a:t>
            </a:r>
            <a:r>
              <a:rPr lang="en-US" baseline="0" dirty="0"/>
              <a:t> lesson promotes systems thinking necessary to understand how climate change impacts human health.</a:t>
            </a:r>
            <a:endParaRPr lang="en-US" dirty="0"/>
          </a:p>
          <a:p>
            <a:endParaRPr lang="en-US" dirty="0"/>
          </a:p>
        </p:txBody>
      </p:sp>
      <p:sp>
        <p:nvSpPr>
          <p:cNvPr id="4" name="Date Placeholder 3"/>
          <p:cNvSpPr>
            <a:spLocks noGrp="1"/>
          </p:cNvSpPr>
          <p:nvPr>
            <p:ph type="dt" idx="10"/>
          </p:nvPr>
        </p:nvSpPr>
        <p:spPr/>
        <p:txBody>
          <a:bodyPr/>
          <a:lstStyle/>
          <a:p>
            <a:pPr>
              <a:defRPr/>
            </a:pPr>
            <a:fld id="{7EEC617C-0F0C-4975-8ADD-A0E95C30889F}" type="datetime1">
              <a:rPr lang="en-US" smtClean="0"/>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12</a:t>
            </a:fld>
            <a:endParaRPr lang="en-US"/>
          </a:p>
        </p:txBody>
      </p:sp>
    </p:spTree>
    <p:extLst>
      <p:ext uri="{BB962C8B-B14F-4D97-AF65-F5344CB8AC3E}">
        <p14:creationId xmlns:p14="http://schemas.microsoft.com/office/powerpoint/2010/main" val="272522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7">
              <a:defRPr/>
            </a:pPr>
            <a:r>
              <a:rPr lang="en-US" dirty="0"/>
              <a:t>Visual</a:t>
            </a:r>
            <a:r>
              <a:rPr lang="en-US" baseline="0" dirty="0"/>
              <a:t> model to summarize activity.</a:t>
            </a:r>
            <a:endParaRPr lang="en-US" dirty="0"/>
          </a:p>
          <a:p>
            <a:endParaRPr lang="en-US" dirty="0"/>
          </a:p>
        </p:txBody>
      </p:sp>
      <p:sp>
        <p:nvSpPr>
          <p:cNvPr id="4" name="Date Placeholder 3"/>
          <p:cNvSpPr>
            <a:spLocks noGrp="1"/>
          </p:cNvSpPr>
          <p:nvPr>
            <p:ph type="dt" idx="10"/>
          </p:nvPr>
        </p:nvSpPr>
        <p:spPr/>
        <p:txBody>
          <a:bodyPr/>
          <a:lstStyle/>
          <a:p>
            <a:pPr>
              <a:defRPr/>
            </a:pPr>
            <a:fld id="{D37DFC6C-EEEC-4E59-B724-555B46330D6E}" type="datetime1">
              <a:rPr lang="en-US" smtClean="0"/>
              <a:t>12/10/2018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16</a:t>
            </a:fld>
            <a:endParaRPr lang="en-US"/>
          </a:p>
        </p:txBody>
      </p:sp>
    </p:spTree>
    <p:extLst>
      <p:ext uri="{BB962C8B-B14F-4D97-AF65-F5344CB8AC3E}">
        <p14:creationId xmlns:p14="http://schemas.microsoft.com/office/powerpoint/2010/main" val="639253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a:t>Click to edit Master subtitle style</a:t>
            </a:r>
            <a:endParaRPr lang="en-US" dirty="0"/>
          </a:p>
        </p:txBody>
      </p:sp>
    </p:spTree>
    <p:extLst>
      <p:ext uri="{BB962C8B-B14F-4D97-AF65-F5344CB8AC3E}">
        <p14:creationId xmlns:p14="http://schemas.microsoft.com/office/powerpoint/2010/main" val="391759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34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663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459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2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72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01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421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078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08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82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23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38" y="315913"/>
            <a:ext cx="44529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67924" y="1264721"/>
            <a:ext cx="8408152" cy="1470025"/>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lang="en-US" sz="4300">
                <a:latin typeface="Arial Narrow" pitchFamily="34" charset="0"/>
              </a:defRPr>
            </a:lvl1pPr>
          </a:lstStyle>
          <a:p>
            <a:pPr lvl="0"/>
            <a:r>
              <a:rPr lang="en-US" dirty="0"/>
              <a:t>Click to edit Master title style</a:t>
            </a:r>
          </a:p>
        </p:txBody>
      </p:sp>
      <p:sp>
        <p:nvSpPr>
          <p:cNvPr id="3" name="Subtitle 2"/>
          <p:cNvSpPr>
            <a:spLocks noGrp="1"/>
          </p:cNvSpPr>
          <p:nvPr>
            <p:ph type="subTitle" idx="1"/>
          </p:nvPr>
        </p:nvSpPr>
        <p:spPr>
          <a:xfrm>
            <a:off x="373335" y="2831123"/>
            <a:ext cx="8397330" cy="1752600"/>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600" b="1" dirty="0">
                <a:latin typeface="Arial" pitchFamily="34" charset="0"/>
                <a:ea typeface="ＭＳ Ｐゴシック" charset="-128"/>
              </a:defRPr>
            </a:lvl1pPr>
          </a:lstStyle>
          <a:p>
            <a:pPr lvl="0"/>
            <a:r>
              <a:rPr lang="en-US" dirty="0"/>
              <a:t>Click to edit Master subtitle style</a:t>
            </a:r>
          </a:p>
        </p:txBody>
      </p:sp>
    </p:spTree>
    <p:extLst>
      <p:ext uri="{BB962C8B-B14F-4D97-AF65-F5344CB8AC3E}">
        <p14:creationId xmlns:p14="http://schemas.microsoft.com/office/powerpoint/2010/main" val="131444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61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pic>
        <p:nvPicPr>
          <p:cNvPr id="1029"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95" r:id="rId1"/>
    <p:sldLayoutId id="2147484487" r:id="rId2"/>
    <p:sldLayoutId id="2147484496" r:id="rId3"/>
    <p:sldLayoutId id="2147484488" r:id="rId4"/>
    <p:sldLayoutId id="2147484497" r:id="rId5"/>
    <p:sldLayoutId id="2147484489" r:id="rId6"/>
    <p:sldLayoutId id="2147484490" r:id="rId7"/>
  </p:sldLayoutIdLst>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66700" y="3175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049338"/>
            <a:ext cx="80772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TextBox 4"/>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spTree>
  </p:cSld>
  <p:clrMap bg1="lt1" tx1="dk1" bg2="lt2" tx2="dk2" accent1="accent1" accent2="accent2" accent3="accent3" accent4="accent4" accent5="accent5" accent6="accent6" hlink="hlink" folHlink="folHlink"/>
  <p:sldLayoutIdLst>
    <p:sldLayoutId id="2147484498" r:id="rId1"/>
    <p:sldLayoutId id="2147484491" r:id="rId2"/>
    <p:sldLayoutId id="2147484499" r:id="rId3"/>
    <p:sldLayoutId id="2147484492" r:id="rId4"/>
    <p:sldLayoutId id="2147484500" r:id="rId5"/>
    <p:sldLayoutId id="2147484493" r:id="rId6"/>
    <p:sldLayoutId id="2147484494" r:id="rId7"/>
  </p:sldLayoutIdLst>
  <p:txStyles>
    <p:titleStyle>
      <a:lvl1pPr algn="l" rtl="0" eaLnBrk="0" fontAlgn="base" hangingPunct="0">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fontAlgn="base">
        <a:spcBef>
          <a:spcPct val="0"/>
        </a:spcBef>
        <a:spcAft>
          <a:spcPct val="0"/>
        </a:spcAft>
        <a:defRPr sz="2200" b="1">
          <a:solidFill>
            <a:schemeClr val="tx2"/>
          </a:solidFill>
          <a:latin typeface="Arial" charset="0"/>
        </a:defRPr>
      </a:lvl6pPr>
      <a:lvl7pPr marL="914400" algn="l" rtl="0" fontAlgn="base">
        <a:spcBef>
          <a:spcPct val="0"/>
        </a:spcBef>
        <a:spcAft>
          <a:spcPct val="0"/>
        </a:spcAft>
        <a:defRPr sz="2200" b="1">
          <a:solidFill>
            <a:schemeClr val="tx2"/>
          </a:solidFill>
          <a:latin typeface="Arial" charset="0"/>
        </a:defRPr>
      </a:lvl7pPr>
      <a:lvl8pPr marL="1371600" algn="l" rtl="0" fontAlgn="base">
        <a:spcBef>
          <a:spcPct val="0"/>
        </a:spcBef>
        <a:spcAft>
          <a:spcPct val="0"/>
        </a:spcAft>
        <a:defRPr sz="2200" b="1">
          <a:solidFill>
            <a:schemeClr val="tx2"/>
          </a:solidFill>
          <a:latin typeface="Arial" charset="0"/>
        </a:defRPr>
      </a:lvl8pPr>
      <a:lvl9pPr marL="1828800" algn="l" rtl="0" fontAlgn="base">
        <a:spcBef>
          <a:spcPct val="0"/>
        </a:spcBef>
        <a:spcAft>
          <a:spcPct val="0"/>
        </a:spcAft>
        <a:defRPr sz="2200" b="1">
          <a:solidFill>
            <a:schemeClr val="tx2"/>
          </a:solidFill>
          <a:latin typeface="Arial" charset="0"/>
        </a:defRPr>
      </a:lvl9pPr>
    </p:titleStyle>
    <p:bodyStyle>
      <a:lvl1pPr marL="225425" indent="-225425" algn="l" rtl="0" eaLnBrk="0" fontAlgn="base" hangingPunct="0">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0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fontAlgn="base">
        <a:lnSpc>
          <a:spcPct val="90000"/>
        </a:lnSpc>
        <a:spcBef>
          <a:spcPct val="70000"/>
        </a:spcBef>
        <a:spcAft>
          <a:spcPct val="0"/>
        </a:spcAft>
        <a:buClr>
          <a:schemeClr val="tx2"/>
        </a:buClr>
        <a:buChar char="•"/>
        <a:defRPr sz="1400">
          <a:solidFill>
            <a:schemeClr val="tx1"/>
          </a:solidFill>
          <a:latin typeface="+mn-lt"/>
        </a:defRPr>
      </a:lvl6pPr>
      <a:lvl7pPr marL="2347913" indent="-179388" algn="l" rtl="0" fontAlgn="base">
        <a:lnSpc>
          <a:spcPct val="90000"/>
        </a:lnSpc>
        <a:spcBef>
          <a:spcPct val="70000"/>
        </a:spcBef>
        <a:spcAft>
          <a:spcPct val="0"/>
        </a:spcAft>
        <a:buClr>
          <a:schemeClr val="tx2"/>
        </a:buClr>
        <a:buChar char="•"/>
        <a:defRPr sz="1400">
          <a:solidFill>
            <a:schemeClr val="tx1"/>
          </a:solidFill>
          <a:latin typeface="+mn-lt"/>
        </a:defRPr>
      </a:lvl7pPr>
      <a:lvl8pPr marL="2805113" indent="-179388" algn="l" rtl="0" fontAlgn="base">
        <a:lnSpc>
          <a:spcPct val="90000"/>
        </a:lnSpc>
        <a:spcBef>
          <a:spcPct val="70000"/>
        </a:spcBef>
        <a:spcAft>
          <a:spcPct val="0"/>
        </a:spcAft>
        <a:buClr>
          <a:schemeClr val="tx2"/>
        </a:buClr>
        <a:buChar char="•"/>
        <a:defRPr sz="1400">
          <a:solidFill>
            <a:schemeClr val="tx1"/>
          </a:solidFill>
          <a:latin typeface="+mn-lt"/>
        </a:defRPr>
      </a:lvl8pPr>
      <a:lvl9pPr marL="3262313" indent="-179388" algn="l" rtl="0" fontAlgn="base">
        <a:lnSpc>
          <a:spcPct val="90000"/>
        </a:lnSpc>
        <a:spcBef>
          <a:spcPct val="7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2"/>
          <p:cNvSpPr>
            <a:spLocks noGrp="1"/>
          </p:cNvSpPr>
          <p:nvPr>
            <p:ph type="ctrTitle"/>
          </p:nvPr>
        </p:nvSpPr>
        <p:spPr>
          <a:xfrm>
            <a:off x="289833" y="3234191"/>
            <a:ext cx="8629650" cy="1470025"/>
          </a:xfrm>
          <a:ln/>
        </p:spPr>
        <p:txBody>
          <a:bodyPr/>
          <a:lstStyle/>
          <a:p>
            <a:br>
              <a:rPr altLang="en-US" dirty="0"/>
            </a:br>
            <a:r>
              <a:rPr lang="en-US" altLang="en-US" dirty="0"/>
              <a:t>Climate Change </a:t>
            </a:r>
            <a:br>
              <a:rPr lang="en-US" altLang="en-US" dirty="0"/>
            </a:br>
            <a:r>
              <a:rPr altLang="en-US" dirty="0"/>
              <a:t>A Human Health Perspective</a:t>
            </a:r>
            <a:br>
              <a:rPr altLang="en-US" sz="3000" dirty="0"/>
            </a:br>
            <a:r>
              <a:rPr lang="en-US" altLang="en-US" sz="2800" dirty="0"/>
              <a:t>A Student Exploration of the Global Impacts of Climate </a:t>
            </a:r>
            <a:br>
              <a:rPr lang="en-US" altLang="en-US" sz="2800" dirty="0"/>
            </a:br>
            <a:r>
              <a:rPr lang="en-US" altLang="en-US" sz="2800" dirty="0"/>
              <a:t>Change on Human Health</a:t>
            </a:r>
            <a:br>
              <a:rPr lang="en-US" altLang="en-US" sz="2800" dirty="0"/>
            </a:br>
            <a:br>
              <a:rPr lang="en-US" altLang="en-US" sz="2800" dirty="0"/>
            </a:br>
            <a:r>
              <a:rPr lang="en-US" altLang="en-US" sz="2800" dirty="0"/>
              <a:t>Vector-Borne Diseases</a:t>
            </a:r>
            <a:endParaRPr altLang="en-US" sz="2800" dirty="0"/>
          </a:p>
        </p:txBody>
      </p:sp>
      <p:sp>
        <p:nvSpPr>
          <p:cNvPr id="9219" name="Subtitle 23"/>
          <p:cNvSpPr>
            <a:spLocks noGrp="1"/>
          </p:cNvSpPr>
          <p:nvPr>
            <p:ph type="subTitle" idx="1"/>
          </p:nvPr>
        </p:nvSpPr>
        <p:spPr>
          <a:xfrm>
            <a:off x="297780" y="4888366"/>
            <a:ext cx="8613756" cy="1752600"/>
          </a:xfrm>
          <a:ln/>
        </p:spPr>
        <p:txBody>
          <a:bodyPr/>
          <a:lstStyle/>
          <a:p>
            <a:pPr eaLnBrk="1" hangingPunct="1"/>
            <a:r>
              <a:rPr altLang="en-US" dirty="0">
                <a:ea typeface="MS PGothic" pitchFamily="34" charset="-128"/>
              </a:rPr>
              <a:t>National Institute of Environmental Health Sciences</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251" y="1617805"/>
            <a:ext cx="4654549" cy="4725988"/>
          </a:xfrm>
        </p:spPr>
        <p:txBody>
          <a:bodyPr>
            <a:noAutofit/>
          </a:bodyPr>
          <a:lstStyle/>
          <a:p>
            <a:pPr marL="0" indent="0" eaLnBrk="1" hangingPunct="1">
              <a:lnSpc>
                <a:spcPct val="100000"/>
              </a:lnSpc>
              <a:spcBef>
                <a:spcPts val="600"/>
              </a:spcBef>
              <a:spcAft>
                <a:spcPts val="1200"/>
              </a:spcAft>
              <a:buFontTx/>
              <a:buNone/>
              <a:defRPr/>
            </a:pPr>
            <a:r>
              <a:rPr lang="en-US" sz="2000" b="1" dirty="0">
                <a:solidFill>
                  <a:schemeClr val="tx2">
                    <a:lumMod val="50000"/>
                  </a:schemeClr>
                </a:solidFill>
                <a:ea typeface="Osaka" charset="0"/>
                <a:cs typeface="Osaka" charset="0"/>
              </a:rPr>
              <a:t>   </a:t>
            </a:r>
            <a:r>
              <a:rPr sz="2000" b="1" dirty="0">
                <a:solidFill>
                  <a:schemeClr val="tx2">
                    <a:lumMod val="50000"/>
                  </a:schemeClr>
                </a:solidFill>
                <a:ea typeface="Osaka" charset="0"/>
                <a:cs typeface="Osaka" charset="0"/>
              </a:rPr>
              <a:t>READ </a:t>
            </a:r>
            <a:r>
              <a:rPr sz="2000" dirty="0">
                <a:solidFill>
                  <a:schemeClr val="tx2">
                    <a:lumMod val="50000"/>
                  </a:schemeClr>
                </a:solidFill>
                <a:ea typeface="Osaka" charset="0"/>
                <a:cs typeface="Osaka" charset="0"/>
              </a:rPr>
              <a:t>your assigned impact section</a:t>
            </a:r>
            <a:r>
              <a:rPr sz="2400" dirty="0">
                <a:solidFill>
                  <a:schemeClr val="tx2">
                    <a:lumMod val="50000"/>
                  </a:schemeClr>
                </a:solidFill>
                <a:ea typeface="Osaka" charset="0"/>
                <a:cs typeface="Osaka" charset="0"/>
              </a:rPr>
              <a:t>:</a:t>
            </a:r>
            <a:endParaRPr lang="en-US" sz="2400" dirty="0">
              <a:solidFill>
                <a:schemeClr val="tx2">
                  <a:lumMod val="50000"/>
                </a:schemeClr>
              </a:solidFill>
              <a:ea typeface="Osaka" charset="0"/>
              <a:cs typeface="Osaka" charset="0"/>
            </a:endParaRPr>
          </a:p>
          <a:p>
            <a:pPr marL="390525" indent="-285750">
              <a:lnSpc>
                <a:spcPct val="100000"/>
              </a:lnSpc>
              <a:spcBef>
                <a:spcPts val="0"/>
              </a:spcBef>
              <a:defRPr/>
            </a:pPr>
            <a:r>
              <a:rPr sz="2000" dirty="0">
                <a:solidFill>
                  <a:schemeClr val="bg2">
                    <a:lumMod val="25000"/>
                  </a:schemeClr>
                </a:solidFill>
                <a:cs typeface="ＭＳ Ｐゴシック" charset="0"/>
              </a:rPr>
              <a:t>Temperature</a:t>
            </a:r>
            <a:r>
              <a:rPr lang="en-US" sz="2000" dirty="0">
                <a:solidFill>
                  <a:schemeClr val="bg2">
                    <a:lumMod val="25000"/>
                  </a:schemeClr>
                </a:solidFill>
                <a:cs typeface="ＭＳ Ｐゴシック" charset="0"/>
              </a:rPr>
              <a:t>, storm and radiation-related impacts </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Sections 4.1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 4.3</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Vector-borne and other infectious diseases </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5.1</a:t>
            </a:r>
            <a:r>
              <a:rPr sz="1800" dirty="0">
                <a:solidFill>
                  <a:schemeClr val="bg2">
                    <a:lumMod val="25000"/>
                  </a:schemeClr>
                </a:solidFill>
                <a:cs typeface="ＭＳ Ｐゴシック" charset="0"/>
              </a:rPr>
              <a:t>	       </a:t>
            </a:r>
          </a:p>
          <a:p>
            <a:pPr marL="390525" indent="-285750">
              <a:lnSpc>
                <a:spcPct val="100000"/>
              </a:lnSpc>
              <a:spcBef>
                <a:spcPts val="0"/>
              </a:spcBef>
              <a:defRPr/>
            </a:pPr>
            <a:r>
              <a:rPr lang="en-US" sz="2000" dirty="0">
                <a:solidFill>
                  <a:schemeClr val="bg2">
                    <a:lumMod val="25000"/>
                  </a:schemeClr>
                </a:solidFill>
                <a:cs typeface="ＭＳ Ｐゴシック" charset="0"/>
              </a:rPr>
              <a:t>Food and water-borne diseases</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5.2</a:t>
            </a:r>
            <a:endParaRPr sz="28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Air quality</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5.3</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Nutrition and occupational health</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Sections 6.1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 6.2</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Mental health and violence/conflict</a:t>
            </a:r>
          </a:p>
          <a:p>
            <a:pPr marL="741363" lvl="1" indent="-285750">
              <a:lnSpc>
                <a:spcPct val="100000"/>
              </a:lnSpc>
              <a:spcBef>
                <a:spcPts val="0"/>
              </a:spcBef>
              <a:defRPr/>
            </a:pPr>
            <a:r>
              <a:rPr lang="en-US" sz="1800" dirty="0">
                <a:solidFill>
                  <a:schemeClr val="bg2">
                    <a:lumMod val="25000"/>
                  </a:schemeClr>
                </a:solidFill>
                <a:cs typeface="ＭＳ Ｐゴシック" charset="0"/>
              </a:rPr>
              <a:t> </a:t>
            </a:r>
            <a:r>
              <a:rPr lang="en-US" sz="1400" dirty="0">
                <a:solidFill>
                  <a:schemeClr val="bg2">
                    <a:lumMod val="25000"/>
                  </a:schemeClr>
                </a:solidFill>
                <a:cs typeface="ＭＳ Ｐゴシック" charset="0"/>
              </a:rPr>
              <a:t>Ch</a:t>
            </a:r>
            <a:r>
              <a:rPr sz="1400" dirty="0">
                <a:solidFill>
                  <a:schemeClr val="bg2">
                    <a:lumMod val="25000"/>
                  </a:schemeClr>
                </a:solidFill>
                <a:cs typeface="ＭＳ Ｐゴシック" charset="0"/>
              </a:rPr>
              <a:t>apter </a:t>
            </a:r>
            <a:r>
              <a:rPr lang="en-US" sz="1400" dirty="0">
                <a:solidFill>
                  <a:schemeClr val="bg2">
                    <a:lumMod val="25000"/>
                  </a:schemeClr>
                </a:solidFill>
                <a:cs typeface="ＭＳ Ｐゴシック" charset="0"/>
              </a:rPr>
              <a:t>11 Sections 6.3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6.4</a:t>
            </a: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marL="0" indent="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a:defRPr/>
            </a:pPr>
            <a:endParaRPr dirty="0"/>
          </a:p>
        </p:txBody>
      </p:sp>
      <p:pic>
        <p:nvPicPr>
          <p:cNvPr id="2" name="Picture 1" descr="Cover of the Chapter 11 on Human Health Impacts, Adaptation, and Co-Benefits"/>
          <p:cNvPicPr>
            <a:picLocks noChangeAspect="1"/>
          </p:cNvPicPr>
          <p:nvPr/>
        </p:nvPicPr>
        <p:blipFill>
          <a:blip r:embed="rId2"/>
          <a:stretch>
            <a:fillRect/>
          </a:stretch>
        </p:blipFill>
        <p:spPr>
          <a:xfrm>
            <a:off x="5013751" y="1355725"/>
            <a:ext cx="3673049" cy="4620490"/>
          </a:xfrm>
          <a:prstGeom prst="rect">
            <a:avLst/>
          </a:prstGeom>
          <a:ln w="3175">
            <a:solidFill>
              <a:schemeClr val="tx1"/>
            </a:solidFill>
          </a:ln>
        </p:spPr>
      </p:pic>
      <p:sp>
        <p:nvSpPr>
          <p:cNvPr id="16386" name="Title 1"/>
          <p:cNvSpPr>
            <a:spLocks noGrp="1"/>
          </p:cNvSpPr>
          <p:nvPr>
            <p:ph type="title"/>
          </p:nvPr>
        </p:nvSpPr>
        <p:spPr/>
        <p:txBody>
          <a:bodyPr/>
          <a:lstStyle/>
          <a:p>
            <a:r>
              <a:rPr lang="en-US" altLang="en-US" dirty="0">
                <a:ea typeface="Osaka"/>
                <a:cs typeface="Osaka"/>
              </a:rPr>
              <a:t>Directions</a:t>
            </a:r>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xposure pathway work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149350"/>
            <a:ext cx="8196263"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hidden="1"/>
          <p:cNvSpPr>
            <a:spLocks noGrp="1"/>
          </p:cNvSpPr>
          <p:nvPr>
            <p:ph type="title" idx="4294967295"/>
          </p:nvPr>
        </p:nvSpPr>
        <p:spPr>
          <a:xfrm>
            <a:off x="355600" y="784225"/>
            <a:ext cx="8229600" cy="730250"/>
          </a:xfrm>
        </p:spPr>
        <p:txBody>
          <a:bodyPr/>
          <a:lstStyle/>
          <a:p>
            <a:r>
              <a:rPr lang="en-US" dirty="0">
                <a:solidFill>
                  <a:schemeClr val="bg1"/>
                </a:solidFill>
              </a:rPr>
              <a:t>Student Graphic Organizer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lowchart on blackboard showing how climate change impacts human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20675"/>
            <a:ext cx="8902700"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hidden="1"/>
          <p:cNvSpPr>
            <a:spLocks noGrp="1"/>
          </p:cNvSpPr>
          <p:nvPr>
            <p:ph type="title" idx="4294967295"/>
          </p:nvPr>
        </p:nvSpPr>
        <p:spPr/>
        <p:txBody>
          <a:bodyPr/>
          <a:lstStyle/>
          <a:p>
            <a:r>
              <a:rPr lang="en-US" dirty="0"/>
              <a:t>Climate change flow chart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mate Driver caused environmental condition causing environmental hazard affecting health&#10;&#10;Climate drivers include increased and decreased air temperatures, increased and decreased water temperatures; increased and decreased precipitation; extreme weather events and changes in cloud cover, humidity and winds">
            <a:extLst>
              <a:ext uri="{FF2B5EF4-FFF2-40B4-BE49-F238E27FC236}">
                <a16:creationId xmlns:a16="http://schemas.microsoft.com/office/drawing/2014/main" id="{FC27EB4A-588E-4E5C-AF66-0E4AD054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76" y="807721"/>
            <a:ext cx="8787048" cy="5862020"/>
          </a:xfrm>
          <a:prstGeom prst="rect">
            <a:avLst/>
          </a:prstGeom>
        </p:spPr>
      </p:pic>
      <p:sp>
        <p:nvSpPr>
          <p:cNvPr id="2" name="Title 1" hidden="1">
            <a:extLst>
              <a:ext uri="{FF2B5EF4-FFF2-40B4-BE49-F238E27FC236}">
                <a16:creationId xmlns:a16="http://schemas.microsoft.com/office/drawing/2014/main" id="{74E6D8A5-E90C-4D2E-A9B4-817CDF991FFE}"/>
              </a:ext>
            </a:extLst>
          </p:cNvPr>
          <p:cNvSpPr>
            <a:spLocks noGrp="1"/>
          </p:cNvSpPr>
          <p:nvPr>
            <p:ph type="title"/>
          </p:nvPr>
        </p:nvSpPr>
        <p:spPr/>
        <p:txBody>
          <a:bodyPr/>
          <a:lstStyle/>
          <a:p>
            <a:r>
              <a:rPr lang="en-US" dirty="0"/>
              <a:t>Climate Drivers and</a:t>
            </a:r>
            <a:r>
              <a:rPr lang="en-US" baseline="0" dirty="0"/>
              <a:t> Health Outcomes</a:t>
            </a:r>
            <a:endParaRPr lang="en-US" dirty="0"/>
          </a:p>
        </p:txBody>
      </p:sp>
    </p:spTree>
    <p:extLst>
      <p:ext uri="{BB962C8B-B14F-4D97-AF65-F5344CB8AC3E}">
        <p14:creationId xmlns:p14="http://schemas.microsoft.com/office/powerpoint/2010/main" val="2955663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e completed climate driver worksheet for increased precipitation as a climate driver to show that one environmental conditions can lead to multiple health outcomes.  Increased precipitation causes flooding, which can lead to environmental hazards such as  increased mold, high waters, increase in nutrient runoff, disruption to infrastructure and contaminated water.  Increased mold can lead to asthma and allergies, drowning and injury, and stress-related disorders.  high waters can lead to stress-related disorders.  Increase in nutrient runoff causes water-related infection.  Disruptions to infrastructure leads to food related infection and stress.  Contaminated water leads to water-related infection and stress related disorders&#10; ">
            <a:extLst>
              <a:ext uri="{FF2B5EF4-FFF2-40B4-BE49-F238E27FC236}">
                <a16:creationId xmlns:a16="http://schemas.microsoft.com/office/drawing/2014/main" id="{67E905CC-B478-4DEA-84B3-CDF0AE8E2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42" y="837304"/>
            <a:ext cx="8662669" cy="5896984"/>
          </a:xfrm>
          <a:prstGeom prst="rect">
            <a:avLst/>
          </a:prstGeom>
        </p:spPr>
      </p:pic>
      <p:sp>
        <p:nvSpPr>
          <p:cNvPr id="2" name="Title 1" hidden="1">
            <a:extLst>
              <a:ext uri="{FF2B5EF4-FFF2-40B4-BE49-F238E27FC236}">
                <a16:creationId xmlns:a16="http://schemas.microsoft.com/office/drawing/2014/main" id="{3812CFA9-29E2-4072-989D-898E5C4C6157}"/>
              </a:ext>
            </a:extLst>
          </p:cNvPr>
          <p:cNvSpPr>
            <a:spLocks noGrp="1"/>
          </p:cNvSpPr>
          <p:nvPr>
            <p:ph type="title"/>
          </p:nvPr>
        </p:nvSpPr>
        <p:spPr/>
        <p:txBody>
          <a:bodyPr/>
          <a:lstStyle/>
          <a:p>
            <a:r>
              <a:rPr lang="en-US" dirty="0"/>
              <a:t>Climate Drivers and Health Outcomes</a:t>
            </a:r>
            <a:br>
              <a:rPr lang="en-US" dirty="0"/>
            </a:br>
            <a:endParaRPr lang="en-US" dirty="0"/>
          </a:p>
        </p:txBody>
      </p:sp>
    </p:spTree>
    <p:extLst>
      <p:ext uri="{BB962C8B-B14F-4D97-AF65-F5344CB8AC3E}">
        <p14:creationId xmlns:p14="http://schemas.microsoft.com/office/powerpoint/2010/main" val="2257407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D4C08E-CFFC-4AA5-8945-0E4EA2CBF527}"/>
              </a:ext>
            </a:extLst>
          </p:cNvPr>
          <p:cNvSpPr>
            <a:spLocks noGrp="1"/>
          </p:cNvSpPr>
          <p:nvPr>
            <p:ph type="title"/>
          </p:nvPr>
        </p:nvSpPr>
        <p:spPr/>
        <p:txBody>
          <a:bodyPr/>
          <a:lstStyle/>
          <a:p>
            <a:r>
              <a:rPr lang="en-US" dirty="0"/>
              <a:t>Climate Drivers and Health Outcomes</a:t>
            </a:r>
            <a:br>
              <a:rPr lang="en-US" dirty="0"/>
            </a:br>
            <a:endParaRPr lang="en-US" dirty="0"/>
          </a:p>
        </p:txBody>
      </p:sp>
      <p:pic>
        <p:nvPicPr>
          <p:cNvPr id="4" name="Picture 3" descr="A visual model describing several examples of first how climate drivers cause specific environmental conditions that can lead to certain environmental hazards which then impact human health. Climate drivers are color coded in green, environmental conditions and hazards in blue and health outcomes in red. The first factor of climate change is “changing temperature” and its climate drivers include increased air temperatures and increased water temperatures. Increased air temperature causes the following environmental conditions: elevated air temperature, longer growing season, and earlier spring. Elevated air temperature causes the following environmental hazards: prolonged exposure to heat, increased ground level ozone, increase in mold, and increased growth to pathogens. Longer growing season can lead to increased pollen and earlier spring can lead to high waters and increase pollen as well. These environmental hazards can lead to the following health outcomes: heat related illness and death, stress related disorders, cardiovascular illness and death, asthma and allergens, respiratory illness, food related infection, and drowning and injury (from high waters). Increased water temperature elevates water temperature which can lead to an increase in mold which increases asthma and allergies and respiratory diseases. &#10;&#10;The second climate factor is change in precipitation. Change in precipitation can result in an increase in precipitation, which causes a longer growing season, increased pollen, which can then cause asthma, allergies, respiratory diseases, and stress related disorders. A change in precipitation can also result in a decrease in precipitation, which can lead to droughts, wildfire, and smokes. These environmental conditions can cause increase in dust, an increase in pollen, disruptions to infrastructure, and an increase in particulate matter. These environmental conditions can then cause the following health outcomes: asthma, allergies, respiratory diseases, water related infection, stress related disorders, and food related infections. &#10;&#10;The last climate factor is change in weather patterns. A change in weather patterns can result in extreme weather events. Extreme weather events include hurricanes, storms, and floods. These environmental conditions can cause a disruption to infrastructure, high waters, and increase in nutrient runoff. These environmental conditions can lead to the following health outcomes: food related health infection, water related infection, drowning and injury. &#10;">
            <a:extLst>
              <a:ext uri="{FF2B5EF4-FFF2-40B4-BE49-F238E27FC236}">
                <a16:creationId xmlns:a16="http://schemas.microsoft.com/office/drawing/2014/main" id="{3A86454E-F718-4993-9FAB-BF968504E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809335"/>
            <a:ext cx="8661160" cy="5933282"/>
          </a:xfrm>
          <a:prstGeom prst="rect">
            <a:avLst/>
          </a:prstGeom>
        </p:spPr>
      </p:pic>
    </p:spTree>
    <p:extLst>
      <p:ext uri="{BB962C8B-B14F-4D97-AF65-F5344CB8AC3E}">
        <p14:creationId xmlns:p14="http://schemas.microsoft.com/office/powerpoint/2010/main" val="218107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98788" y="3173974"/>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Cardiovascular and respiratory illness</a:t>
            </a:r>
          </a:p>
        </p:txBody>
      </p:sp>
      <p:sp>
        <p:nvSpPr>
          <p:cNvPr id="12" name="Rectangle 11"/>
          <p:cNvSpPr/>
          <p:nvPr/>
        </p:nvSpPr>
        <p:spPr>
          <a:xfrm>
            <a:off x="2998788" y="3786188"/>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Weather-related injury and death</a:t>
            </a:r>
          </a:p>
        </p:txBody>
      </p:sp>
      <p:sp>
        <p:nvSpPr>
          <p:cNvPr id="14" name="Rectangle 13"/>
          <p:cNvSpPr/>
          <p:nvPr/>
        </p:nvSpPr>
        <p:spPr>
          <a:xfrm>
            <a:off x="4942240" y="3176684"/>
            <a:ext cx="2131521"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Heat related illness and death</a:t>
            </a:r>
          </a:p>
        </p:txBody>
      </p:sp>
      <p:sp>
        <p:nvSpPr>
          <p:cNvPr id="15" name="Rectangle 14"/>
          <p:cNvSpPr/>
          <p:nvPr/>
        </p:nvSpPr>
        <p:spPr>
          <a:xfrm>
            <a:off x="4942240" y="3783309"/>
            <a:ext cx="2131521" cy="556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Mental health and Stress-related disorders</a:t>
            </a:r>
          </a:p>
        </p:txBody>
      </p:sp>
      <p:sp>
        <p:nvSpPr>
          <p:cNvPr id="16" name="Rectangle 15"/>
          <p:cNvSpPr/>
          <p:nvPr/>
        </p:nvSpPr>
        <p:spPr>
          <a:xfrm>
            <a:off x="7164601" y="2972361"/>
            <a:ext cx="1703174" cy="418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Vector borne infection</a:t>
            </a:r>
          </a:p>
        </p:txBody>
      </p:sp>
      <p:sp>
        <p:nvSpPr>
          <p:cNvPr id="17" name="Rectangle 16"/>
          <p:cNvSpPr/>
          <p:nvPr/>
        </p:nvSpPr>
        <p:spPr>
          <a:xfrm>
            <a:off x="7164601" y="3462369"/>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Water-related infection</a:t>
            </a:r>
          </a:p>
        </p:txBody>
      </p:sp>
      <p:sp>
        <p:nvSpPr>
          <p:cNvPr id="18" name="Rectangle 17"/>
          <p:cNvSpPr/>
          <p:nvPr/>
        </p:nvSpPr>
        <p:spPr>
          <a:xfrm>
            <a:off x="7164602" y="3939614"/>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Food-related infection</a:t>
            </a:r>
          </a:p>
        </p:txBody>
      </p:sp>
      <p:sp>
        <p:nvSpPr>
          <p:cNvPr id="19467" name="Rectangle 12"/>
          <p:cNvSpPr>
            <a:spLocks noChangeArrowheads="1"/>
          </p:cNvSpPr>
          <p:nvPr/>
        </p:nvSpPr>
        <p:spPr bwMode="auto">
          <a:xfrm>
            <a:off x="4169482" y="2582802"/>
            <a:ext cx="23054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Human Health Effects</a:t>
            </a:r>
            <a:endParaRPr lang="en-US" altLang="en-US" sz="1600" dirty="0"/>
          </a:p>
        </p:txBody>
      </p:sp>
      <p:pic>
        <p:nvPicPr>
          <p:cNvPr id="19459" name="Picture 2" descr="person icon"/>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012403" y="3000145"/>
            <a:ext cx="1373188" cy="13731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70356" y="4050507"/>
            <a:ext cx="2228850" cy="289157"/>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Weather patterns</a:t>
            </a:r>
            <a:endParaRPr lang="en-US" sz="1600" kern="0" dirty="0">
              <a:latin typeface="+mn-lt"/>
              <a:ea typeface="+mn-ea"/>
            </a:endParaRPr>
          </a:p>
        </p:txBody>
      </p:sp>
      <p:cxnSp>
        <p:nvCxnSpPr>
          <p:cNvPr id="27" name="Straight Arrow Connector 26" descr="arrow pointing dowm">
            <a:extLst>
              <a:ext uri="{FF2B5EF4-FFF2-40B4-BE49-F238E27FC236}">
                <a16:creationId xmlns:a16="http://schemas.microsoft.com/office/drawing/2014/main" id="{28F0C2F1-3D61-4DE9-A287-237E5D0B4788}"/>
              </a:ext>
            </a:extLst>
          </p:cNvPr>
          <p:cNvCxnSpPr>
            <a:cxnSpLocks/>
          </p:cNvCxnSpPr>
          <p:nvPr/>
        </p:nvCxnSpPr>
        <p:spPr>
          <a:xfrm>
            <a:off x="394686" y="4094278"/>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descr="arrow pointing up">
            <a:extLst>
              <a:ext uri="{FF2B5EF4-FFF2-40B4-BE49-F238E27FC236}">
                <a16:creationId xmlns:a16="http://schemas.microsoft.com/office/drawing/2014/main" id="{1A0F5398-7770-429D-AD2A-C19E1D4C0CC3}"/>
              </a:ext>
            </a:extLst>
          </p:cNvPr>
          <p:cNvCxnSpPr>
            <a:cxnSpLocks/>
          </p:cNvCxnSpPr>
          <p:nvPr/>
        </p:nvCxnSpPr>
        <p:spPr>
          <a:xfrm flipV="1">
            <a:off x="571500" y="4083167"/>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170356" y="3686739"/>
            <a:ext cx="2228850" cy="291303"/>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Humidity</a:t>
            </a:r>
            <a:endParaRPr lang="en-US" sz="1600" kern="0" dirty="0">
              <a:latin typeface="+mn-lt"/>
              <a:ea typeface="+mn-ea"/>
            </a:endParaRPr>
          </a:p>
        </p:txBody>
      </p:sp>
      <p:cxnSp>
        <p:nvCxnSpPr>
          <p:cNvPr id="21" name="Straight Arrow Connector 20" descr="arrow pointing up">
            <a:extLst>
              <a:ext uri="{FF2B5EF4-FFF2-40B4-BE49-F238E27FC236}">
                <a16:creationId xmlns:a16="http://schemas.microsoft.com/office/drawing/2014/main" id="{2CCCB4D2-15A9-4425-A8F8-B6957D33A237}"/>
              </a:ext>
            </a:extLst>
          </p:cNvPr>
          <p:cNvCxnSpPr>
            <a:cxnSpLocks/>
          </p:cNvCxnSpPr>
          <p:nvPr/>
        </p:nvCxnSpPr>
        <p:spPr>
          <a:xfrm flipV="1">
            <a:off x="571500" y="3738000"/>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descr="arrow pointing down">
            <a:extLst>
              <a:ext uri="{FF2B5EF4-FFF2-40B4-BE49-F238E27FC236}">
                <a16:creationId xmlns:a16="http://schemas.microsoft.com/office/drawing/2014/main" id="{024986C7-3735-4DFF-8A9B-31CFF546D02C}"/>
              </a:ext>
            </a:extLst>
          </p:cNvPr>
          <p:cNvCxnSpPr>
            <a:cxnSpLocks/>
          </p:cNvCxnSpPr>
          <p:nvPr/>
        </p:nvCxnSpPr>
        <p:spPr>
          <a:xfrm>
            <a:off x="398873" y="3727450"/>
            <a:ext cx="0" cy="196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170356" y="3329550"/>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Precipitation</a:t>
            </a:r>
            <a:endParaRPr lang="en-US" sz="1600" kern="0" dirty="0">
              <a:latin typeface="+mn-lt"/>
              <a:ea typeface="+mn-ea"/>
            </a:endParaRPr>
          </a:p>
        </p:txBody>
      </p:sp>
      <p:cxnSp>
        <p:nvCxnSpPr>
          <p:cNvPr id="20" name="Straight Arrow Connector 19" descr="arrow pointing up">
            <a:extLst>
              <a:ext uri="{FF2B5EF4-FFF2-40B4-BE49-F238E27FC236}">
                <a16:creationId xmlns:a16="http://schemas.microsoft.com/office/drawing/2014/main" id="{E08CED28-7E6A-481F-A8DE-0AADBA2EA068}"/>
              </a:ext>
            </a:extLst>
          </p:cNvPr>
          <p:cNvCxnSpPr>
            <a:cxnSpLocks/>
          </p:cNvCxnSpPr>
          <p:nvPr/>
        </p:nvCxnSpPr>
        <p:spPr>
          <a:xfrm flipV="1">
            <a:off x="571500" y="3379042"/>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descr="arrow pointing down">
            <a:extLst>
              <a:ext uri="{FF2B5EF4-FFF2-40B4-BE49-F238E27FC236}">
                <a16:creationId xmlns:a16="http://schemas.microsoft.com/office/drawing/2014/main" id="{4FB55CA0-4CF6-432A-A088-B23B24BD5069}"/>
              </a:ext>
            </a:extLst>
          </p:cNvPr>
          <p:cNvCxnSpPr>
            <a:cxnSpLocks/>
          </p:cNvCxnSpPr>
          <p:nvPr/>
        </p:nvCxnSpPr>
        <p:spPr>
          <a:xfrm>
            <a:off x="404081" y="3390434"/>
            <a:ext cx="0" cy="208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Rectangle 5"/>
          <p:cNvSpPr/>
          <p:nvPr/>
        </p:nvSpPr>
        <p:spPr>
          <a:xfrm>
            <a:off x="170356" y="2972361"/>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Temperature</a:t>
            </a:r>
            <a:endParaRPr lang="en-US" sz="1600" kern="0" dirty="0">
              <a:latin typeface="+mn-lt"/>
              <a:ea typeface="+mn-ea"/>
            </a:endParaRPr>
          </a:p>
        </p:txBody>
      </p:sp>
      <p:cxnSp>
        <p:nvCxnSpPr>
          <p:cNvPr id="24" name="Straight Arrow Connector 23" descr="arrow pointing down">
            <a:extLst>
              <a:ext uri="{FF2B5EF4-FFF2-40B4-BE49-F238E27FC236}">
                <a16:creationId xmlns:a16="http://schemas.microsoft.com/office/drawing/2014/main" id="{2F58111B-0923-46AA-A293-EB0AE39AB210}"/>
              </a:ext>
            </a:extLst>
          </p:cNvPr>
          <p:cNvCxnSpPr>
            <a:cxnSpLocks/>
          </p:cNvCxnSpPr>
          <p:nvPr/>
        </p:nvCxnSpPr>
        <p:spPr>
          <a:xfrm>
            <a:off x="404081" y="3019524"/>
            <a:ext cx="0" cy="227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 name="Straight Arrow Connector 2" descr="arrow pointing up">
            <a:extLst>
              <a:ext uri="{FF2B5EF4-FFF2-40B4-BE49-F238E27FC236}">
                <a16:creationId xmlns:a16="http://schemas.microsoft.com/office/drawing/2014/main" id="{8998D41D-EA13-4406-8322-7DCFCAF44B9C}"/>
              </a:ext>
            </a:extLst>
          </p:cNvPr>
          <p:cNvCxnSpPr>
            <a:cxnSpLocks/>
          </p:cNvCxnSpPr>
          <p:nvPr/>
        </p:nvCxnSpPr>
        <p:spPr>
          <a:xfrm flipV="1">
            <a:off x="571500" y="3045435"/>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460" name="Rectangle 3"/>
          <p:cNvSpPr>
            <a:spLocks noChangeArrowheads="1"/>
          </p:cNvSpPr>
          <p:nvPr/>
        </p:nvSpPr>
        <p:spPr bwMode="auto">
          <a:xfrm>
            <a:off x="387843" y="2544764"/>
            <a:ext cx="1793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Climate Change </a:t>
            </a:r>
            <a:endParaRPr lang="en-US" altLang="en-US" sz="1600" dirty="0"/>
          </a:p>
        </p:txBody>
      </p:sp>
      <p:sp>
        <p:nvSpPr>
          <p:cNvPr id="2" name="Title 1">
            <a:extLst>
              <a:ext uri="{FF2B5EF4-FFF2-40B4-BE49-F238E27FC236}">
                <a16:creationId xmlns:a16="http://schemas.microsoft.com/office/drawing/2014/main" id="{C9DC8C26-BA76-4B97-8610-F5C0503822DD}"/>
              </a:ext>
            </a:extLst>
          </p:cNvPr>
          <p:cNvSpPr>
            <a:spLocks noGrp="1"/>
          </p:cNvSpPr>
          <p:nvPr>
            <p:ph type="title" idx="4294967295"/>
          </p:nvPr>
        </p:nvSpPr>
        <p:spPr/>
        <p:txBody>
          <a:bodyPr/>
          <a:lstStyle/>
          <a:p>
            <a:r>
              <a:rPr lang="en-US" dirty="0"/>
              <a:t>Climate change and</a:t>
            </a:r>
            <a:r>
              <a:rPr lang="en-US" baseline="0" dirty="0"/>
              <a:t> Human Health Effects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5384" y="2187146"/>
            <a:ext cx="2656702" cy="1631216"/>
          </a:xfrm>
          <a:prstGeom prst="rect">
            <a:avLst/>
          </a:prstGeom>
          <a:noFill/>
        </p:spPr>
        <p:txBody>
          <a:bodyPr wrap="square" rtlCol="0">
            <a:spAutoFit/>
          </a:bodyPr>
          <a:lstStyle/>
          <a:p>
            <a:pPr marL="0" indent="0">
              <a:buNone/>
            </a:pPr>
            <a:r>
              <a:rPr lang="en-US" sz="2000" dirty="0">
                <a:solidFill>
                  <a:schemeClr val="tx2"/>
                </a:solidFill>
              </a:rPr>
              <a:t>Actions we can take to reduce the severity of climate change by reducing greenhouse gas emissions.</a:t>
            </a:r>
            <a:endParaRPr lang="en-US" sz="2800" dirty="0">
              <a:solidFill>
                <a:schemeClr val="tx2"/>
              </a:solidFill>
            </a:endParaRPr>
          </a:p>
        </p:txBody>
      </p:sp>
      <p:sp>
        <p:nvSpPr>
          <p:cNvPr id="3" name="TextBox 2">
            <a:extLst>
              <a:ext uri="{FF2B5EF4-FFF2-40B4-BE49-F238E27FC236}">
                <a16:creationId xmlns:a16="http://schemas.microsoft.com/office/drawing/2014/main" id="{1B964931-3A10-46FD-BBEB-E2B8F6CF08F1}"/>
              </a:ext>
            </a:extLst>
          </p:cNvPr>
          <p:cNvSpPr txBox="1"/>
          <p:nvPr/>
        </p:nvSpPr>
        <p:spPr>
          <a:xfrm>
            <a:off x="148503" y="5264948"/>
            <a:ext cx="5624821" cy="415498"/>
          </a:xfrm>
          <a:prstGeom prst="rect">
            <a:avLst/>
          </a:prstGeom>
          <a:noFill/>
        </p:spPr>
        <p:txBody>
          <a:bodyPr wrap="square" rtlCol="0">
            <a:spAutoFit/>
          </a:bodyPr>
          <a:lstStyle/>
          <a:p>
            <a:r>
              <a:rPr lang="en-US" sz="1050" dirty="0"/>
              <a:t>Photo Credit: Official Navy Page from United States of AmericaMC2 Daniel Barker/U.S. Navy (Solar panels.) [Public domain], via Wikimedia Commons</a:t>
            </a:r>
          </a:p>
        </p:txBody>
      </p:sp>
      <p:pic>
        <p:nvPicPr>
          <p:cNvPr id="6" name="Picture 5" descr="Water next to the building&#10;&#10;Description generated with high confidence">
            <a:extLst>
              <a:ext uri="{FF2B5EF4-FFF2-40B4-BE49-F238E27FC236}">
                <a16:creationId xmlns:a16="http://schemas.microsoft.com/office/drawing/2014/main" id="{14D462AA-4957-455D-B336-443A856C3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1598667"/>
            <a:ext cx="5486400" cy="3660666"/>
          </a:xfrm>
          <a:prstGeom prst="rect">
            <a:avLst/>
          </a:prstGeom>
        </p:spPr>
      </p:pic>
      <p:sp>
        <p:nvSpPr>
          <p:cNvPr id="2" name="Title 1"/>
          <p:cNvSpPr>
            <a:spLocks noGrp="1"/>
          </p:cNvSpPr>
          <p:nvPr>
            <p:ph type="title"/>
          </p:nvPr>
        </p:nvSpPr>
        <p:spPr/>
        <p:txBody>
          <a:bodyPr/>
          <a:lstStyle/>
          <a:p>
            <a:r>
              <a:rPr lang="en-US" dirty="0"/>
              <a:t>Mitigation strategies</a:t>
            </a:r>
          </a:p>
        </p:txBody>
      </p:sp>
    </p:spTree>
    <p:extLst>
      <p:ext uri="{BB962C8B-B14F-4D97-AF65-F5344CB8AC3E}">
        <p14:creationId xmlns:p14="http://schemas.microsoft.com/office/powerpoint/2010/main" val="422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D2AB9A-3999-4468-9690-7AEF7AE9C1AA}"/>
              </a:ext>
            </a:extLst>
          </p:cNvPr>
          <p:cNvSpPr txBox="1"/>
          <p:nvPr/>
        </p:nvSpPr>
        <p:spPr>
          <a:xfrm>
            <a:off x="457200" y="6218565"/>
            <a:ext cx="5476008" cy="400110"/>
          </a:xfrm>
          <a:prstGeom prst="rect">
            <a:avLst/>
          </a:prstGeom>
          <a:noFill/>
        </p:spPr>
        <p:txBody>
          <a:bodyPr wrap="square" rtlCol="0">
            <a:spAutoFit/>
          </a:bodyPr>
          <a:lstStyle/>
          <a:p>
            <a:r>
              <a:rPr lang="en-US" sz="1000" dirty="0"/>
              <a:t>Source: IPCC, 2013: Summary for Policymakers. In: Climate Change 2013: The Physical Science Basis..  </a:t>
            </a:r>
          </a:p>
        </p:txBody>
      </p:sp>
      <p:pic>
        <p:nvPicPr>
          <p:cNvPr id="4" name="Picture 3" descr="graphic representing the change in average surface temperature (1986-2005) and projected (2081-2100) and the change in average precipitation."/>
          <p:cNvPicPr>
            <a:picLocks noChangeAspect="1"/>
          </p:cNvPicPr>
          <p:nvPr/>
        </p:nvPicPr>
        <p:blipFill>
          <a:blip r:embed="rId3"/>
          <a:stretch>
            <a:fillRect/>
          </a:stretch>
        </p:blipFill>
        <p:spPr>
          <a:xfrm>
            <a:off x="823974" y="1410317"/>
            <a:ext cx="6065199" cy="4499275"/>
          </a:xfrm>
          <a:prstGeom prst="rect">
            <a:avLst/>
          </a:prstGeom>
        </p:spPr>
      </p:pic>
      <p:sp>
        <p:nvSpPr>
          <p:cNvPr id="2" name="Title 1"/>
          <p:cNvSpPr>
            <a:spLocks noGrp="1"/>
          </p:cNvSpPr>
          <p:nvPr>
            <p:ph type="title"/>
          </p:nvPr>
        </p:nvSpPr>
        <p:spPr/>
        <p:txBody>
          <a:bodyPr/>
          <a:lstStyle/>
          <a:p>
            <a:r>
              <a:rPr lang="en-US" dirty="0"/>
              <a:t>Mitigation can make a difference</a:t>
            </a:r>
          </a:p>
        </p:txBody>
      </p:sp>
    </p:spTree>
    <p:extLst>
      <p:ext uri="{BB962C8B-B14F-4D97-AF65-F5344CB8AC3E}">
        <p14:creationId xmlns:p14="http://schemas.microsoft.com/office/powerpoint/2010/main" val="1491043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ADB73D-4832-44A9-9CA1-404FE926C797}"/>
              </a:ext>
            </a:extLst>
          </p:cNvPr>
          <p:cNvSpPr txBox="1"/>
          <p:nvPr/>
        </p:nvSpPr>
        <p:spPr>
          <a:xfrm>
            <a:off x="789708" y="6057951"/>
            <a:ext cx="5455227" cy="430887"/>
          </a:xfrm>
          <a:prstGeom prst="rect">
            <a:avLst/>
          </a:prstGeom>
          <a:noFill/>
        </p:spPr>
        <p:txBody>
          <a:bodyPr wrap="square" rtlCol="0">
            <a:spAutoFit/>
          </a:bodyPr>
          <a:lstStyle/>
          <a:p>
            <a:r>
              <a:rPr lang="en-US" sz="1100" dirty="0"/>
              <a:t>Source: IPCC, 2013: Summary for Policymakers. In: Climate Change 2013: The Physical Science Basis. </a:t>
            </a:r>
          </a:p>
        </p:txBody>
      </p:sp>
      <p:pic>
        <p:nvPicPr>
          <p:cNvPr id="3" name="Picture 2" descr="Northern Hemisphere September sea ice extent (average 2081-2100) and Change in ocean surface pH (1986-2005 to 2081-2100)"/>
          <p:cNvPicPr>
            <a:picLocks noChangeAspect="1"/>
          </p:cNvPicPr>
          <p:nvPr/>
        </p:nvPicPr>
        <p:blipFill>
          <a:blip r:embed="rId3"/>
          <a:stretch>
            <a:fillRect/>
          </a:stretch>
        </p:blipFill>
        <p:spPr>
          <a:xfrm>
            <a:off x="623453" y="1518518"/>
            <a:ext cx="7270523" cy="4442402"/>
          </a:xfrm>
          <a:prstGeom prst="rect">
            <a:avLst/>
          </a:prstGeom>
        </p:spPr>
      </p:pic>
      <p:sp>
        <p:nvSpPr>
          <p:cNvPr id="2" name="Title 1"/>
          <p:cNvSpPr>
            <a:spLocks noGrp="1"/>
          </p:cNvSpPr>
          <p:nvPr>
            <p:ph type="title"/>
          </p:nvPr>
        </p:nvSpPr>
        <p:spPr/>
        <p:txBody>
          <a:bodyPr/>
          <a:lstStyle/>
          <a:p>
            <a:r>
              <a:rPr lang="en-US" dirty="0"/>
              <a:t>Mitigation can make a difference</a:t>
            </a:r>
          </a:p>
        </p:txBody>
      </p:sp>
    </p:spTree>
    <p:extLst>
      <p:ext uri="{BB962C8B-B14F-4D97-AF65-F5344CB8AC3E}">
        <p14:creationId xmlns:p14="http://schemas.microsoft.com/office/powerpoint/2010/main" val="2124139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1"/>
          <p:cNvSpPr>
            <a:spLocks noChangeArrowheads="1"/>
          </p:cNvSpPr>
          <p:nvPr/>
        </p:nvSpPr>
        <p:spPr bwMode="auto">
          <a:xfrm>
            <a:off x="498765" y="5667678"/>
            <a:ext cx="813204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400" dirty="0"/>
              <a:t>The colors on the map show observed temperature changes over the past 110 years (1901-2012).</a:t>
            </a:r>
          </a:p>
          <a:p>
            <a:pPr eaLnBrk="1" hangingPunct="1"/>
            <a:endParaRPr lang="en-US" altLang="en-US" sz="1400" dirty="0"/>
          </a:p>
          <a:p>
            <a:pPr eaLnBrk="1" hangingPunct="1"/>
            <a:r>
              <a:rPr lang="en-US" sz="1000" dirty="0"/>
              <a:t>IPCC, 2013: Summary for Policymakers. In: Climate Change 2013: The Physical Science Basis.</a:t>
            </a:r>
            <a:endParaRPr lang="en-US" altLang="en-US" sz="1000" dirty="0"/>
          </a:p>
        </p:txBody>
      </p:sp>
      <p:pic>
        <p:nvPicPr>
          <p:cNvPr id="6" name="Picture 5" descr="world map that shows the changes in temperature over the past 110 years.  "/>
          <p:cNvPicPr>
            <a:picLocks noChangeAspect="1"/>
          </p:cNvPicPr>
          <p:nvPr/>
        </p:nvPicPr>
        <p:blipFill>
          <a:blip r:embed="rId3"/>
          <a:stretch>
            <a:fillRect/>
          </a:stretch>
        </p:blipFill>
        <p:spPr>
          <a:xfrm>
            <a:off x="1607127" y="1579418"/>
            <a:ext cx="5720773" cy="4088260"/>
          </a:xfrm>
          <a:prstGeom prst="rect">
            <a:avLst/>
          </a:prstGeom>
        </p:spPr>
      </p:pic>
      <p:sp>
        <p:nvSpPr>
          <p:cNvPr id="10243" name="Title 1"/>
          <p:cNvSpPr>
            <a:spLocks noGrp="1"/>
          </p:cNvSpPr>
          <p:nvPr>
            <p:ph type="title"/>
          </p:nvPr>
        </p:nvSpPr>
        <p:spPr>
          <a:xfrm>
            <a:off x="332510" y="990600"/>
            <a:ext cx="8464550" cy="588818"/>
          </a:xfrm>
        </p:spPr>
        <p:txBody>
          <a:bodyPr/>
          <a:lstStyle/>
          <a:p>
            <a:pPr eaLnBrk="1" hangingPunct="1"/>
            <a:r>
              <a:rPr lang="en-US" altLang="en-US" sz="2400" dirty="0"/>
              <a:t>List the impact(s) of a warming climate on human health.</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9524" y="2533135"/>
            <a:ext cx="2533135" cy="1323439"/>
          </a:xfrm>
          <a:prstGeom prst="rect">
            <a:avLst/>
          </a:prstGeom>
          <a:noFill/>
        </p:spPr>
        <p:txBody>
          <a:bodyPr wrap="square" rtlCol="0">
            <a:spAutoFit/>
          </a:bodyPr>
          <a:lstStyle/>
          <a:p>
            <a:r>
              <a:rPr lang="en-US" sz="2000" dirty="0">
                <a:solidFill>
                  <a:schemeClr val="tx2"/>
                </a:solidFill>
              </a:rPr>
              <a:t>Actions we can take to reduce our risk/vulnerability to climate impacts. </a:t>
            </a:r>
          </a:p>
        </p:txBody>
      </p:sp>
      <p:sp>
        <p:nvSpPr>
          <p:cNvPr id="4" name="TextBox 3">
            <a:extLst>
              <a:ext uri="{FF2B5EF4-FFF2-40B4-BE49-F238E27FC236}">
                <a16:creationId xmlns:a16="http://schemas.microsoft.com/office/drawing/2014/main" id="{B4F9D2A6-CCAE-4075-8B8B-EC77AD6BEF62}"/>
              </a:ext>
            </a:extLst>
          </p:cNvPr>
          <p:cNvSpPr txBox="1"/>
          <p:nvPr/>
        </p:nvSpPr>
        <p:spPr>
          <a:xfrm>
            <a:off x="601579" y="6110121"/>
            <a:ext cx="3970421" cy="276999"/>
          </a:xfrm>
          <a:prstGeom prst="rect">
            <a:avLst/>
          </a:prstGeom>
          <a:noFill/>
        </p:spPr>
        <p:txBody>
          <a:bodyPr wrap="square" rtlCol="0">
            <a:spAutoFit/>
          </a:bodyPr>
          <a:lstStyle/>
          <a:p>
            <a:r>
              <a:rPr lang="en-US" sz="1200" dirty="0"/>
              <a:t>Photo Credit: CDC, Prevention &amp; Control (2017). </a:t>
            </a:r>
          </a:p>
        </p:txBody>
      </p:sp>
      <p:pic>
        <p:nvPicPr>
          <p:cNvPr id="33794" name="Picture 2" descr="person kneeling over water source using a straw to drink wa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3026"/>
            <a:ext cx="4868080" cy="45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a:t>Adaptation strategies</a:t>
            </a:r>
          </a:p>
        </p:txBody>
      </p:sp>
    </p:spTree>
    <p:extLst>
      <p:ext uri="{BB962C8B-B14F-4D97-AF65-F5344CB8AC3E}">
        <p14:creationId xmlns:p14="http://schemas.microsoft.com/office/powerpoint/2010/main" val="800518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rot="10800000" flipV="1">
            <a:off x="498763" y="5646300"/>
            <a:ext cx="814647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a:t>Heat anomalies are increasing across the board as time progresses. This figure from NOAA data shows documented global temperature anomalies from 1880 to 2018.</a:t>
            </a:r>
          </a:p>
          <a:p>
            <a:pPr eaLnBrk="1" hangingPunct="1"/>
            <a:endParaRPr lang="en-US" altLang="en-US" sz="1050" dirty="0"/>
          </a:p>
          <a:p>
            <a:pPr eaLnBrk="1" hangingPunct="1"/>
            <a:r>
              <a:rPr lang="en-US" altLang="en-US" sz="1050" dirty="0"/>
              <a:t>Source: NOAA National Centers for Environmental information, Climate at a Glance: Global Time Series, 2018. </a:t>
            </a:r>
          </a:p>
        </p:txBody>
      </p:sp>
      <p:pic>
        <p:nvPicPr>
          <p:cNvPr id="2" name="Picture 1" descr="graph that shows global temperature anomalies from 1880 to 2018.  from 1970s to 2010, the temperature has been rising"/>
          <p:cNvPicPr>
            <a:picLocks noChangeAspect="1"/>
          </p:cNvPicPr>
          <p:nvPr/>
        </p:nvPicPr>
        <p:blipFill>
          <a:blip r:embed="rId3"/>
          <a:stretch>
            <a:fillRect/>
          </a:stretch>
        </p:blipFill>
        <p:spPr>
          <a:xfrm>
            <a:off x="1016087" y="1459393"/>
            <a:ext cx="7111825" cy="4141307"/>
          </a:xfrm>
          <a:prstGeom prst="rect">
            <a:avLst/>
          </a:prstGeom>
        </p:spPr>
      </p:pic>
      <p:sp>
        <p:nvSpPr>
          <p:cNvPr id="10243" name="Title 1"/>
          <p:cNvSpPr>
            <a:spLocks noGrp="1"/>
          </p:cNvSpPr>
          <p:nvPr>
            <p:ph type="title"/>
          </p:nvPr>
        </p:nvSpPr>
        <p:spPr>
          <a:xfrm>
            <a:off x="332510" y="990600"/>
            <a:ext cx="8464550" cy="588818"/>
          </a:xfrm>
        </p:spPr>
        <p:txBody>
          <a:bodyPr/>
          <a:lstStyle/>
          <a:p>
            <a:pPr eaLnBrk="1" hangingPunct="1"/>
            <a:r>
              <a:rPr lang="en-US" altLang="en-US" sz="2400" dirty="0"/>
              <a:t>List the impact(s) of a warming climate on human health.</a:t>
            </a:r>
          </a:p>
        </p:txBody>
      </p:sp>
    </p:spTree>
    <p:extLst>
      <p:ext uri="{BB962C8B-B14F-4D97-AF65-F5344CB8AC3E}">
        <p14:creationId xmlns:p14="http://schemas.microsoft.com/office/powerpoint/2010/main" val="199869361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DE13B-91AB-45C4-992C-09D739B6CB70}"/>
              </a:ext>
            </a:extLst>
          </p:cNvPr>
          <p:cNvSpPr txBox="1"/>
          <p:nvPr/>
        </p:nvSpPr>
        <p:spPr>
          <a:xfrm>
            <a:off x="457199" y="6205632"/>
            <a:ext cx="7460674" cy="276999"/>
          </a:xfrm>
          <a:prstGeom prst="rect">
            <a:avLst/>
          </a:prstGeom>
          <a:noFill/>
        </p:spPr>
        <p:txBody>
          <a:bodyPr wrap="square" rtlCol="0">
            <a:spAutoFit/>
          </a:bodyPr>
          <a:lstStyle/>
          <a:p>
            <a:r>
              <a:rPr lang="en-US" sz="1200" dirty="0"/>
              <a:t>Source: IPCC, 2013: Summary for Policymakers. In: Climate Change 2013: The Physical Science Basis. </a:t>
            </a:r>
          </a:p>
        </p:txBody>
      </p:sp>
      <p:sp>
        <p:nvSpPr>
          <p:cNvPr id="8" name="Rectangle 7"/>
          <p:cNvSpPr>
            <a:spLocks noChangeArrowheads="1"/>
          </p:cNvSpPr>
          <p:nvPr/>
        </p:nvSpPr>
        <p:spPr bwMode="auto">
          <a:xfrm rot="10800000" flipV="1">
            <a:off x="457200" y="5515525"/>
            <a:ext cx="8146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a:t>Maps of observed precipitation change from 1901 to 2010 and from 1951 to 2010. Trends in annual accumulation were calculated using the same criteria as the previous map.</a:t>
            </a:r>
            <a:endParaRPr lang="en-US" altLang="en-US" sz="1400" dirty="0"/>
          </a:p>
        </p:txBody>
      </p:sp>
      <p:pic>
        <p:nvPicPr>
          <p:cNvPr id="4" name="Picture 3" descr="World maps of the changes in annual precipitation over land"/>
          <p:cNvPicPr>
            <a:picLocks noChangeAspect="1"/>
          </p:cNvPicPr>
          <p:nvPr/>
        </p:nvPicPr>
        <p:blipFill>
          <a:blip r:embed="rId3"/>
          <a:stretch>
            <a:fillRect/>
          </a:stretch>
        </p:blipFill>
        <p:spPr>
          <a:xfrm>
            <a:off x="782204" y="1881332"/>
            <a:ext cx="7579592" cy="3443959"/>
          </a:xfrm>
          <a:prstGeom prst="rect">
            <a:avLst/>
          </a:prstGeom>
        </p:spPr>
      </p:pic>
      <p:sp>
        <p:nvSpPr>
          <p:cNvPr id="11266" name="Title 1"/>
          <p:cNvSpPr>
            <a:spLocks noGrp="1"/>
          </p:cNvSpPr>
          <p:nvPr>
            <p:ph type="title"/>
          </p:nvPr>
        </p:nvSpPr>
        <p:spPr>
          <a:xfrm>
            <a:off x="457200" y="990600"/>
            <a:ext cx="8229600" cy="1060450"/>
          </a:xfrm>
        </p:spPr>
        <p:txBody>
          <a:bodyPr/>
          <a:lstStyle/>
          <a:p>
            <a:pPr eaLnBrk="1" hangingPunct="1"/>
            <a:r>
              <a:rPr lang="en-US" altLang="en-US" sz="2400" dirty="0"/>
              <a:t>List the impact(s) of a wetter climate on human health and of a drier climate on human health.</a:t>
            </a:r>
            <a:br>
              <a:rPr lang="en-US" altLang="en-US" sz="2400" dirty="0"/>
            </a:br>
            <a:endParaRPr lang="en-US" altLang="en-US" sz="2400" dirty="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a:xfrm>
            <a:off x="440871" y="1807028"/>
            <a:ext cx="8229600" cy="730250"/>
          </a:xfrm>
        </p:spPr>
        <p:txBody>
          <a:bodyPr/>
          <a:lstStyle/>
          <a:p>
            <a:r>
              <a:rPr lang="en-US" altLang="en-US" sz="3600" dirty="0">
                <a:ea typeface="Osaka"/>
                <a:cs typeface="Osaka"/>
              </a:rPr>
              <a:t>What is a vector?</a:t>
            </a:r>
            <a:br>
              <a:rPr lang="en-US" altLang="en-US" sz="3600" dirty="0">
                <a:ea typeface="Osaka"/>
                <a:cs typeface="Osaka"/>
              </a:rPr>
            </a:br>
            <a:br>
              <a:rPr lang="en-US" altLang="en-US" sz="3600" dirty="0">
                <a:ea typeface="Osaka"/>
                <a:cs typeface="Osaka"/>
              </a:rPr>
            </a:br>
            <a:r>
              <a:rPr lang="en-US" altLang="en-US" sz="3600" dirty="0">
                <a:ea typeface="Osaka"/>
                <a:cs typeface="Osaka"/>
              </a:rPr>
              <a:t>What is a vector-borne disease?</a:t>
            </a:r>
            <a:endParaRPr lang="en-US" altLang="en-US"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 that shows how climate change will affect the distribution of malaria.  ">
            <a:extLst>
              <a:ext uri="{FF2B5EF4-FFF2-40B4-BE49-F238E27FC236}">
                <a16:creationId xmlns:a16="http://schemas.microsoft.com/office/drawing/2014/main" id="{C7822C76-33BC-4D29-86C3-06A55802AFB2}"/>
              </a:ext>
            </a:extLst>
          </p:cNvPr>
          <p:cNvPicPr>
            <a:picLocks noGrp="1" noChangeAspect="1"/>
          </p:cNvPicPr>
          <p:nvPr>
            <p:ph idx="1"/>
          </p:nvPr>
        </p:nvPicPr>
        <p:blipFill>
          <a:blip r:embed="rId3"/>
          <a:stretch>
            <a:fillRect/>
          </a:stretch>
        </p:blipFill>
        <p:spPr>
          <a:xfrm>
            <a:off x="287714" y="1219199"/>
            <a:ext cx="8462148" cy="5094725"/>
          </a:xfrm>
          <a:prstGeom prst="rect">
            <a:avLst/>
          </a:prstGeom>
        </p:spPr>
      </p:pic>
      <p:sp>
        <p:nvSpPr>
          <p:cNvPr id="2" name="Title 1" hidden="1">
            <a:extLst>
              <a:ext uri="{FF2B5EF4-FFF2-40B4-BE49-F238E27FC236}">
                <a16:creationId xmlns:a16="http://schemas.microsoft.com/office/drawing/2014/main" id="{5A07FAB3-20C4-48C2-AC43-137309D5C65C}"/>
              </a:ext>
            </a:extLst>
          </p:cNvPr>
          <p:cNvSpPr>
            <a:spLocks noGrp="1"/>
          </p:cNvSpPr>
          <p:nvPr>
            <p:ph type="title"/>
          </p:nvPr>
        </p:nvSpPr>
        <p:spPr/>
        <p:txBody>
          <a:bodyPr/>
          <a:lstStyle/>
          <a:p>
            <a:r>
              <a:rPr lang="en-US" dirty="0"/>
              <a:t>Climate Change and Malaria</a:t>
            </a:r>
          </a:p>
        </p:txBody>
      </p:sp>
    </p:spTree>
    <p:extLst>
      <p:ext uri="{BB962C8B-B14F-4D97-AF65-F5344CB8AC3E}">
        <p14:creationId xmlns:p14="http://schemas.microsoft.com/office/powerpoint/2010/main" val="590991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FB834333-1913-4337-974F-EF443B868319}"/>
              </a:ext>
            </a:extLst>
          </p:cNvPr>
          <p:cNvSpPr txBox="1">
            <a:spLocks/>
          </p:cNvSpPr>
          <p:nvPr/>
        </p:nvSpPr>
        <p:spPr>
          <a:xfrm>
            <a:off x="420688" y="3593210"/>
            <a:ext cx="8229600" cy="2886914"/>
          </a:xfrm>
          <a:prstGeom prst="rect">
            <a:avLst/>
          </a:prstGeom>
        </p:spPr>
        <p:txBody>
          <a:bodyPr/>
          <a:lst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a:lstStyle>
          <a:p>
            <a:r>
              <a:rPr lang="en-US" kern="0"/>
              <a:t>The </a:t>
            </a:r>
            <a:r>
              <a:rPr lang="en-US" b="1" kern="0"/>
              <a:t>climate driver </a:t>
            </a:r>
            <a:r>
              <a:rPr lang="en-US" kern="0"/>
              <a:t>is the </a:t>
            </a:r>
            <a:r>
              <a:rPr lang="en-US" u="sng" kern="0"/>
              <a:t>specific climate change</a:t>
            </a:r>
            <a:r>
              <a:rPr lang="en-US" i="1" u="sng" kern="0"/>
              <a:t> </a:t>
            </a:r>
            <a:r>
              <a:rPr lang="en-US" kern="0"/>
              <a:t>that leads to an environmental condition.</a:t>
            </a:r>
          </a:p>
          <a:p>
            <a:r>
              <a:rPr lang="en-US" kern="0"/>
              <a:t>The </a:t>
            </a:r>
            <a:r>
              <a:rPr lang="en-US" b="1" kern="0"/>
              <a:t>environmental condition</a:t>
            </a:r>
            <a:r>
              <a:rPr lang="en-US" b="1" i="1" kern="0"/>
              <a:t> </a:t>
            </a:r>
            <a:r>
              <a:rPr lang="en-US" kern="0"/>
              <a:t>is what arises in </a:t>
            </a:r>
            <a:r>
              <a:rPr lang="en-US" u="sng" kern="0"/>
              <a:t>response</a:t>
            </a:r>
            <a:r>
              <a:rPr lang="en-US" kern="0"/>
              <a:t> to a specific climate change.</a:t>
            </a:r>
          </a:p>
          <a:p>
            <a:r>
              <a:rPr lang="en-US" kern="0"/>
              <a:t>An </a:t>
            </a:r>
            <a:r>
              <a:rPr lang="en-US" b="1" kern="0"/>
              <a:t>environmental hazard</a:t>
            </a:r>
            <a:r>
              <a:rPr lang="en-US" kern="0"/>
              <a:t> is what will </a:t>
            </a:r>
            <a:r>
              <a:rPr lang="en-US" u="sng" kern="0"/>
              <a:t>directly lead</a:t>
            </a:r>
            <a:r>
              <a:rPr lang="en-US" kern="0"/>
              <a:t> to a negative health effect.</a:t>
            </a:r>
            <a:endParaRPr lang="en-US" kern="0" dirty="0"/>
          </a:p>
        </p:txBody>
      </p:sp>
      <p:pic>
        <p:nvPicPr>
          <p:cNvPr id="13315" name="Picture 2" title="Climate driver, environmental condition, environmental hazard, health effec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0688" y="1519238"/>
            <a:ext cx="7772400" cy="1822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Title 5"/>
          <p:cNvSpPr>
            <a:spLocks noGrp="1"/>
          </p:cNvSpPr>
          <p:nvPr>
            <p:ph type="title"/>
          </p:nvPr>
        </p:nvSpPr>
        <p:spPr/>
        <p:txBody>
          <a:bodyPr/>
          <a:lstStyle/>
          <a:p>
            <a:r>
              <a:rPr lang="en-US" altLang="en-US" dirty="0">
                <a:ea typeface="Osaka"/>
                <a:cs typeface="Osaka"/>
              </a:rPr>
              <a:t>Visual Model | Cause-effect</a:t>
            </a:r>
            <a:endParaRPr lang="en-US" altLang="en-US" dirty="0"/>
          </a:p>
        </p:txBody>
      </p:sp>
    </p:spTree>
    <p:extLst>
      <p:ext uri="{BB962C8B-B14F-4D97-AF65-F5344CB8AC3E}">
        <p14:creationId xmlns:p14="http://schemas.microsoft.com/office/powerpoint/2010/main" val="1022847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a:spLocks noChangeArrowheads="1"/>
          </p:cNvSpPr>
          <p:nvPr/>
        </p:nvSpPr>
        <p:spPr bwMode="auto">
          <a:xfrm>
            <a:off x="3336925" y="4211638"/>
            <a:ext cx="2224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b="1">
                <a:solidFill>
                  <a:srgbClr val="FF0000"/>
                </a:solidFill>
              </a:rPr>
              <a:t>Exposure pathway</a:t>
            </a:r>
          </a:p>
        </p:txBody>
      </p:sp>
      <p:pic>
        <p:nvPicPr>
          <p:cNvPr id="14340" name="Picture 3" title="person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8550" y="2386013"/>
            <a:ext cx="1979613"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2" title="environmental condition, environmental hazard is the exposure pathw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7650" y="2770188"/>
            <a:ext cx="7772400" cy="1185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4" title="red 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2619375"/>
            <a:ext cx="3970338"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8" name="Title 1"/>
          <p:cNvSpPr>
            <a:spLocks noGrp="1"/>
          </p:cNvSpPr>
          <p:nvPr>
            <p:ph type="title"/>
          </p:nvPr>
        </p:nvSpPr>
        <p:spPr/>
        <p:txBody>
          <a:bodyPr/>
          <a:lstStyle/>
          <a:p>
            <a:r>
              <a:rPr lang="en-US" altLang="en-US" dirty="0">
                <a:ea typeface="Osaka"/>
                <a:cs typeface="Osaka"/>
              </a:rPr>
              <a:t>Visual Model | Cause-effect</a:t>
            </a:r>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quot;">
            <a:extLst>
              <a:ext uri="{FF2B5EF4-FFF2-40B4-BE49-F238E27FC236}">
                <a16:creationId xmlns:a16="http://schemas.microsoft.com/office/drawing/2014/main" id="{923786B9-C08F-4EA5-BBE9-76A15E2978D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353041" y="4120108"/>
            <a:ext cx="1692534" cy="1139958"/>
          </a:xfrm>
          <a:prstGeom prst="rect">
            <a:avLst/>
          </a:prstGeom>
        </p:spPr>
      </p:pic>
      <p:sp>
        <p:nvSpPr>
          <p:cNvPr id="5" name="Rectangle 4"/>
          <p:cNvSpPr/>
          <p:nvPr/>
        </p:nvSpPr>
        <p:spPr>
          <a:xfrm>
            <a:off x="472054" y="6061685"/>
            <a:ext cx="5770562" cy="584200"/>
          </a:xfrm>
          <a:prstGeom prst="rect">
            <a:avLst/>
          </a:prstGeom>
        </p:spPr>
        <p:txBody>
          <a:bodyPr>
            <a:spAutoFit/>
          </a:bodyPr>
          <a:lstStyle/>
          <a:p>
            <a:pPr>
              <a:defRPr/>
            </a:pPr>
            <a:r>
              <a:rPr lang="en-US" sz="1600" dirty="0">
                <a:solidFill>
                  <a:schemeClr val="tx1">
                    <a:lumMod val="50000"/>
                  </a:schemeClr>
                </a:solidFill>
                <a:latin typeface="Arial" charset="0"/>
                <a:cs typeface="Arial" charset="0"/>
              </a:rPr>
              <a:t>Some individuals and groups may be </a:t>
            </a:r>
            <a:r>
              <a:rPr lang="en-US" sz="1600" b="1" dirty="0">
                <a:solidFill>
                  <a:schemeClr val="tx1">
                    <a:lumMod val="50000"/>
                  </a:schemeClr>
                </a:solidFill>
                <a:latin typeface="Arial" charset="0"/>
                <a:cs typeface="Arial" charset="0"/>
              </a:rPr>
              <a:t>more vulnerable</a:t>
            </a:r>
            <a:r>
              <a:rPr lang="en-US" sz="1600" dirty="0">
                <a:solidFill>
                  <a:schemeClr val="tx1">
                    <a:lumMod val="50000"/>
                  </a:schemeClr>
                </a:solidFill>
                <a:latin typeface="Arial" charset="0"/>
                <a:cs typeface="Arial" charset="0"/>
              </a:rPr>
              <a:t> to vector-borne diseases as a result of floodwaters.</a:t>
            </a:r>
          </a:p>
        </p:txBody>
      </p:sp>
      <p:pic>
        <p:nvPicPr>
          <p:cNvPr id="3" name="Picture 2" descr="icon of a man">
            <a:extLst>
              <a:ext uri="{FF2B5EF4-FFF2-40B4-BE49-F238E27FC236}">
                <a16:creationId xmlns:a16="http://schemas.microsoft.com/office/drawing/2014/main" id="{C993A99A-7F2D-4847-BC36-A2B345F7E5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63134" y="3750239"/>
            <a:ext cx="1577162" cy="1577162"/>
          </a:xfrm>
          <a:prstGeom prst="rect">
            <a:avLst/>
          </a:prstGeom>
        </p:spPr>
      </p:pic>
      <p:pic>
        <p:nvPicPr>
          <p:cNvPr id="4" name="Picture 3" descr="climate driver, environmental conditional, environmental hazard, health effects followed by increased precipitation, flooding, contaminated water, water-borne infection">
            <a:extLst>
              <a:ext uri="{FF2B5EF4-FFF2-40B4-BE49-F238E27FC236}">
                <a16:creationId xmlns:a16="http://schemas.microsoft.com/office/drawing/2014/main" id="{BA9FE9E1-EBD3-4A28-9ED8-1D0FB499C67B}"/>
              </a:ext>
            </a:extLst>
          </p:cNvPr>
          <p:cNvPicPr>
            <a:picLocks noChangeAspect="1"/>
          </p:cNvPicPr>
          <p:nvPr/>
        </p:nvPicPr>
        <p:blipFill>
          <a:blip r:embed="rId5"/>
          <a:stretch>
            <a:fillRect/>
          </a:stretch>
        </p:blipFill>
        <p:spPr>
          <a:xfrm>
            <a:off x="98425" y="3378127"/>
            <a:ext cx="6315074" cy="2623921"/>
          </a:xfrm>
          <a:prstGeom prst="rect">
            <a:avLst/>
          </a:prstGeom>
        </p:spPr>
      </p:pic>
      <p:sp>
        <p:nvSpPr>
          <p:cNvPr id="8" name="TextBox 7">
            <a:extLst>
              <a:ext uri="{FF2B5EF4-FFF2-40B4-BE49-F238E27FC236}">
                <a16:creationId xmlns:a16="http://schemas.microsoft.com/office/drawing/2014/main" id="{FEAA03B6-E54E-4D83-BA6D-635D6E30CC96}"/>
              </a:ext>
            </a:extLst>
          </p:cNvPr>
          <p:cNvSpPr txBox="1"/>
          <p:nvPr/>
        </p:nvSpPr>
        <p:spPr>
          <a:xfrm>
            <a:off x="2892621" y="2963503"/>
            <a:ext cx="6141027" cy="400110"/>
          </a:xfrm>
          <a:prstGeom prst="rect">
            <a:avLst/>
          </a:prstGeom>
          <a:noFill/>
        </p:spPr>
        <p:txBody>
          <a:bodyPr wrap="square" rtlCol="0">
            <a:spAutoFit/>
          </a:bodyPr>
          <a:lstStyle/>
          <a:p>
            <a:r>
              <a:rPr lang="en-US" sz="1000" dirty="0"/>
              <a:t>Photo Credit: Ch. 4: Impacts of Extreme Events on Human Health. The Impacts of Climate Change on Human Health in the United States: A Scientific Assessment. U.S. Global Change Research Program</a:t>
            </a:r>
          </a:p>
        </p:txBody>
      </p:sp>
      <p:pic>
        <p:nvPicPr>
          <p:cNvPr id="15362" name="Picture 2" title="people in flooded ar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00" y="907113"/>
            <a:ext cx="6315075"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43898" y="950192"/>
            <a:ext cx="2364220" cy="730250"/>
          </a:xfrm>
        </p:spPr>
        <p:txBody>
          <a:bodyPr/>
          <a:lstStyle/>
          <a:p>
            <a:r>
              <a:rPr lang="en-US" sz="3200" dirty="0">
                <a:solidFill>
                  <a:schemeClr val="tx1"/>
                </a:solidFill>
                <a:latin typeface="Corbel" panose="020B0503020204020204" pitchFamily="34" charset="0"/>
              </a:rPr>
              <a:t>Flooding</a:t>
            </a:r>
          </a:p>
        </p:txBody>
      </p:sp>
    </p:spTree>
  </p:cSld>
  <p:clrMapOvr>
    <a:masterClrMapping/>
  </p:clrMapOvr>
</p:sld>
</file>

<file path=ppt/theme/theme1.xml><?xml version="1.0" encoding="utf-8"?>
<a:theme xmlns:a="http://schemas.openxmlformats.org/drawingml/2006/main" name="NIEHS PPT 04-2013 Green Line">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without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NIEHS White without interior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EHS White without interior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IEHS White without interior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IEHS White without interior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IEHS White without interior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IEHS White without interior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IEHS White without interior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IEHS White without interior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IEHS White without interior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IEHS White without interior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IEHS White without interior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IEHS White without interior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IEHS White without interior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IEHS White without interior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NIEHS White without interior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NIEHS PPT 04-2013 Green Line</Template>
  <TotalTime>767</TotalTime>
  <Words>1635</Words>
  <Application>Microsoft Office PowerPoint</Application>
  <PresentationFormat>On-screen Show (4:3)</PresentationFormat>
  <Paragraphs>122</Paragraphs>
  <Slides>20</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MS PGothic</vt:lpstr>
      <vt:lpstr>MS PGothic</vt:lpstr>
      <vt:lpstr>Arial</vt:lpstr>
      <vt:lpstr>Arial Narrow</vt:lpstr>
      <vt:lpstr>Corbel</vt:lpstr>
      <vt:lpstr>Osaka</vt:lpstr>
      <vt:lpstr>NIEHS PPT 04-2013 Green Line</vt:lpstr>
      <vt:lpstr>White without header 2013</vt:lpstr>
      <vt:lpstr> Climate Change  A Human Health Perspective A Student Exploration of the Global Impacts of Climate  Change on Human Health  Vector-Borne Diseases</vt:lpstr>
      <vt:lpstr>List the impact(s) of a warming climate on human health.</vt:lpstr>
      <vt:lpstr>List the impact(s) of a warming climate on human health.</vt:lpstr>
      <vt:lpstr>List the impact(s) of a wetter climate on human health and of a drier climate on human health. </vt:lpstr>
      <vt:lpstr>What is a vector?  What is a vector-borne disease?</vt:lpstr>
      <vt:lpstr>Climate Change and Malaria</vt:lpstr>
      <vt:lpstr>Visual Model | Cause-effect</vt:lpstr>
      <vt:lpstr>Visual Model | Cause-effect</vt:lpstr>
      <vt:lpstr>Flooding</vt:lpstr>
      <vt:lpstr>Directions</vt:lpstr>
      <vt:lpstr>Student Graphic Organizer</vt:lpstr>
      <vt:lpstr>Climate change flow chart</vt:lpstr>
      <vt:lpstr>Climate Drivers and Health Outcomes</vt:lpstr>
      <vt:lpstr>Climate Drivers and Health Outcomes </vt:lpstr>
      <vt:lpstr>Climate Drivers and Health Outcomes </vt:lpstr>
      <vt:lpstr>Climate change and Human Health Effects</vt:lpstr>
      <vt:lpstr>Mitigation strategies</vt:lpstr>
      <vt:lpstr>Mitigation can make a difference</vt:lpstr>
      <vt:lpstr>Mitigation can make a difference</vt:lpstr>
      <vt:lpstr>Adaptation strategies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 Human Health Perspective</dc:title>
  <dc:creator>Mariana Surillo</dc:creator>
  <cp:lastModifiedBy>Manzo, Alex (NIH/NIEHS) [C]</cp:lastModifiedBy>
  <cp:revision>60</cp:revision>
  <cp:lastPrinted>2018-08-29T19:36:39Z</cp:lastPrinted>
  <dcterms:created xsi:type="dcterms:W3CDTF">2016-11-16T14:57:09Z</dcterms:created>
  <dcterms:modified xsi:type="dcterms:W3CDTF">2018-12-10T19:30:10Z</dcterms:modified>
</cp:coreProperties>
</file>