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4501" r:id="rId3"/>
  </p:sldMasterIdLst>
  <p:notesMasterIdLst>
    <p:notesMasterId r:id="rId21"/>
  </p:notesMasterIdLst>
  <p:handoutMasterIdLst>
    <p:handoutMasterId r:id="rId22"/>
  </p:handoutMasterIdLst>
  <p:sldIdLst>
    <p:sldId id="277" r:id="rId4"/>
    <p:sldId id="279" r:id="rId5"/>
    <p:sldId id="280" r:id="rId6"/>
    <p:sldId id="350" r:id="rId7"/>
    <p:sldId id="343" r:id="rId8"/>
    <p:sldId id="349" r:id="rId9"/>
    <p:sldId id="286" r:id="rId10"/>
    <p:sldId id="287" r:id="rId11"/>
    <p:sldId id="288" r:id="rId12"/>
    <p:sldId id="351" r:id="rId13"/>
    <p:sldId id="352" r:id="rId14"/>
    <p:sldId id="353" r:id="rId15"/>
    <p:sldId id="291" r:id="rId16"/>
    <p:sldId id="292" r:id="rId17"/>
    <p:sldId id="298" r:id="rId18"/>
    <p:sldId id="299" r:id="rId19"/>
    <p:sldId id="293" r:id="rId2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068D14A9-5C33-4EB8-A707-EC7972D535A2}">
          <p14:sldIdLst>
            <p14:sldId id="277"/>
            <p14:sldId id="279"/>
            <p14:sldId id="280"/>
            <p14:sldId id="350"/>
            <p14:sldId id="343"/>
            <p14:sldId id="349"/>
            <p14:sldId id="286"/>
            <p14:sldId id="287"/>
            <p14:sldId id="288"/>
            <p14:sldId id="351"/>
            <p14:sldId id="352"/>
            <p14:sldId id="353"/>
            <p14:sldId id="291"/>
            <p14:sldId id="292"/>
            <p14:sldId id="298"/>
            <p14:sldId id="299"/>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BF0"/>
    <a:srgbClr val="FCA3A3"/>
    <a:srgbClr val="FB7979"/>
    <a:srgbClr val="94BEE4"/>
    <a:srgbClr val="A2CC82"/>
    <a:srgbClr val="3366FF"/>
    <a:srgbClr val="FF7C80"/>
    <a:srgbClr val="8B8474"/>
    <a:srgbClr val="1E4B70"/>
    <a:srgbClr val="648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9" autoAdjust="0"/>
    <p:restoredTop sz="86398" autoAdjust="0"/>
  </p:normalViewPr>
  <p:slideViewPr>
    <p:cSldViewPr snapToGrid="0">
      <p:cViewPr varScale="1">
        <p:scale>
          <a:sx n="79" d="100"/>
          <a:sy n="79" d="100"/>
        </p:scale>
        <p:origin x="989" y="77"/>
      </p:cViewPr>
      <p:guideLst>
        <p:guide orient="horz" pos="2160"/>
        <p:guide pos="2880"/>
      </p:guideLst>
    </p:cSldViewPr>
  </p:slideViewPr>
  <p:outlineViewPr>
    <p:cViewPr>
      <p:scale>
        <a:sx n="33" d="100"/>
        <a:sy n="33" d="100"/>
      </p:scale>
      <p:origin x="0" y="-461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E0154784-C369-4D20-8A8A-F5E7317F0E07}" type="datetime1">
              <a:rPr lang="en-US" smtClean="0"/>
              <a:t>12/6/2018</a:t>
            </a:fld>
            <a:endParaRPr lang="en-US"/>
          </a:p>
        </p:txBody>
      </p:sp>
      <p:sp>
        <p:nvSpPr>
          <p:cNvPr id="96260"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DEA37EED-648E-4703-8A7C-DF70CD10F36A}" type="slidenum">
              <a:rPr lang="en-US"/>
              <a:pPr>
                <a:defRPr/>
              </a:pPr>
              <a:t>‹#›</a:t>
            </a:fld>
            <a:endParaRPr lang="en-US"/>
          </a:p>
        </p:txBody>
      </p:sp>
    </p:spTree>
    <p:extLst>
      <p:ext uri="{BB962C8B-B14F-4D97-AF65-F5344CB8AC3E}">
        <p14:creationId xmlns:p14="http://schemas.microsoft.com/office/powerpoint/2010/main" val="8819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1292"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1D257E47-FC1E-4382-91AC-A3D72CA68BEB}" type="datetime1">
              <a:rPr lang="en-US" smtClean="0"/>
              <a:t>12/6/2018</a:t>
            </a:fld>
            <a:endParaRPr lang="en-US"/>
          </a:p>
        </p:txBody>
      </p:sp>
      <p:sp>
        <p:nvSpPr>
          <p:cNvPr id="21508" name="Rectangle 4"/>
          <p:cNvSpPr>
            <a:spLocks noGrp="1" noRot="1" noChangeAspect="1" noChangeArrowheads="1" noTextEdit="1"/>
          </p:cNvSpPr>
          <p:nvPr>
            <p:ph type="sldImg" idx="2"/>
          </p:nvPr>
        </p:nvSpPr>
        <p:spPr bwMode="auto">
          <a:xfrm>
            <a:off x="301625" y="533400"/>
            <a:ext cx="6407150" cy="480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4"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5F8AE24D-76C6-4660-8AB3-95A716833272}" type="slidenum">
              <a:rPr lang="en-US"/>
              <a:pPr>
                <a:defRPr/>
              </a:pPr>
              <a:t>‹#›</a:t>
            </a:fld>
            <a:endParaRPr lang="en-US"/>
          </a:p>
        </p:txBody>
      </p:sp>
      <p:sp>
        <p:nvSpPr>
          <p:cNvPr id="114696" name="Rectangle 8"/>
          <p:cNvSpPr>
            <a:spLocks noGrp="1" noChangeArrowheads="1"/>
          </p:cNvSpPr>
          <p:nvPr>
            <p:ph type="body" sz="quarter" idx="3"/>
          </p:nvPr>
        </p:nvSpPr>
        <p:spPr bwMode="auto">
          <a:xfrm>
            <a:off x="304387" y="5487128"/>
            <a:ext cx="6401627" cy="3276418"/>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106861692"/>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4C465819-FF31-4907-B7FB-7144E20DF5B7}" type="datetime1">
              <a:rPr lang="en-US" altLang="en-US" smtClean="0"/>
              <a:t>12/6/2018</a:t>
            </a:fld>
            <a:endParaRPr lang="en-US" altLang="en-US"/>
          </a:p>
        </p:txBody>
      </p:sp>
      <p:sp>
        <p:nvSpPr>
          <p:cNvPr id="1536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3684A41A-D0DB-4EBC-A4E5-0BFA7ECBAE1E}" type="slidenum">
              <a:rPr lang="en-US" altLang="en-US" smtClean="0"/>
              <a:pPr eaLnBrk="1" hangingPunct="1">
                <a:defRPr/>
              </a:pPr>
              <a:t>1</a:t>
            </a:fld>
            <a:endParaRPr lang="en-US" altLang="en-US"/>
          </a:p>
        </p:txBody>
      </p:sp>
      <p:sp>
        <p:nvSpPr>
          <p:cNvPr id="22532" name="Rectangle 2"/>
          <p:cNvSpPr>
            <a:spLocks noGrp="1" noRot="1" noChangeAspect="1" noChangeArrowheads="1" noTextEdit="1"/>
          </p:cNvSpPr>
          <p:nvPr>
            <p:ph type="sldImg"/>
          </p:nvPr>
        </p:nvSpPr>
        <p:spPr>
          <a:xfrm>
            <a:off x="301625" y="533400"/>
            <a:ext cx="6408738" cy="4806950"/>
          </a:xfrm>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  Fewer greenhouse gas emissions are represented by RCP 2.5 and average surface temperature changes are less than under RCP 6 or 8.5 which reflect increased emissions.</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B82861F3-C6F7-463D-BEC0-0C1241473DCA}"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15</a:t>
            </a:fld>
            <a:endParaRPr lang="en-US"/>
          </a:p>
        </p:txBody>
      </p:sp>
    </p:spTree>
    <p:extLst>
      <p:ext uri="{BB962C8B-B14F-4D97-AF65-F5344CB8AC3E}">
        <p14:creationId xmlns:p14="http://schemas.microsoft.com/office/powerpoint/2010/main" val="111288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29DFA78C-9BAD-4B03-91CE-3AB7B2EDC58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16</a:t>
            </a:fld>
            <a:endParaRPr lang="en-US"/>
          </a:p>
        </p:txBody>
      </p:sp>
    </p:spTree>
    <p:extLst>
      <p:ext uri="{BB962C8B-B14F-4D97-AF65-F5344CB8AC3E}">
        <p14:creationId xmlns:p14="http://schemas.microsoft.com/office/powerpoint/2010/main" val="1774531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http://www.cdc.gov/parasites/guineaworm/prevent.html</a:t>
            </a:r>
          </a:p>
          <a:p>
            <a:endParaRPr lang="en-US" dirty="0"/>
          </a:p>
        </p:txBody>
      </p:sp>
      <p:sp>
        <p:nvSpPr>
          <p:cNvPr id="4" name="Date Placeholder 3"/>
          <p:cNvSpPr>
            <a:spLocks noGrp="1"/>
          </p:cNvSpPr>
          <p:nvPr>
            <p:ph type="dt" idx="10"/>
          </p:nvPr>
        </p:nvSpPr>
        <p:spPr/>
        <p:txBody>
          <a:bodyPr/>
          <a:lstStyle/>
          <a:p>
            <a:pPr>
              <a:defRPr/>
            </a:pPr>
            <a:fld id="{32128EB0-0BFE-42A5-A4C8-65A7D24AC920}"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17</a:t>
            </a:fld>
            <a:endParaRPr lang="en-US"/>
          </a:p>
        </p:txBody>
      </p:sp>
    </p:spTree>
    <p:extLst>
      <p:ext uri="{BB962C8B-B14F-4D97-AF65-F5344CB8AC3E}">
        <p14:creationId xmlns:p14="http://schemas.microsoft.com/office/powerpoint/2010/main" val="111881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1638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D33E7AA7-3700-482C-B510-82466BFBF6A2}" type="datetime1">
              <a:rPr lang="en-US" altLang="en-US" smtClean="0"/>
              <a:t>12/6/2018</a:t>
            </a:fld>
            <a:endParaRPr lang="en-US" altLang="en-US"/>
          </a:p>
        </p:txBody>
      </p:sp>
      <p:sp>
        <p:nvSpPr>
          <p:cNvPr id="1638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CE1A7D4-B97C-4EA9-B9F3-1639502BC471}" type="slidenum">
              <a:rPr lang="en-US" altLang="en-US" smtClean="0"/>
              <a:pPr eaLnBrk="1" hangingPunct="1">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a:p>
            <a:endParaRPr lang="en-US" dirty="0"/>
          </a:p>
        </p:txBody>
      </p:sp>
      <p:sp>
        <p:nvSpPr>
          <p:cNvPr id="4" name="Date Placeholder 3"/>
          <p:cNvSpPr>
            <a:spLocks noGrp="1"/>
          </p:cNvSpPr>
          <p:nvPr>
            <p:ph type="dt" idx="10"/>
          </p:nvPr>
        </p:nvSpPr>
        <p:spPr/>
        <p:txBody>
          <a:bodyPr/>
          <a:lstStyle/>
          <a:p>
            <a:pPr>
              <a:defRPr/>
            </a:pPr>
            <a:fld id="{98DE91B6-5C57-493C-AEAE-31578FCF6DC9}"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3</a:t>
            </a:fld>
            <a:endParaRPr lang="en-US"/>
          </a:p>
        </p:txBody>
      </p:sp>
    </p:spTree>
    <p:extLst>
      <p:ext uri="{BB962C8B-B14F-4D97-AF65-F5344CB8AC3E}">
        <p14:creationId xmlns:p14="http://schemas.microsoft.com/office/powerpoint/2010/main" val="1131579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03666A0-AED4-4001-AF21-4A46618DB948}"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5</a:t>
            </a:fld>
            <a:endParaRPr lang="en-US"/>
          </a:p>
        </p:txBody>
      </p:sp>
    </p:spTree>
    <p:extLst>
      <p:ext uri="{BB962C8B-B14F-4D97-AF65-F5344CB8AC3E}">
        <p14:creationId xmlns:p14="http://schemas.microsoft.com/office/powerpoint/2010/main" val="347409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a:t>
            </a:r>
            <a:r>
              <a:rPr lang="en-US" baseline="0" dirty="0"/>
              <a:t> </a:t>
            </a:r>
            <a:r>
              <a:rPr lang="en-US" dirty="0"/>
              <a:t>https://s3.amazonaws.com/climatehealth2016/low/ClimateHealth2016_04_Extremes_small.pdf</a:t>
            </a:r>
          </a:p>
          <a:p>
            <a:endParaRPr lang="en-US" dirty="0"/>
          </a:p>
        </p:txBody>
      </p:sp>
      <p:sp>
        <p:nvSpPr>
          <p:cNvPr id="4" name="Date Placeholder 3"/>
          <p:cNvSpPr>
            <a:spLocks noGrp="1"/>
          </p:cNvSpPr>
          <p:nvPr>
            <p:ph type="dt" idx="10"/>
          </p:nvPr>
        </p:nvSpPr>
        <p:spPr/>
        <p:txBody>
          <a:bodyPr/>
          <a:lstStyle/>
          <a:p>
            <a:pPr>
              <a:defRPr/>
            </a:pPr>
            <a:fld id="{DA0F659F-EDA3-48DC-A214-306C097D05E2}"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6</a:t>
            </a:fld>
            <a:endParaRPr lang="en-US"/>
          </a:p>
        </p:txBody>
      </p:sp>
    </p:spTree>
    <p:extLst>
      <p:ext uri="{BB962C8B-B14F-4D97-AF65-F5344CB8AC3E}">
        <p14:creationId xmlns:p14="http://schemas.microsoft.com/office/powerpoint/2010/main" val="19316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PPT of student graphic organizer</a:t>
            </a:r>
            <a:r>
              <a:rPr lang="en-US" baseline="0" dirty="0"/>
              <a:t>; students may not be able to complete all rows.</a:t>
            </a:r>
            <a:endParaRPr lang="en-US" dirty="0"/>
          </a:p>
          <a:p>
            <a:endParaRPr lang="en-US" dirty="0"/>
          </a:p>
        </p:txBody>
      </p:sp>
      <p:sp>
        <p:nvSpPr>
          <p:cNvPr id="4" name="Date Placeholder 3"/>
          <p:cNvSpPr>
            <a:spLocks noGrp="1"/>
          </p:cNvSpPr>
          <p:nvPr>
            <p:ph type="dt" idx="10"/>
          </p:nvPr>
        </p:nvSpPr>
        <p:spPr/>
        <p:txBody>
          <a:bodyPr/>
          <a:lstStyle/>
          <a:p>
            <a:pPr>
              <a:defRPr/>
            </a:pPr>
            <a:fld id="{C653306E-BBEB-4FCF-8797-5233B2B37CCB}"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8</a:t>
            </a:fld>
            <a:endParaRPr lang="en-US"/>
          </a:p>
        </p:txBody>
      </p:sp>
    </p:spTree>
    <p:extLst>
      <p:ext uri="{BB962C8B-B14F-4D97-AF65-F5344CB8AC3E}">
        <p14:creationId xmlns:p14="http://schemas.microsoft.com/office/powerpoint/2010/main" val="419733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This</a:t>
            </a:r>
            <a:r>
              <a:rPr lang="en-US" baseline="0" dirty="0"/>
              <a:t> lesson promotes systems thinking necessary to understand how climate change impacts human health.</a:t>
            </a:r>
            <a:endParaRPr lang="en-US" dirty="0"/>
          </a:p>
          <a:p>
            <a:endParaRPr lang="en-US" dirty="0"/>
          </a:p>
        </p:txBody>
      </p:sp>
      <p:sp>
        <p:nvSpPr>
          <p:cNvPr id="4" name="Date Placeholder 3"/>
          <p:cNvSpPr>
            <a:spLocks noGrp="1"/>
          </p:cNvSpPr>
          <p:nvPr>
            <p:ph type="dt" idx="10"/>
          </p:nvPr>
        </p:nvSpPr>
        <p:spPr/>
        <p:txBody>
          <a:bodyPr/>
          <a:lstStyle/>
          <a:p>
            <a:pPr>
              <a:defRPr/>
            </a:pPr>
            <a:fld id="{D4474907-ADC8-4ACD-A641-86C80F6FC6C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9</a:t>
            </a:fld>
            <a:endParaRPr lang="en-US"/>
          </a:p>
        </p:txBody>
      </p:sp>
    </p:spTree>
    <p:extLst>
      <p:ext uri="{BB962C8B-B14F-4D97-AF65-F5344CB8AC3E}">
        <p14:creationId xmlns:p14="http://schemas.microsoft.com/office/powerpoint/2010/main" val="272522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Visual</a:t>
            </a:r>
            <a:r>
              <a:rPr lang="en-US" baseline="0" dirty="0"/>
              <a:t> model to summarize activity.</a:t>
            </a:r>
            <a:endParaRPr lang="en-US" dirty="0"/>
          </a:p>
          <a:p>
            <a:endParaRPr lang="en-US" dirty="0"/>
          </a:p>
        </p:txBody>
      </p:sp>
      <p:sp>
        <p:nvSpPr>
          <p:cNvPr id="4" name="Date Placeholder 3"/>
          <p:cNvSpPr>
            <a:spLocks noGrp="1"/>
          </p:cNvSpPr>
          <p:nvPr>
            <p:ph type="dt" idx="10"/>
          </p:nvPr>
        </p:nvSpPr>
        <p:spPr/>
        <p:txBody>
          <a:bodyPr/>
          <a:lstStyle/>
          <a:p>
            <a:pPr>
              <a:defRPr/>
            </a:pPr>
            <a:fld id="{BA5C9799-8C36-4DCC-899E-2B19F996F980}"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13</a:t>
            </a:fld>
            <a:endParaRPr lang="en-US"/>
          </a:p>
        </p:txBody>
      </p:sp>
    </p:spTree>
    <p:extLst>
      <p:ext uri="{BB962C8B-B14F-4D97-AF65-F5344CB8AC3E}">
        <p14:creationId xmlns:p14="http://schemas.microsoft.com/office/powerpoint/2010/main" val="639253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By Official Navy Page from United States of AmericaMC2 Daniel Barker/U.S. Navy (Solar panels.) [Public domain], via Wikimedia Commons</a:t>
            </a:r>
          </a:p>
          <a:p>
            <a:pPr marL="171244" indent="-171244" defTabSz="913303">
              <a:defRPr/>
            </a:pPr>
            <a:r>
              <a:rPr lang="en-US" dirty="0"/>
              <a:t>https://upload.wikimedia.org/</a:t>
            </a:r>
            <a:r>
              <a:rPr lang="en-US" dirty="0" err="1"/>
              <a:t>wikipedia</a:t>
            </a:r>
            <a:r>
              <a:rPr lang="en-US" dirty="0"/>
              <a:t>/commons/5/57/Flickr_-_Official_U.S._</a:t>
            </a:r>
            <a:r>
              <a:rPr lang="en-US" dirty="0" err="1"/>
              <a:t>Navy_Imagery</a:t>
            </a:r>
            <a:r>
              <a:rPr lang="en-US" dirty="0"/>
              <a:t>_-_</a:t>
            </a:r>
            <a:r>
              <a:rPr lang="en-US" dirty="0" err="1"/>
              <a:t>Solar_panels..jpg</a:t>
            </a:r>
            <a:r>
              <a:rPr lang="en-US" dirty="0"/>
              <a:t> </a:t>
            </a:r>
          </a:p>
        </p:txBody>
      </p:sp>
      <p:sp>
        <p:nvSpPr>
          <p:cNvPr id="4" name="Date Placeholder 3"/>
          <p:cNvSpPr>
            <a:spLocks noGrp="1"/>
          </p:cNvSpPr>
          <p:nvPr>
            <p:ph type="dt" idx="10"/>
          </p:nvPr>
        </p:nvSpPr>
        <p:spPr/>
        <p:txBody>
          <a:bodyPr/>
          <a:lstStyle/>
          <a:p>
            <a:pPr>
              <a:defRPr/>
            </a:pPr>
            <a:fld id="{2DA4EEE2-9B24-4EA3-A38B-68B042843E52}"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14</a:t>
            </a:fld>
            <a:endParaRPr lang="en-US"/>
          </a:p>
        </p:txBody>
      </p:sp>
    </p:spTree>
    <p:extLst>
      <p:ext uri="{BB962C8B-B14F-4D97-AF65-F5344CB8AC3E}">
        <p14:creationId xmlns:p14="http://schemas.microsoft.com/office/powerpoint/2010/main" val="2883606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
        <p:nvSpPr>
          <p:cNvPr id="2" name="Slide Number Placeholder 1">
            <a:extLst>
              <a:ext uri="{FF2B5EF4-FFF2-40B4-BE49-F238E27FC236}">
                <a16:creationId xmlns:a16="http://schemas.microsoft.com/office/drawing/2014/main" id="{0AC95EFC-038E-4A27-965D-93F3867119BC}"/>
              </a:ext>
            </a:extLst>
          </p:cNvPr>
          <p:cNvSpPr>
            <a:spLocks noGrp="1"/>
          </p:cNvSpPr>
          <p:nvPr>
            <p:ph type="sldNum" sz="quarter" idx="10"/>
          </p:nvPr>
        </p:nvSpPr>
        <p:spPr/>
        <p:txBody>
          <a:body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391759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3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663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459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2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164483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248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6922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798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953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a:extLst>
              <a:ext uri="{FF2B5EF4-FFF2-40B4-BE49-F238E27FC236}">
                <a16:creationId xmlns:a16="http://schemas.microsoft.com/office/drawing/2014/main" id="{0286FF28-84D2-4E55-8DE3-16EBBDDB1F1B}"/>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3094013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17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107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1">
            <a:extLst>
              <a:ext uri="{FF2B5EF4-FFF2-40B4-BE49-F238E27FC236}">
                <a16:creationId xmlns:a16="http://schemas.microsoft.com/office/drawing/2014/main" id="{B8B9EC00-F189-48E9-9160-CEBE1EA8CA6A}"/>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306421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726649-330E-43F2-9291-6A67D63D8AC4}"/>
              </a:ext>
            </a:extLst>
          </p:cNvPr>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D389B6D9-AFD9-4A6E-84B9-9E8941425F89}"/>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319078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4" name="Slide Number Placeholder 1">
            <a:extLst>
              <a:ext uri="{FF2B5EF4-FFF2-40B4-BE49-F238E27FC236}">
                <a16:creationId xmlns:a16="http://schemas.microsoft.com/office/drawing/2014/main" id="{8662A197-3ABE-4A4E-8832-AA1E444DA4A3}"/>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18710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1C2BA0-667E-45D3-B57B-0641257B427E}"/>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32438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a:extLst>
              <a:ext uri="{FF2B5EF4-FFF2-40B4-BE49-F238E27FC236}">
                <a16:creationId xmlns:a16="http://schemas.microsoft.com/office/drawing/2014/main" id="{6B7B5C9F-ED0D-4260-B99E-6A7DF4A82ED1}"/>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421323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a:t>Click to edit Master title style</a:t>
            </a:r>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a:t>Click to edit Master subtitle style</a:t>
            </a:r>
          </a:p>
        </p:txBody>
      </p:sp>
    </p:spTree>
    <p:extLst>
      <p:ext uri="{BB962C8B-B14F-4D97-AF65-F5344CB8AC3E}">
        <p14:creationId xmlns:p14="http://schemas.microsoft.com/office/powerpoint/2010/main" val="131444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C9BDFC68-E547-42D1-A8A9-4E0D0FA552B3}"/>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extLst>
      <p:ext uri="{BB962C8B-B14F-4D97-AF65-F5344CB8AC3E}">
        <p14:creationId xmlns:p14="http://schemas.microsoft.com/office/powerpoint/2010/main" val="274961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FF05462-6CCC-4829-8217-EB1FBE061A6B}"/>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495" r:id="rId1"/>
    <p:sldLayoutId id="2147484487" r:id="rId2"/>
    <p:sldLayoutId id="2147484496" r:id="rId3"/>
    <p:sldLayoutId id="2147484488" r:id="rId4"/>
    <p:sldLayoutId id="2147484497" r:id="rId5"/>
    <p:sldLayoutId id="2147484489" r:id="rId6"/>
    <p:sldLayoutId id="2147484490" r:id="rId7"/>
  </p:sldLayoutIdLst>
  <p:hf hdr="0" ftr="0" dt="0"/>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sp>
        <p:nvSpPr>
          <p:cNvPr id="6" name="Slide Number Placeholder 1">
            <a:extLst>
              <a:ext uri="{FF2B5EF4-FFF2-40B4-BE49-F238E27FC236}">
                <a16:creationId xmlns:a16="http://schemas.microsoft.com/office/drawing/2014/main" id="{9F49F5F0-D108-4C49-849D-D19A4AB20BBA}"/>
              </a:ext>
            </a:extLst>
          </p:cNvPr>
          <p:cNvSpPr>
            <a:spLocks noGrp="1"/>
          </p:cNvSpPr>
          <p:nvPr>
            <p:ph type="sldNum" sz="quarter" idx="4"/>
          </p:nvPr>
        </p:nvSpPr>
        <p:spPr>
          <a:xfrm>
            <a:off x="0" y="6492875"/>
            <a:ext cx="2057400" cy="365125"/>
          </a:xfrm>
          <a:prstGeom prst="rect">
            <a:avLst/>
          </a:prstGeom>
        </p:spPr>
        <p:txBody>
          <a:bodyPr vert="horz" lIns="91440" tIns="45720" rIns="91440" bIns="45720" rtlCol="0" anchor="ctr"/>
          <a:lstStyle>
            <a:lvl1pPr algn="l">
              <a:defRPr sz="1200">
                <a:solidFill>
                  <a:schemeClr val="tx1"/>
                </a:solidFill>
              </a:defRPr>
            </a:lvl1pPr>
          </a:lstStyle>
          <a:p>
            <a:fld id="{7EB196D7-06B1-4D4A-B6C2-7F8602224A2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498" r:id="rId1"/>
    <p:sldLayoutId id="2147484491" r:id="rId2"/>
    <p:sldLayoutId id="2147484499" r:id="rId3"/>
    <p:sldLayoutId id="2147484492" r:id="rId4"/>
    <p:sldLayoutId id="2147484500" r:id="rId5"/>
    <p:sldLayoutId id="2147484493" r:id="rId6"/>
    <p:sldLayoutId id="2147484494" r:id="rId7"/>
  </p:sldLayoutIdLst>
  <p:hf hdr="0" ftr="0" dt="0"/>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2CC401E-ADEB-4A43-8D5E-00880448E840}"/>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70478717"/>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Lst>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p:txBody>
          <a:bodyPr/>
          <a:lstStyle/>
          <a:p>
            <a:r>
              <a:rPr lang="en-US" altLang="en-US" dirty="0"/>
              <a:t>A Student Exploration of the Global Impacts of Climate </a:t>
            </a:r>
            <a:br>
              <a:rPr lang="en-US" altLang="en-US" dirty="0"/>
            </a:br>
            <a:r>
              <a:rPr lang="en-US" altLang="en-US" dirty="0"/>
              <a:t>Change on Human Health</a:t>
            </a:r>
          </a:p>
        </p:txBody>
      </p:sp>
      <p:sp>
        <p:nvSpPr>
          <p:cNvPr id="3" name="Subtitle 2">
            <a:extLst>
              <a:ext uri="{FF2B5EF4-FFF2-40B4-BE49-F238E27FC236}">
                <a16:creationId xmlns:a16="http://schemas.microsoft.com/office/drawing/2014/main" id="{F47A4A97-70CC-43AC-99E8-00CA3C42BC40}"/>
              </a:ext>
            </a:extLst>
          </p:cNvPr>
          <p:cNvSpPr>
            <a:spLocks noGrp="1"/>
          </p:cNvSpPr>
          <p:nvPr>
            <p:ph type="subTitle" idx="1"/>
          </p:nvPr>
        </p:nvSpPr>
        <p:spPr/>
        <p:txBody>
          <a:bodyPr/>
          <a:lstStyle/>
          <a:p>
            <a:r>
              <a:rPr lang="en-US" altLang="en-US"/>
              <a:t>Climate Change| A Human Health Perspective</a:t>
            </a:r>
            <a:endParaRPr lang="en-US"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 Driver caused environmental condition causing environmental hazard affecting health&#10;&#10;Climate drivers include increased and decreased air temperatures, increased and decreased water temperatures; increased and decreased precipitation; extreme weather events and changes in cloud cover, humidity and winds">
            <a:extLst>
              <a:ext uri="{FF2B5EF4-FFF2-40B4-BE49-F238E27FC236}">
                <a16:creationId xmlns:a16="http://schemas.microsoft.com/office/drawing/2014/main" id="{FC27EB4A-588E-4E5C-AF66-0E4AD054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76" y="807721"/>
            <a:ext cx="8787048" cy="5862020"/>
          </a:xfrm>
          <a:prstGeom prst="rect">
            <a:avLst/>
          </a:prstGeom>
        </p:spPr>
      </p:pic>
      <p:sp>
        <p:nvSpPr>
          <p:cNvPr id="2" name="Title 1" hidden="1">
            <a:extLst>
              <a:ext uri="{FF2B5EF4-FFF2-40B4-BE49-F238E27FC236}">
                <a16:creationId xmlns:a16="http://schemas.microsoft.com/office/drawing/2014/main" id="{74E6D8A5-E90C-4D2E-A9B4-817CDF991FFE}"/>
              </a:ext>
            </a:extLst>
          </p:cNvPr>
          <p:cNvSpPr>
            <a:spLocks noGrp="1"/>
          </p:cNvSpPr>
          <p:nvPr>
            <p:ph type="title"/>
          </p:nvPr>
        </p:nvSpPr>
        <p:spPr/>
        <p:txBody>
          <a:bodyPr/>
          <a:lstStyle/>
          <a:p>
            <a:r>
              <a:rPr lang="en-US" dirty="0"/>
              <a:t>Climate Drivers and</a:t>
            </a:r>
            <a:r>
              <a:rPr lang="en-US" baseline="0" dirty="0"/>
              <a:t> Health Outcomes</a:t>
            </a:r>
            <a:endParaRPr lang="en-US" dirty="0"/>
          </a:p>
        </p:txBody>
      </p:sp>
    </p:spTree>
    <p:extLst>
      <p:ext uri="{BB962C8B-B14F-4D97-AF65-F5344CB8AC3E}">
        <p14:creationId xmlns:p14="http://schemas.microsoft.com/office/powerpoint/2010/main" val="295566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 completed climate driver worksheet for increased precipitation as a climate driver to show that one environmental conditions can lead to multiple health outcomes.  Increased precipitation causes flooding, which can lead to environmental hazards such as  increased mold, high waters, increase in nutrient runoff, disruption to infrastructure and contaminated water.  Increased mold can lead to asthma and allergies, drowning and injury, and stress-related disorders.  high waters can lead to stress-related disorders.  Increase in nutrient runoff causes water-related infection.  Disruptions to infrastructure leads to food related infection and stress.  Contaminated water leads to water-related infection and stress related disorders&#10;">
            <a:extLst>
              <a:ext uri="{FF2B5EF4-FFF2-40B4-BE49-F238E27FC236}">
                <a16:creationId xmlns:a16="http://schemas.microsoft.com/office/drawing/2014/main" id="{67E905CC-B478-4DEA-84B3-CDF0AE8E2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42" y="837304"/>
            <a:ext cx="8662669" cy="5896984"/>
          </a:xfrm>
          <a:prstGeom prst="rect">
            <a:avLst/>
          </a:prstGeom>
        </p:spPr>
      </p:pic>
      <p:sp>
        <p:nvSpPr>
          <p:cNvPr id="2" name="Title 1" hidden="1">
            <a:extLst>
              <a:ext uri="{FF2B5EF4-FFF2-40B4-BE49-F238E27FC236}">
                <a16:creationId xmlns:a16="http://schemas.microsoft.com/office/drawing/2014/main" id="{3812CFA9-29E2-4072-989D-898E5C4C6157}"/>
              </a:ext>
            </a:extLst>
          </p:cNvPr>
          <p:cNvSpPr>
            <a:spLocks noGrp="1"/>
          </p:cNvSpPr>
          <p:nvPr>
            <p:ph type="title"/>
          </p:nvPr>
        </p:nvSpPr>
        <p:spPr/>
        <p:txBody>
          <a:bodyPr/>
          <a:lstStyle/>
          <a:p>
            <a:r>
              <a:rPr lang="en-US" dirty="0"/>
              <a:t>Climate Drivers and Health Outcomes</a:t>
            </a:r>
            <a:br>
              <a:rPr lang="en-US" dirty="0"/>
            </a:br>
            <a:endParaRPr lang="en-US" dirty="0"/>
          </a:p>
        </p:txBody>
      </p:sp>
    </p:spTree>
    <p:extLst>
      <p:ext uri="{BB962C8B-B14F-4D97-AF65-F5344CB8AC3E}">
        <p14:creationId xmlns:p14="http://schemas.microsoft.com/office/powerpoint/2010/main" val="225740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D4C08E-CFFC-4AA5-8945-0E4EA2CBF527}"/>
              </a:ext>
            </a:extLst>
          </p:cNvPr>
          <p:cNvSpPr>
            <a:spLocks noGrp="1"/>
          </p:cNvSpPr>
          <p:nvPr>
            <p:ph type="title"/>
          </p:nvPr>
        </p:nvSpPr>
        <p:spPr/>
        <p:txBody>
          <a:bodyPr/>
          <a:lstStyle/>
          <a:p>
            <a:r>
              <a:rPr lang="en-US" dirty="0"/>
              <a:t>Climate Drivers and Health Outcomes</a:t>
            </a:r>
            <a:br>
              <a:rPr lang="en-US" dirty="0"/>
            </a:br>
            <a:endParaRPr lang="en-US" dirty="0"/>
          </a:p>
        </p:txBody>
      </p:sp>
      <p:pic>
        <p:nvPicPr>
          <p:cNvPr id="4" name="Picture 3" descr="A visual model describing several examples of first how climate drivers cause specific environmental conditions that can lead to certain environmental hazards which then impact human health. Climate drivers are color coded in green, environmental conditions and hazards in blue and health outcomes in red. The first factor of climate change is “changing temperature” and its climate drivers include increased air temperatures and increased water temperatures. Increased air temperature causes the following environmental conditions: elevated air temperature, longer growing season, and earlier spring. Elevated air temperature causes the following environmental hazards: prolonged exposure to heat, increased ground level ozone, increase in mold, and increased growth to pathogens. Longer growing season can lead to increased pollen and earlier spring can lead to high waters and increase pollen as well. These environmental hazards can lead to the following health outcomes: heat related illness and death, stress related disorders, cardiovascular illness and death, asthma and allergens, respiratory illness, food related infection, and drowning and injury (from high waters). Increased water temperature elevates water temperature which can lead to an increase in mold which increases asthma and allergies and respiratory diseases. &#10;&#10;The second climate factor is change in precipitation. Change in precipitation can result in an increase in precipitation, which causes a longer growing season, increased pollen, which can then cause asthma, allergies, respiratory diseases, and stress related disorders. A change in precipitation can also result in a decrease in precipitation, which can lead to droughts, wildfire, and smokes. These environmental conditions can cause increase in dust, an increase in pollen, disruptions to infrastructure, and an increase in particulate matter. These environmental conditions can then cause the following health outcomes: asthma, allergies, respiratory diseases, water related infection, stress related disorders, and food related infections. &#10;&#10;The last climate factor is change in weather patterns. A change in weather patterns can result in extreme weather events. Extreme weather events include hurricanes, storms, and floods. These environmental conditions can cause a disruption to infrastructure, high waters, and increase in nutrient runoff. These environmental conditions can lead to the following health outcomes: food related health infection, water related infection, drowning and injury. &#10;">
            <a:extLst>
              <a:ext uri="{FF2B5EF4-FFF2-40B4-BE49-F238E27FC236}">
                <a16:creationId xmlns:a16="http://schemas.microsoft.com/office/drawing/2014/main" id="{3A86454E-F718-4993-9FAB-BF968504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809335"/>
            <a:ext cx="8661160" cy="5933282"/>
          </a:xfrm>
          <a:prstGeom prst="rect">
            <a:avLst/>
          </a:prstGeom>
        </p:spPr>
      </p:pic>
    </p:spTree>
    <p:extLst>
      <p:ext uri="{BB962C8B-B14F-4D97-AF65-F5344CB8AC3E}">
        <p14:creationId xmlns:p14="http://schemas.microsoft.com/office/powerpoint/2010/main" val="218107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0356" y="3329550"/>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Precipitation</a:t>
            </a:r>
            <a:endParaRPr lang="en-US" sz="1600" kern="0" dirty="0">
              <a:latin typeface="+mn-lt"/>
              <a:ea typeface="+mn-ea"/>
            </a:endParaRPr>
          </a:p>
        </p:txBody>
      </p:sp>
      <p:pic>
        <p:nvPicPr>
          <p:cNvPr id="19459" name="Picture 2" descr="person icon"/>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012403" y="3000145"/>
            <a:ext cx="1373188" cy="1373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3"/>
          <p:cNvSpPr>
            <a:spLocks noChangeArrowheads="1"/>
          </p:cNvSpPr>
          <p:nvPr/>
        </p:nvSpPr>
        <p:spPr bwMode="auto">
          <a:xfrm>
            <a:off x="387843" y="2544764"/>
            <a:ext cx="1793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Climate Change </a:t>
            </a:r>
            <a:endParaRPr lang="en-US" altLang="en-US" sz="1600" dirty="0"/>
          </a:p>
        </p:txBody>
      </p:sp>
      <p:sp>
        <p:nvSpPr>
          <p:cNvPr id="6" name="Rectangle 5"/>
          <p:cNvSpPr/>
          <p:nvPr/>
        </p:nvSpPr>
        <p:spPr>
          <a:xfrm>
            <a:off x="170356" y="2972361"/>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Temperature</a:t>
            </a:r>
            <a:endParaRPr lang="en-US" sz="1600" kern="0" dirty="0">
              <a:latin typeface="+mn-lt"/>
              <a:ea typeface="+mn-ea"/>
            </a:endParaRPr>
          </a:p>
        </p:txBody>
      </p:sp>
      <p:sp>
        <p:nvSpPr>
          <p:cNvPr id="8" name="Rectangle 7"/>
          <p:cNvSpPr/>
          <p:nvPr/>
        </p:nvSpPr>
        <p:spPr>
          <a:xfrm>
            <a:off x="170356" y="3686739"/>
            <a:ext cx="2228850" cy="291303"/>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Humidity</a:t>
            </a:r>
            <a:endParaRPr lang="en-US" sz="1600" kern="0" dirty="0">
              <a:latin typeface="+mn-lt"/>
              <a:ea typeface="+mn-ea"/>
            </a:endParaRPr>
          </a:p>
        </p:txBody>
      </p:sp>
      <p:sp>
        <p:nvSpPr>
          <p:cNvPr id="9" name="Rectangle 8"/>
          <p:cNvSpPr/>
          <p:nvPr/>
        </p:nvSpPr>
        <p:spPr>
          <a:xfrm>
            <a:off x="170356" y="4050507"/>
            <a:ext cx="2228850" cy="289157"/>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Weather patterns</a:t>
            </a:r>
            <a:endParaRPr lang="en-US" sz="1600" kern="0" dirty="0">
              <a:latin typeface="+mn-lt"/>
              <a:ea typeface="+mn-ea"/>
            </a:endParaRPr>
          </a:p>
        </p:txBody>
      </p:sp>
      <p:sp>
        <p:nvSpPr>
          <p:cNvPr id="11" name="Rectangle 10"/>
          <p:cNvSpPr/>
          <p:nvPr/>
        </p:nvSpPr>
        <p:spPr>
          <a:xfrm>
            <a:off x="2998788" y="3173974"/>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Cardiovascular and respiratory illness</a:t>
            </a:r>
          </a:p>
        </p:txBody>
      </p:sp>
      <p:sp>
        <p:nvSpPr>
          <p:cNvPr id="12" name="Rectangle 11"/>
          <p:cNvSpPr/>
          <p:nvPr/>
        </p:nvSpPr>
        <p:spPr>
          <a:xfrm>
            <a:off x="2998788" y="3786188"/>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Weather-related injury and death</a:t>
            </a:r>
          </a:p>
        </p:txBody>
      </p:sp>
      <p:sp>
        <p:nvSpPr>
          <p:cNvPr id="19467" name="Rectangle 12"/>
          <p:cNvSpPr>
            <a:spLocks noChangeArrowheads="1"/>
          </p:cNvSpPr>
          <p:nvPr/>
        </p:nvSpPr>
        <p:spPr bwMode="auto">
          <a:xfrm>
            <a:off x="4169482" y="2582802"/>
            <a:ext cx="2305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Human Health Effects</a:t>
            </a:r>
            <a:endParaRPr lang="en-US" altLang="en-US" sz="1600" dirty="0"/>
          </a:p>
        </p:txBody>
      </p:sp>
      <p:sp>
        <p:nvSpPr>
          <p:cNvPr id="14" name="Rectangle 13"/>
          <p:cNvSpPr/>
          <p:nvPr/>
        </p:nvSpPr>
        <p:spPr>
          <a:xfrm>
            <a:off x="4942240" y="3176684"/>
            <a:ext cx="2131521"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Heat related illness and death</a:t>
            </a:r>
          </a:p>
        </p:txBody>
      </p:sp>
      <p:sp>
        <p:nvSpPr>
          <p:cNvPr id="15" name="Rectangle 14"/>
          <p:cNvSpPr/>
          <p:nvPr/>
        </p:nvSpPr>
        <p:spPr>
          <a:xfrm>
            <a:off x="4942240" y="3783309"/>
            <a:ext cx="2131521" cy="556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Mental health and Stress-related disorders</a:t>
            </a:r>
          </a:p>
        </p:txBody>
      </p:sp>
      <p:sp>
        <p:nvSpPr>
          <p:cNvPr id="16" name="Rectangle 15"/>
          <p:cNvSpPr/>
          <p:nvPr/>
        </p:nvSpPr>
        <p:spPr>
          <a:xfrm>
            <a:off x="7164601" y="2972361"/>
            <a:ext cx="1703174" cy="418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Vector borne infection</a:t>
            </a:r>
          </a:p>
        </p:txBody>
      </p:sp>
      <p:sp>
        <p:nvSpPr>
          <p:cNvPr id="17" name="Rectangle 16"/>
          <p:cNvSpPr/>
          <p:nvPr/>
        </p:nvSpPr>
        <p:spPr>
          <a:xfrm>
            <a:off x="7164601" y="3462369"/>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Water-related infection</a:t>
            </a:r>
          </a:p>
        </p:txBody>
      </p:sp>
      <p:sp>
        <p:nvSpPr>
          <p:cNvPr id="18" name="Rectangle 17"/>
          <p:cNvSpPr/>
          <p:nvPr/>
        </p:nvSpPr>
        <p:spPr>
          <a:xfrm>
            <a:off x="7164602" y="3939614"/>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Food-related infection</a:t>
            </a:r>
          </a:p>
        </p:txBody>
      </p:sp>
      <p:cxnSp>
        <p:nvCxnSpPr>
          <p:cNvPr id="3" name="Straight Arrow Connector 2" descr="arrow pointing up">
            <a:extLst>
              <a:ext uri="{FF2B5EF4-FFF2-40B4-BE49-F238E27FC236}">
                <a16:creationId xmlns:a16="http://schemas.microsoft.com/office/drawing/2014/main" id="{8998D41D-EA13-4406-8322-7DCFCAF44B9C}"/>
              </a:ext>
            </a:extLst>
          </p:cNvPr>
          <p:cNvCxnSpPr>
            <a:cxnSpLocks/>
          </p:cNvCxnSpPr>
          <p:nvPr/>
        </p:nvCxnSpPr>
        <p:spPr>
          <a:xfrm flipV="1">
            <a:off x="571500" y="3045435"/>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descr="arrow pointing up">
            <a:extLst>
              <a:ext uri="{FF2B5EF4-FFF2-40B4-BE49-F238E27FC236}">
                <a16:creationId xmlns:a16="http://schemas.microsoft.com/office/drawing/2014/main" id="{E08CED28-7E6A-481F-A8DE-0AADBA2EA068}"/>
              </a:ext>
            </a:extLst>
          </p:cNvPr>
          <p:cNvCxnSpPr>
            <a:cxnSpLocks/>
          </p:cNvCxnSpPr>
          <p:nvPr/>
        </p:nvCxnSpPr>
        <p:spPr>
          <a:xfrm flipV="1">
            <a:off x="571500" y="3379042"/>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descr="arrow pointing up">
            <a:extLst>
              <a:ext uri="{FF2B5EF4-FFF2-40B4-BE49-F238E27FC236}">
                <a16:creationId xmlns:a16="http://schemas.microsoft.com/office/drawing/2014/main" id="{2CCCB4D2-15A9-4425-A8F8-B6957D33A237}"/>
              </a:ext>
            </a:extLst>
          </p:cNvPr>
          <p:cNvCxnSpPr>
            <a:cxnSpLocks/>
          </p:cNvCxnSpPr>
          <p:nvPr/>
        </p:nvCxnSpPr>
        <p:spPr>
          <a:xfrm flipV="1">
            <a:off x="571500" y="3738000"/>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descr="arrow pointing up">
            <a:extLst>
              <a:ext uri="{FF2B5EF4-FFF2-40B4-BE49-F238E27FC236}">
                <a16:creationId xmlns:a16="http://schemas.microsoft.com/office/drawing/2014/main" id="{1A0F5398-7770-429D-AD2A-C19E1D4C0CC3}"/>
              </a:ext>
            </a:extLst>
          </p:cNvPr>
          <p:cNvCxnSpPr>
            <a:cxnSpLocks/>
          </p:cNvCxnSpPr>
          <p:nvPr/>
        </p:nvCxnSpPr>
        <p:spPr>
          <a:xfrm flipV="1">
            <a:off x="571500" y="4083167"/>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descr="arrow pointing down">
            <a:extLst>
              <a:ext uri="{FF2B5EF4-FFF2-40B4-BE49-F238E27FC236}">
                <a16:creationId xmlns:a16="http://schemas.microsoft.com/office/drawing/2014/main" id="{2F58111B-0923-46AA-A293-EB0AE39AB210}"/>
              </a:ext>
            </a:extLst>
          </p:cNvPr>
          <p:cNvCxnSpPr>
            <a:cxnSpLocks/>
          </p:cNvCxnSpPr>
          <p:nvPr/>
        </p:nvCxnSpPr>
        <p:spPr>
          <a:xfrm>
            <a:off x="404081" y="3019524"/>
            <a:ext cx="0" cy="227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descr="arrow pointing down">
            <a:extLst>
              <a:ext uri="{FF2B5EF4-FFF2-40B4-BE49-F238E27FC236}">
                <a16:creationId xmlns:a16="http://schemas.microsoft.com/office/drawing/2014/main" id="{4FB55CA0-4CF6-432A-A088-B23B24BD5069}"/>
              </a:ext>
            </a:extLst>
          </p:cNvPr>
          <p:cNvCxnSpPr>
            <a:cxnSpLocks/>
          </p:cNvCxnSpPr>
          <p:nvPr/>
        </p:nvCxnSpPr>
        <p:spPr>
          <a:xfrm>
            <a:off x="404081" y="3390434"/>
            <a:ext cx="0" cy="208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descr="arrow pointing down">
            <a:extLst>
              <a:ext uri="{FF2B5EF4-FFF2-40B4-BE49-F238E27FC236}">
                <a16:creationId xmlns:a16="http://schemas.microsoft.com/office/drawing/2014/main" id="{024986C7-3735-4DFF-8A9B-31CFF546D02C}"/>
              </a:ext>
            </a:extLst>
          </p:cNvPr>
          <p:cNvCxnSpPr>
            <a:cxnSpLocks/>
          </p:cNvCxnSpPr>
          <p:nvPr/>
        </p:nvCxnSpPr>
        <p:spPr>
          <a:xfrm>
            <a:off x="398873" y="3727450"/>
            <a:ext cx="0" cy="196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descr="arrow pointing dowm">
            <a:extLst>
              <a:ext uri="{FF2B5EF4-FFF2-40B4-BE49-F238E27FC236}">
                <a16:creationId xmlns:a16="http://schemas.microsoft.com/office/drawing/2014/main" id="{28F0C2F1-3D61-4DE9-A287-237E5D0B4788}"/>
              </a:ext>
            </a:extLst>
          </p:cNvPr>
          <p:cNvCxnSpPr>
            <a:cxnSpLocks/>
          </p:cNvCxnSpPr>
          <p:nvPr/>
        </p:nvCxnSpPr>
        <p:spPr>
          <a:xfrm>
            <a:off x="394686" y="4094278"/>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70CCAF5F-9244-4BE9-B929-D3CC3DFD6768}"/>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13</a:t>
            </a:fld>
            <a:endParaRPr lang="en-US" dirty="0">
              <a:solidFill>
                <a:schemeClr val="tx1">
                  <a:lumMod val="65000"/>
                  <a:lumOff val="35000"/>
                </a:schemeClr>
              </a:solidFill>
            </a:endParaRPr>
          </a:p>
        </p:txBody>
      </p:sp>
      <p:sp>
        <p:nvSpPr>
          <p:cNvPr id="4" name="Title 3" hidden="1">
            <a:extLst>
              <a:ext uri="{FF2B5EF4-FFF2-40B4-BE49-F238E27FC236}">
                <a16:creationId xmlns:a16="http://schemas.microsoft.com/office/drawing/2014/main" id="{49A159AB-A499-4E86-9521-867F0D37D427}"/>
              </a:ext>
            </a:extLst>
          </p:cNvPr>
          <p:cNvSpPr>
            <a:spLocks noGrp="1"/>
          </p:cNvSpPr>
          <p:nvPr>
            <p:ph type="title" idx="4294967295"/>
          </p:nvPr>
        </p:nvSpPr>
        <p:spPr/>
        <p:txBody>
          <a:bodyPr/>
          <a:lstStyle/>
          <a:p>
            <a:r>
              <a:rPr lang="en-US" dirty="0"/>
              <a:t>Climate Change</a:t>
            </a:r>
            <a:r>
              <a:rPr lang="en-US" baseline="0" dirty="0"/>
              <a:t> and Human Health Effects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44775F-8963-4073-A605-405F8335108E}"/>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14</a:t>
            </a:fld>
            <a:endParaRPr lang="en-US" dirty="0">
              <a:solidFill>
                <a:schemeClr val="tx1">
                  <a:lumMod val="65000"/>
                  <a:lumOff val="35000"/>
                </a:schemeClr>
              </a:solidFill>
            </a:endParaRPr>
          </a:p>
        </p:txBody>
      </p:sp>
      <p:sp>
        <p:nvSpPr>
          <p:cNvPr id="4" name="TextBox 3"/>
          <p:cNvSpPr txBox="1"/>
          <p:nvPr/>
        </p:nvSpPr>
        <p:spPr>
          <a:xfrm>
            <a:off x="6005384" y="2187146"/>
            <a:ext cx="2656702" cy="1631216"/>
          </a:xfrm>
          <a:prstGeom prst="rect">
            <a:avLst/>
          </a:prstGeom>
          <a:noFill/>
        </p:spPr>
        <p:txBody>
          <a:bodyPr wrap="square" rtlCol="0">
            <a:spAutoFit/>
          </a:bodyPr>
          <a:lstStyle/>
          <a:p>
            <a:pPr marL="0" indent="0">
              <a:buNone/>
            </a:pPr>
            <a:r>
              <a:rPr lang="en-US" sz="2000" dirty="0">
                <a:solidFill>
                  <a:schemeClr val="tx2"/>
                </a:solidFill>
              </a:rPr>
              <a:t>Actions we can take to reduce the severity of climate change by reducing greenhouse gas emissions.</a:t>
            </a:r>
            <a:endParaRPr lang="en-US" sz="2800" dirty="0">
              <a:solidFill>
                <a:schemeClr val="tx2"/>
              </a:solidFill>
            </a:endParaRPr>
          </a:p>
        </p:txBody>
      </p:sp>
      <p:sp>
        <p:nvSpPr>
          <p:cNvPr id="7" name="TextBox 6">
            <a:extLst>
              <a:ext uri="{FF2B5EF4-FFF2-40B4-BE49-F238E27FC236}">
                <a16:creationId xmlns:a16="http://schemas.microsoft.com/office/drawing/2014/main" id="{FEFDA79C-6277-41DA-A167-3BB21D4B0292}"/>
              </a:ext>
            </a:extLst>
          </p:cNvPr>
          <p:cNvSpPr txBox="1"/>
          <p:nvPr/>
        </p:nvSpPr>
        <p:spPr>
          <a:xfrm>
            <a:off x="217714" y="5479611"/>
            <a:ext cx="5902037" cy="415498"/>
          </a:xfrm>
          <a:prstGeom prst="rect">
            <a:avLst/>
          </a:prstGeom>
          <a:noFill/>
        </p:spPr>
        <p:txBody>
          <a:bodyPr wrap="square" rtlCol="0">
            <a:spAutoFit/>
          </a:bodyPr>
          <a:lstStyle/>
          <a:p>
            <a:r>
              <a:rPr lang="en-US" sz="1050" dirty="0"/>
              <a:t>Photo Credit: Official Navy Page from United States of AmericaMC2 Daniel Barker/U.S. Navy (Solar panels.) [Public domain], via Wikimedia Commons</a:t>
            </a:r>
          </a:p>
        </p:txBody>
      </p:sp>
      <p:pic>
        <p:nvPicPr>
          <p:cNvPr id="6" name="Picture 5" descr="Water next to the building&#10;&#10;Description generated with high confidence">
            <a:extLst>
              <a:ext uri="{FF2B5EF4-FFF2-40B4-BE49-F238E27FC236}">
                <a16:creationId xmlns:a16="http://schemas.microsoft.com/office/drawing/2014/main" id="{14D462AA-4957-455D-B336-443A856C3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1598667"/>
            <a:ext cx="5486400" cy="3660666"/>
          </a:xfrm>
          <a:prstGeom prst="rect">
            <a:avLst/>
          </a:prstGeom>
        </p:spPr>
      </p:pic>
      <p:sp>
        <p:nvSpPr>
          <p:cNvPr id="2" name="Title 1"/>
          <p:cNvSpPr>
            <a:spLocks noGrp="1"/>
          </p:cNvSpPr>
          <p:nvPr>
            <p:ph type="title"/>
          </p:nvPr>
        </p:nvSpPr>
        <p:spPr>
          <a:xfrm>
            <a:off x="457200" y="990600"/>
            <a:ext cx="8229600" cy="730250"/>
          </a:xfrm>
        </p:spPr>
        <p:txBody>
          <a:bodyPr/>
          <a:lstStyle/>
          <a:p>
            <a:r>
              <a:rPr lang="en-US" sz="2800" dirty="0"/>
              <a:t>Mitigation strategies</a:t>
            </a:r>
          </a:p>
        </p:txBody>
      </p:sp>
    </p:spTree>
    <p:extLst>
      <p:ext uri="{BB962C8B-B14F-4D97-AF65-F5344CB8AC3E}">
        <p14:creationId xmlns:p14="http://schemas.microsoft.com/office/powerpoint/2010/main" val="571406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8C581F-5EDC-42A5-B292-0D2A0564549C}"/>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15</a:t>
            </a:fld>
            <a:endParaRPr lang="en-US" dirty="0">
              <a:solidFill>
                <a:schemeClr val="tx1">
                  <a:lumMod val="65000"/>
                  <a:lumOff val="35000"/>
                </a:schemeClr>
              </a:solidFill>
            </a:endParaRPr>
          </a:p>
        </p:txBody>
      </p:sp>
      <p:sp>
        <p:nvSpPr>
          <p:cNvPr id="5" name="TextBox 4">
            <a:extLst>
              <a:ext uri="{FF2B5EF4-FFF2-40B4-BE49-F238E27FC236}">
                <a16:creationId xmlns:a16="http://schemas.microsoft.com/office/drawing/2014/main" id="{3674CDB9-3115-498B-822D-BECA2776D074}"/>
              </a:ext>
            </a:extLst>
          </p:cNvPr>
          <p:cNvSpPr txBox="1"/>
          <p:nvPr/>
        </p:nvSpPr>
        <p:spPr>
          <a:xfrm>
            <a:off x="872836" y="6092765"/>
            <a:ext cx="5476008" cy="400110"/>
          </a:xfrm>
          <a:prstGeom prst="rect">
            <a:avLst/>
          </a:prstGeom>
          <a:noFill/>
        </p:spPr>
        <p:txBody>
          <a:bodyPr wrap="square" rtlCol="0">
            <a:spAutoFit/>
          </a:bodyPr>
          <a:lstStyle/>
          <a:p>
            <a:r>
              <a:rPr lang="en-US" sz="1000" dirty="0"/>
              <a:t>Source: IPCC, 2013: Summary for Policymakers. In: Climate Change 2013: The Physical Science Basis.</a:t>
            </a:r>
          </a:p>
        </p:txBody>
      </p:sp>
      <p:pic>
        <p:nvPicPr>
          <p:cNvPr id="4" name="Picture 3" descr="graphic representing the change in average surface temperature (1986-2005) and projected (2081-2100) and the change in average precipitation.&#10;&#10;&#10;&#10;.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st century"/>
          <p:cNvPicPr>
            <a:picLocks noChangeAspect="1"/>
          </p:cNvPicPr>
          <p:nvPr/>
        </p:nvPicPr>
        <p:blipFill>
          <a:blip r:embed="rId3"/>
          <a:stretch>
            <a:fillRect/>
          </a:stretch>
        </p:blipFill>
        <p:spPr>
          <a:xfrm>
            <a:off x="1336466" y="1528907"/>
            <a:ext cx="5694378" cy="4224193"/>
          </a:xfrm>
          <a:prstGeom prst="rect">
            <a:avLst/>
          </a:prstGeom>
        </p:spPr>
      </p:pic>
      <p:sp>
        <p:nvSpPr>
          <p:cNvPr id="2" name="Title 1"/>
          <p:cNvSpPr>
            <a:spLocks noGrp="1"/>
          </p:cNvSpPr>
          <p:nvPr>
            <p:ph type="title"/>
          </p:nvPr>
        </p:nvSpPr>
        <p:spPr>
          <a:xfrm>
            <a:off x="457200" y="881784"/>
            <a:ext cx="8229600" cy="730250"/>
          </a:xfrm>
        </p:spPr>
        <p:txBody>
          <a:bodyPr/>
          <a:lstStyle/>
          <a:p>
            <a:r>
              <a:rPr lang="en-US" dirty="0"/>
              <a:t>Mitigation can make a difference</a:t>
            </a:r>
          </a:p>
        </p:txBody>
      </p:sp>
    </p:spTree>
    <p:extLst>
      <p:ext uri="{BB962C8B-B14F-4D97-AF65-F5344CB8AC3E}">
        <p14:creationId xmlns:p14="http://schemas.microsoft.com/office/powerpoint/2010/main" val="2383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626AA9-E793-4322-922C-48B74FA7D812}"/>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16</a:t>
            </a:fld>
            <a:endParaRPr lang="en-US" dirty="0">
              <a:solidFill>
                <a:schemeClr val="tx1">
                  <a:lumMod val="65000"/>
                  <a:lumOff val="35000"/>
                </a:schemeClr>
              </a:solidFill>
            </a:endParaRPr>
          </a:p>
        </p:txBody>
      </p:sp>
      <p:sp>
        <p:nvSpPr>
          <p:cNvPr id="5" name="TextBox 4">
            <a:extLst>
              <a:ext uri="{FF2B5EF4-FFF2-40B4-BE49-F238E27FC236}">
                <a16:creationId xmlns:a16="http://schemas.microsoft.com/office/drawing/2014/main" id="{7E52892B-EAD8-4CEC-A53A-03F6B6273FFD}"/>
              </a:ext>
            </a:extLst>
          </p:cNvPr>
          <p:cNvSpPr txBox="1"/>
          <p:nvPr/>
        </p:nvSpPr>
        <p:spPr>
          <a:xfrm>
            <a:off x="1007917" y="6123712"/>
            <a:ext cx="5455227" cy="430887"/>
          </a:xfrm>
          <a:prstGeom prst="rect">
            <a:avLst/>
          </a:prstGeom>
          <a:noFill/>
        </p:spPr>
        <p:txBody>
          <a:bodyPr wrap="square" rtlCol="0">
            <a:spAutoFit/>
          </a:bodyPr>
          <a:lstStyle/>
          <a:p>
            <a:r>
              <a:rPr lang="en-US" sz="1100" dirty="0"/>
              <a:t>Source: IPCC, 2013: Summary for Policymakers. In: Climate Change 2013: The Physical Science Basis. </a:t>
            </a:r>
          </a:p>
        </p:txBody>
      </p:sp>
      <p:pic>
        <p:nvPicPr>
          <p:cNvPr id="3" name="Picture 2" descr="Northern Hemisphere September sea ice extent (average 2081-2100) and Change in ocean surface pH (1986-2005 to 2081-2100)"/>
          <p:cNvPicPr>
            <a:picLocks noChangeAspect="1"/>
          </p:cNvPicPr>
          <p:nvPr/>
        </p:nvPicPr>
        <p:blipFill>
          <a:blip r:embed="rId3"/>
          <a:stretch>
            <a:fillRect/>
          </a:stretch>
        </p:blipFill>
        <p:spPr>
          <a:xfrm>
            <a:off x="457199" y="1548823"/>
            <a:ext cx="7067869" cy="4318577"/>
          </a:xfrm>
          <a:prstGeom prst="rect">
            <a:avLst/>
          </a:prstGeom>
        </p:spPr>
      </p:pic>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83012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BD7A95-6980-41D6-9A88-E9E286E645EC}"/>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17</a:t>
            </a:fld>
            <a:endParaRPr lang="en-US" dirty="0">
              <a:solidFill>
                <a:schemeClr val="tx1">
                  <a:lumMod val="65000"/>
                  <a:lumOff val="35000"/>
                </a:schemeClr>
              </a:solidFill>
            </a:endParaRPr>
          </a:p>
        </p:txBody>
      </p:sp>
      <p:sp>
        <p:nvSpPr>
          <p:cNvPr id="6" name="TextBox 5">
            <a:extLst>
              <a:ext uri="{FF2B5EF4-FFF2-40B4-BE49-F238E27FC236}">
                <a16:creationId xmlns:a16="http://schemas.microsoft.com/office/drawing/2014/main" id="{BEA6402B-4FF6-47CB-91EC-5A71EC6AB523}"/>
              </a:ext>
            </a:extLst>
          </p:cNvPr>
          <p:cNvSpPr txBox="1"/>
          <p:nvPr/>
        </p:nvSpPr>
        <p:spPr>
          <a:xfrm>
            <a:off x="5782259" y="5563177"/>
            <a:ext cx="3127663" cy="461665"/>
          </a:xfrm>
          <a:prstGeom prst="rect">
            <a:avLst/>
          </a:prstGeom>
          <a:noFill/>
        </p:spPr>
        <p:txBody>
          <a:bodyPr wrap="square" rtlCol="0">
            <a:spAutoFit/>
          </a:bodyPr>
          <a:lstStyle/>
          <a:p>
            <a:r>
              <a:rPr lang="en-US" sz="1200" dirty="0"/>
              <a:t>Photo Credit: CDC, Prevention &amp; Control (2017). </a:t>
            </a:r>
          </a:p>
        </p:txBody>
      </p:sp>
      <p:pic>
        <p:nvPicPr>
          <p:cNvPr id="33794" name="Picture 2" descr="person kneeling over using special straw to drink wa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52" y="1643448"/>
            <a:ext cx="5311885" cy="491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79524" y="2533135"/>
            <a:ext cx="2533135" cy="1323439"/>
          </a:xfrm>
          <a:prstGeom prst="rect">
            <a:avLst/>
          </a:prstGeom>
          <a:noFill/>
        </p:spPr>
        <p:txBody>
          <a:bodyPr wrap="square" rtlCol="0">
            <a:spAutoFit/>
          </a:bodyPr>
          <a:lstStyle/>
          <a:p>
            <a:r>
              <a:rPr lang="en-US" sz="2000" dirty="0">
                <a:solidFill>
                  <a:schemeClr val="tx2"/>
                </a:solidFill>
              </a:rPr>
              <a:t>Actions we can take to reduce our risk/vulnerability to climate impacts. </a:t>
            </a:r>
          </a:p>
        </p:txBody>
      </p:sp>
      <p:sp>
        <p:nvSpPr>
          <p:cNvPr id="2" name="Title 1"/>
          <p:cNvSpPr>
            <a:spLocks noGrp="1"/>
          </p:cNvSpPr>
          <p:nvPr>
            <p:ph type="title"/>
          </p:nvPr>
        </p:nvSpPr>
        <p:spPr>
          <a:xfrm>
            <a:off x="457200" y="990600"/>
            <a:ext cx="8229600" cy="730250"/>
          </a:xfrm>
        </p:spPr>
        <p:txBody>
          <a:bodyPr/>
          <a:lstStyle/>
          <a:p>
            <a:r>
              <a:rPr lang="en-US" sz="3200" dirty="0"/>
              <a:t>Adaptation strategies</a:t>
            </a:r>
          </a:p>
        </p:txBody>
      </p:sp>
    </p:spTree>
    <p:extLst>
      <p:ext uri="{BB962C8B-B14F-4D97-AF65-F5344CB8AC3E}">
        <p14:creationId xmlns:p14="http://schemas.microsoft.com/office/powerpoint/2010/main" val="1647145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7FBC5-2A4E-4F40-B26D-623BB422F277}"/>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2</a:t>
            </a:fld>
            <a:endParaRPr lang="en-US" dirty="0">
              <a:solidFill>
                <a:schemeClr val="tx1">
                  <a:lumMod val="65000"/>
                  <a:lumOff val="35000"/>
                </a:schemeClr>
              </a:solidFill>
            </a:endParaRPr>
          </a:p>
        </p:txBody>
      </p:sp>
      <p:sp>
        <p:nvSpPr>
          <p:cNvPr id="10246" name="Rectangle 1"/>
          <p:cNvSpPr>
            <a:spLocks noChangeArrowheads="1"/>
          </p:cNvSpPr>
          <p:nvPr/>
        </p:nvSpPr>
        <p:spPr bwMode="auto">
          <a:xfrm>
            <a:off x="498765" y="5667678"/>
            <a:ext cx="813204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dirty="0"/>
              <a:t>The colors on the map show observed temperature changes over the past 110 years (1901-2012).</a:t>
            </a:r>
          </a:p>
          <a:p>
            <a:pPr eaLnBrk="1" hangingPunct="1"/>
            <a:endParaRPr lang="en-US" altLang="en-US" sz="1400" dirty="0"/>
          </a:p>
          <a:p>
            <a:pPr eaLnBrk="1" hangingPunct="1"/>
            <a:r>
              <a:rPr lang="en-US" sz="1000" dirty="0"/>
              <a:t>Source: IPCC, 2013: Summary for Policymakers. In: Climate Change 2013: The Physical Science Basis.</a:t>
            </a:r>
            <a:endParaRPr lang="en-US" altLang="en-US" sz="1000" dirty="0"/>
          </a:p>
        </p:txBody>
      </p:sp>
      <p:pic>
        <p:nvPicPr>
          <p:cNvPr id="6" name="Picture 5" descr="world map that shows the changes in temperature over the past 110 years.  "/>
          <p:cNvPicPr>
            <a:picLocks noChangeAspect="1"/>
          </p:cNvPicPr>
          <p:nvPr/>
        </p:nvPicPr>
        <p:blipFill>
          <a:blip r:embed="rId3"/>
          <a:stretch>
            <a:fillRect/>
          </a:stretch>
        </p:blipFill>
        <p:spPr>
          <a:xfrm>
            <a:off x="1607127" y="1579418"/>
            <a:ext cx="5720773" cy="4088260"/>
          </a:xfrm>
          <a:prstGeom prst="rect">
            <a:avLst/>
          </a:prstGeom>
        </p:spPr>
      </p:pic>
      <p:sp>
        <p:nvSpPr>
          <p:cNvPr id="10243" name="Title 1"/>
          <p:cNvSpPr>
            <a:spLocks noGrp="1"/>
          </p:cNvSpPr>
          <p:nvPr>
            <p:ph type="title"/>
          </p:nvPr>
        </p:nvSpPr>
        <p:spPr>
          <a:xfrm>
            <a:off x="332510" y="990600"/>
            <a:ext cx="8464550" cy="588818"/>
          </a:xfrm>
        </p:spPr>
        <p:txBody>
          <a:bodyPr/>
          <a:lstStyle/>
          <a:p>
            <a:pPr eaLnBrk="1" hangingPunct="1"/>
            <a:r>
              <a:rPr lang="en-US" altLang="en-US" sz="2400" dirty="0"/>
              <a:t>List the impact(s) of a warming climate on human health.</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55EE73-63BE-479F-A58C-E8346F51DCFE}"/>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3</a:t>
            </a:fld>
            <a:endParaRPr lang="en-US" dirty="0">
              <a:solidFill>
                <a:schemeClr val="tx1">
                  <a:lumMod val="65000"/>
                  <a:lumOff val="35000"/>
                </a:schemeClr>
              </a:solidFill>
            </a:endParaRPr>
          </a:p>
        </p:txBody>
      </p:sp>
      <p:sp>
        <p:nvSpPr>
          <p:cNvPr id="3" name="TextBox 2">
            <a:extLst>
              <a:ext uri="{FF2B5EF4-FFF2-40B4-BE49-F238E27FC236}">
                <a16:creationId xmlns:a16="http://schemas.microsoft.com/office/drawing/2014/main" id="{211001F7-A40D-433C-B97D-2F230AE744A1}"/>
              </a:ext>
            </a:extLst>
          </p:cNvPr>
          <p:cNvSpPr txBox="1"/>
          <p:nvPr/>
        </p:nvSpPr>
        <p:spPr>
          <a:xfrm>
            <a:off x="540328" y="6215876"/>
            <a:ext cx="7346372" cy="276999"/>
          </a:xfrm>
          <a:prstGeom prst="rect">
            <a:avLst/>
          </a:prstGeom>
          <a:noFill/>
        </p:spPr>
        <p:txBody>
          <a:bodyPr wrap="square" rtlCol="0">
            <a:spAutoFit/>
          </a:bodyPr>
          <a:lstStyle/>
          <a:p>
            <a:r>
              <a:rPr lang="en-US" sz="1200" dirty="0"/>
              <a:t>Source: IPCC, 2013: Summary for Policymakers. In: Climate Change 2013: The Physical Science Basis.</a:t>
            </a:r>
          </a:p>
        </p:txBody>
      </p:sp>
      <p:sp>
        <p:nvSpPr>
          <p:cNvPr id="8" name="Rectangle 7"/>
          <p:cNvSpPr>
            <a:spLocks noChangeArrowheads="1"/>
          </p:cNvSpPr>
          <p:nvPr/>
        </p:nvSpPr>
        <p:spPr bwMode="auto">
          <a:xfrm rot="10800000" flipV="1">
            <a:off x="540328" y="5449998"/>
            <a:ext cx="8146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a:t>Maps of observed precipitation change from 1901 to 2010 and from 1951 to 2010. Trends in annual accumulation were calculated using the same criteria as the previous map.</a:t>
            </a:r>
            <a:endParaRPr lang="en-US" altLang="en-US" sz="1400" dirty="0"/>
          </a:p>
        </p:txBody>
      </p:sp>
      <p:pic>
        <p:nvPicPr>
          <p:cNvPr id="4" name="Picture 3" descr="World maps of the changes in annual precipitation over land"/>
          <p:cNvPicPr>
            <a:picLocks noChangeAspect="1"/>
          </p:cNvPicPr>
          <p:nvPr/>
        </p:nvPicPr>
        <p:blipFill>
          <a:blip r:embed="rId3"/>
          <a:stretch>
            <a:fillRect/>
          </a:stretch>
        </p:blipFill>
        <p:spPr>
          <a:xfrm>
            <a:off x="889635" y="1865853"/>
            <a:ext cx="7495927" cy="3405944"/>
          </a:xfrm>
          <a:prstGeom prst="rect">
            <a:avLst/>
          </a:prstGeom>
        </p:spPr>
      </p:pic>
      <p:sp>
        <p:nvSpPr>
          <p:cNvPr id="11266" name="Title 1"/>
          <p:cNvSpPr>
            <a:spLocks noGrp="1"/>
          </p:cNvSpPr>
          <p:nvPr>
            <p:ph type="title"/>
          </p:nvPr>
        </p:nvSpPr>
        <p:spPr>
          <a:xfrm>
            <a:off x="457200" y="990600"/>
            <a:ext cx="8229600" cy="1060450"/>
          </a:xfrm>
        </p:spPr>
        <p:txBody>
          <a:bodyPr/>
          <a:lstStyle/>
          <a:p>
            <a:pPr eaLnBrk="1" hangingPunct="1"/>
            <a:r>
              <a:rPr lang="en-US" altLang="en-US" sz="2400" dirty="0"/>
              <a:t>List the impact(s) of a wetter climate on human health and of a drier climate on human health.</a:t>
            </a:r>
            <a:br>
              <a:rPr lang="en-US" altLang="en-US" sz="2400" dirty="0"/>
            </a:br>
            <a:endParaRPr lang="en-US" altLang="en-US" sz="2400"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7E460D-B211-4ED4-8ADB-2C917AA5B935}"/>
              </a:ext>
            </a:extLst>
          </p:cNvPr>
          <p:cNvSpPr>
            <a:spLocks noGrp="1"/>
          </p:cNvSpPr>
          <p:nvPr>
            <p:ph type="sldNum" sz="quarter" idx="4"/>
          </p:nvPr>
        </p:nvSpPr>
        <p:spPr/>
        <p:txBody>
          <a:bodyPr/>
          <a:lstStyle/>
          <a:p>
            <a:fld id="{7EB196D7-06B1-4D4A-B6C2-7F8602224A25}" type="slidenum">
              <a:rPr lang="en-US" smtClean="0"/>
              <a:pPr/>
              <a:t>4</a:t>
            </a:fld>
            <a:endParaRPr lang="en-US" dirty="0"/>
          </a:p>
        </p:txBody>
      </p:sp>
      <p:sp>
        <p:nvSpPr>
          <p:cNvPr id="6" name="TextBox 5">
            <a:extLst>
              <a:ext uri="{FF2B5EF4-FFF2-40B4-BE49-F238E27FC236}">
                <a16:creationId xmlns:a16="http://schemas.microsoft.com/office/drawing/2014/main" id="{C72B0C02-7656-4FAB-B2E1-69ED39356C96}"/>
              </a:ext>
            </a:extLst>
          </p:cNvPr>
          <p:cNvSpPr txBox="1"/>
          <p:nvPr/>
        </p:nvSpPr>
        <p:spPr>
          <a:xfrm>
            <a:off x="908731" y="6187727"/>
            <a:ext cx="6260996" cy="253916"/>
          </a:xfrm>
          <a:prstGeom prst="rect">
            <a:avLst/>
          </a:prstGeom>
          <a:noFill/>
        </p:spPr>
        <p:txBody>
          <a:bodyPr wrap="square" rtlCol="0">
            <a:spAutoFit/>
          </a:bodyPr>
          <a:lstStyle/>
          <a:p>
            <a:r>
              <a:rPr lang="en-US" sz="1050" dirty="0">
                <a:latin typeface="+mn-lt"/>
                <a:cs typeface="Calibri" panose="020F0502020204030204" pitchFamily="34" charset="0"/>
              </a:rPr>
              <a:t>Source: IPCC 2014, 5AR Chapter 3: Freshwater Resources, Pg. 248.  </a:t>
            </a:r>
          </a:p>
        </p:txBody>
      </p:sp>
      <p:pic>
        <p:nvPicPr>
          <p:cNvPr id="7" name="Content Placeholder 4" descr="world map that shows the increase in flood frequency in many parts of the world">
            <a:extLst>
              <a:ext uri="{FF2B5EF4-FFF2-40B4-BE49-F238E27FC236}">
                <a16:creationId xmlns:a16="http://schemas.microsoft.com/office/drawing/2014/main" id="{05E5F6F2-04A0-4CDF-A00B-DDA6473BE68C}"/>
              </a:ext>
            </a:extLst>
          </p:cNvPr>
          <p:cNvPicPr>
            <a:picLocks noGrp="1" noChangeAspect="1"/>
          </p:cNvPicPr>
          <p:nvPr>
            <p:ph idx="1"/>
          </p:nvPr>
        </p:nvPicPr>
        <p:blipFill rotWithShape="1">
          <a:blip r:embed="rId2"/>
          <a:srcRect l="16609" t="6736" r="15109" b="7754"/>
          <a:stretch/>
        </p:blipFill>
        <p:spPr>
          <a:xfrm>
            <a:off x="1583559" y="1545504"/>
            <a:ext cx="5976881" cy="4341235"/>
          </a:xfrm>
          <a:prstGeom prst="rect">
            <a:avLst/>
          </a:prstGeom>
        </p:spPr>
      </p:pic>
      <p:sp>
        <p:nvSpPr>
          <p:cNvPr id="2" name="Title 1">
            <a:extLst>
              <a:ext uri="{FF2B5EF4-FFF2-40B4-BE49-F238E27FC236}">
                <a16:creationId xmlns:a16="http://schemas.microsoft.com/office/drawing/2014/main" id="{98E1ED0C-92DB-483D-90A0-3A1B868E4798}"/>
              </a:ext>
            </a:extLst>
          </p:cNvPr>
          <p:cNvSpPr>
            <a:spLocks noGrp="1"/>
          </p:cNvSpPr>
          <p:nvPr>
            <p:ph type="title"/>
          </p:nvPr>
        </p:nvSpPr>
        <p:spPr/>
        <p:txBody>
          <a:bodyPr/>
          <a:lstStyle/>
          <a:p>
            <a:r>
              <a:rPr lang="en-US" dirty="0"/>
              <a:t>Flooding Frequency</a:t>
            </a:r>
          </a:p>
        </p:txBody>
      </p:sp>
    </p:spTree>
    <p:extLst>
      <p:ext uri="{BB962C8B-B14F-4D97-AF65-F5344CB8AC3E}">
        <p14:creationId xmlns:p14="http://schemas.microsoft.com/office/powerpoint/2010/main" val="223334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4DD41-1751-46E3-AFDB-C249697DA84F}"/>
              </a:ext>
            </a:extLst>
          </p:cNvPr>
          <p:cNvSpPr>
            <a:spLocks noGrp="1"/>
          </p:cNvSpPr>
          <p:nvPr>
            <p:ph sz="half" idx="2"/>
          </p:nvPr>
        </p:nvSpPr>
        <p:spPr>
          <a:xfrm>
            <a:off x="457200" y="3693694"/>
            <a:ext cx="8229600" cy="2886914"/>
          </a:xfrm>
        </p:spPr>
        <p:txBody>
          <a:bodyPr/>
          <a:lstStyle/>
          <a:p>
            <a:r>
              <a:rPr lang="en-US" dirty="0"/>
              <a:t>The </a:t>
            </a:r>
            <a:r>
              <a:rPr lang="en-US" b="1" dirty="0"/>
              <a:t>climate driver </a:t>
            </a:r>
            <a:r>
              <a:rPr lang="en-US" dirty="0"/>
              <a:t>is the </a:t>
            </a:r>
            <a:r>
              <a:rPr lang="en-US" u="sng" dirty="0"/>
              <a:t>specific climate change</a:t>
            </a:r>
            <a:r>
              <a:rPr lang="en-US" i="1" u="sng" dirty="0"/>
              <a:t> </a:t>
            </a:r>
            <a:r>
              <a:rPr lang="en-US" dirty="0"/>
              <a:t>that leads to an environmental condition.</a:t>
            </a:r>
          </a:p>
          <a:p>
            <a:r>
              <a:rPr lang="en-US" dirty="0"/>
              <a:t>The </a:t>
            </a:r>
            <a:r>
              <a:rPr lang="en-US" b="1" dirty="0"/>
              <a:t>environmental condition</a:t>
            </a:r>
            <a:r>
              <a:rPr lang="en-US" b="1" i="1" dirty="0"/>
              <a:t> </a:t>
            </a:r>
            <a:r>
              <a:rPr lang="en-US" dirty="0"/>
              <a:t>is what arises in </a:t>
            </a:r>
            <a:r>
              <a:rPr lang="en-US" u="sng" dirty="0"/>
              <a:t>response</a:t>
            </a:r>
            <a:r>
              <a:rPr lang="en-US" dirty="0"/>
              <a:t> to a specific climate change.</a:t>
            </a:r>
          </a:p>
          <a:p>
            <a:r>
              <a:rPr lang="en-US" dirty="0"/>
              <a:t>An </a:t>
            </a:r>
            <a:r>
              <a:rPr lang="en-US" b="1" dirty="0"/>
              <a:t>environmental hazard</a:t>
            </a:r>
            <a:r>
              <a:rPr lang="en-US" dirty="0"/>
              <a:t> is what will </a:t>
            </a:r>
            <a:r>
              <a:rPr lang="en-US" u="sng" dirty="0"/>
              <a:t>directly lead</a:t>
            </a:r>
            <a:r>
              <a:rPr lang="en-US" dirty="0"/>
              <a:t> to a negative health effect.</a:t>
            </a:r>
          </a:p>
        </p:txBody>
      </p:sp>
      <p:sp>
        <p:nvSpPr>
          <p:cNvPr id="6" name="TextBox 5">
            <a:extLst>
              <a:ext uri="{FF2B5EF4-FFF2-40B4-BE49-F238E27FC236}">
                <a16:creationId xmlns:a16="http://schemas.microsoft.com/office/drawing/2014/main" id="{3D3E5423-F53A-4AD0-8B78-12135DDD462F}"/>
              </a:ext>
            </a:extLst>
          </p:cNvPr>
          <p:cNvSpPr txBox="1"/>
          <p:nvPr/>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5</a:t>
            </a:fld>
            <a:endParaRPr lang="en-US" sz="1200" dirty="0">
              <a:solidFill>
                <a:schemeClr val="tx1">
                  <a:lumMod val="75000"/>
                  <a:lumOff val="25000"/>
                </a:schemeClr>
              </a:solidFill>
            </a:endParaRPr>
          </a:p>
        </p:txBody>
      </p:sp>
      <p:pic>
        <p:nvPicPr>
          <p:cNvPr id="13315" name="Picture 2" title="Climate driver, environmental condition, environmental hazard, health effect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199" y="1435101"/>
            <a:ext cx="8663936" cy="225859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5"/>
          <p:cNvSpPr>
            <a:spLocks noGrp="1"/>
          </p:cNvSpPr>
          <p:nvPr>
            <p:ph type="title"/>
          </p:nvPr>
        </p:nvSpPr>
        <p:spPr/>
        <p:txBody>
          <a:bodyPr/>
          <a:lstStyle/>
          <a:p>
            <a:r>
              <a:rPr lang="en-US" altLang="en-US" dirty="0">
                <a:ea typeface="Osaka"/>
                <a:cs typeface="Osaka"/>
              </a:rPr>
              <a:t>Visual Model | Cause-effect</a:t>
            </a: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4788" y="5771141"/>
            <a:ext cx="5770562" cy="584200"/>
          </a:xfrm>
          <a:prstGeom prst="rect">
            <a:avLst/>
          </a:prstGeom>
        </p:spPr>
        <p:txBody>
          <a:bodyPr>
            <a:spAutoFit/>
          </a:bodyPr>
          <a:lstStyle/>
          <a:p>
            <a:pPr>
              <a:defRPr/>
            </a:pPr>
            <a:r>
              <a:rPr lang="en-US" sz="1600" dirty="0">
                <a:solidFill>
                  <a:schemeClr val="tx1">
                    <a:lumMod val="50000"/>
                  </a:schemeClr>
                </a:solidFill>
                <a:latin typeface="Arial" charset="0"/>
                <a:cs typeface="Arial" charset="0"/>
              </a:rPr>
              <a:t>Some individuals and groups may be </a:t>
            </a:r>
            <a:r>
              <a:rPr lang="en-US" sz="1600" b="1" dirty="0">
                <a:solidFill>
                  <a:schemeClr val="tx1">
                    <a:lumMod val="50000"/>
                  </a:schemeClr>
                </a:solidFill>
                <a:latin typeface="Arial" charset="0"/>
                <a:cs typeface="Arial" charset="0"/>
              </a:rPr>
              <a:t>more vulnerable</a:t>
            </a:r>
            <a:r>
              <a:rPr lang="en-US" sz="1600" dirty="0">
                <a:solidFill>
                  <a:schemeClr val="tx1">
                    <a:lumMod val="50000"/>
                  </a:schemeClr>
                </a:solidFill>
                <a:latin typeface="Arial" charset="0"/>
                <a:cs typeface="Arial" charset="0"/>
              </a:rPr>
              <a:t> to water-borne infection as a result of floodwaters.</a:t>
            </a:r>
          </a:p>
        </p:txBody>
      </p:sp>
      <p:pic>
        <p:nvPicPr>
          <p:cNvPr id="15365" name="Picture 5" title="perso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14" y="3600523"/>
            <a:ext cx="172561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title="climate driver, environmental conditional, environmental hazard, health effects followed by increased precipitation, flooding, contaminated water, water-borne inf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27" y="3466704"/>
            <a:ext cx="8661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B4BBE3E-265A-4511-9FC4-F19EDC027EAB}"/>
              </a:ext>
            </a:extLst>
          </p:cNvPr>
          <p:cNvSpPr txBox="1"/>
          <p:nvPr/>
        </p:nvSpPr>
        <p:spPr>
          <a:xfrm>
            <a:off x="2730500" y="2972064"/>
            <a:ext cx="6141027" cy="400110"/>
          </a:xfrm>
          <a:prstGeom prst="rect">
            <a:avLst/>
          </a:prstGeom>
          <a:noFill/>
        </p:spPr>
        <p:txBody>
          <a:bodyPr wrap="square" rtlCol="0">
            <a:spAutoFit/>
          </a:bodyPr>
          <a:lstStyle/>
          <a:p>
            <a:r>
              <a:rPr lang="en-US" sz="1000" dirty="0"/>
              <a:t>Photo Credit: Ch. 4: Impacts of Extreme Events on Human Health. The Impacts of Climate Change on Human Health in the United States: A Scientific Assessment. U.S. Global Change Research Program</a:t>
            </a:r>
          </a:p>
        </p:txBody>
      </p:sp>
      <p:pic>
        <p:nvPicPr>
          <p:cNvPr id="15362" name="Picture 2" title="people in flooded ar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452" y="887676"/>
            <a:ext cx="6315075"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latin typeface="+mn-lt"/>
              </a:rPr>
              <a:t>Flooding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A39F9E-4A83-452A-A791-03F4599FE321}"/>
              </a:ext>
            </a:extLst>
          </p:cNvPr>
          <p:cNvSpPr>
            <a:spLocks noGrp="1"/>
          </p:cNvSpPr>
          <p:nvPr>
            <p:ph type="sldNum" sz="quarter" idx="4"/>
          </p:nvPr>
        </p:nvSpPr>
        <p:spPr/>
        <p:txBody>
          <a:bodyPr/>
          <a:lstStyle/>
          <a:p>
            <a:fld id="{7EB196D7-06B1-4D4A-B6C2-7F8602224A25}" type="slidenum">
              <a:rPr lang="en-US" smtClean="0">
                <a:solidFill>
                  <a:schemeClr val="tx1">
                    <a:lumMod val="65000"/>
                    <a:lumOff val="35000"/>
                  </a:schemeClr>
                </a:solidFill>
              </a:rPr>
              <a:pPr/>
              <a:t>7</a:t>
            </a:fld>
            <a:endParaRPr lang="en-US" dirty="0">
              <a:solidFill>
                <a:schemeClr val="tx1">
                  <a:lumMod val="65000"/>
                  <a:lumOff val="35000"/>
                </a:schemeClr>
              </a:solidFill>
            </a:endParaRPr>
          </a:p>
        </p:txBody>
      </p:sp>
      <p:pic>
        <p:nvPicPr>
          <p:cNvPr id="2" name="Picture 1" descr="Cover of the Human Health: Impacts, Adaptation, and Co-Benefits"/>
          <p:cNvPicPr>
            <a:picLocks noChangeAspect="1"/>
          </p:cNvPicPr>
          <p:nvPr/>
        </p:nvPicPr>
        <p:blipFill>
          <a:blip r:embed="rId2"/>
          <a:stretch>
            <a:fillRect/>
          </a:stretch>
        </p:blipFill>
        <p:spPr>
          <a:xfrm>
            <a:off x="5013751" y="1355725"/>
            <a:ext cx="3673049" cy="4620490"/>
          </a:xfrm>
          <a:prstGeom prst="rect">
            <a:avLst/>
          </a:prstGeom>
          <a:ln w="3175">
            <a:solidFill>
              <a:schemeClr val="tx1"/>
            </a:solidFill>
          </a:ln>
        </p:spPr>
      </p:pic>
      <p:sp>
        <p:nvSpPr>
          <p:cNvPr id="3" name="Content Placeholder 2"/>
          <p:cNvSpPr>
            <a:spLocks noGrp="1"/>
          </p:cNvSpPr>
          <p:nvPr>
            <p:ph idx="1"/>
          </p:nvPr>
        </p:nvSpPr>
        <p:spPr>
          <a:xfrm>
            <a:off x="222251" y="1617805"/>
            <a:ext cx="4654549" cy="4725988"/>
          </a:xfrm>
        </p:spPr>
        <p:txBody>
          <a:bodyPr>
            <a:noAutofit/>
          </a:bodyPr>
          <a:lstStyle/>
          <a:p>
            <a:pPr marL="0" indent="0" eaLnBrk="1" hangingPunct="1">
              <a:lnSpc>
                <a:spcPct val="100000"/>
              </a:lnSpc>
              <a:spcBef>
                <a:spcPts val="600"/>
              </a:spcBef>
              <a:spcAft>
                <a:spcPts val="1200"/>
              </a:spcAft>
              <a:buFontTx/>
              <a:buNone/>
              <a:defRPr/>
            </a:pPr>
            <a:r>
              <a:rPr lang="en-US" sz="2000" b="1" dirty="0">
                <a:solidFill>
                  <a:schemeClr val="tx2">
                    <a:lumMod val="50000"/>
                  </a:schemeClr>
                </a:solidFill>
                <a:ea typeface="Osaka" charset="0"/>
                <a:cs typeface="Osaka" charset="0"/>
              </a:rPr>
              <a:t>   </a:t>
            </a:r>
            <a:r>
              <a:rPr sz="2000" b="1" dirty="0">
                <a:solidFill>
                  <a:schemeClr val="tx2">
                    <a:lumMod val="50000"/>
                  </a:schemeClr>
                </a:solidFill>
                <a:ea typeface="Osaka" charset="0"/>
                <a:cs typeface="Osaka" charset="0"/>
              </a:rPr>
              <a:t>READ </a:t>
            </a:r>
            <a:r>
              <a:rPr sz="2000" dirty="0">
                <a:solidFill>
                  <a:schemeClr val="tx2">
                    <a:lumMod val="50000"/>
                  </a:schemeClr>
                </a:solidFill>
                <a:ea typeface="Osaka" charset="0"/>
                <a:cs typeface="Osaka" charset="0"/>
              </a:rPr>
              <a:t>your assigned impact section</a:t>
            </a:r>
            <a:r>
              <a:rPr sz="2400" dirty="0">
                <a:solidFill>
                  <a:schemeClr val="tx2">
                    <a:lumMod val="50000"/>
                  </a:schemeClr>
                </a:solidFill>
                <a:ea typeface="Osaka" charset="0"/>
                <a:cs typeface="Osaka" charset="0"/>
              </a:rPr>
              <a:t>:</a:t>
            </a:r>
            <a:endParaRPr lang="en-US" sz="2400" dirty="0">
              <a:solidFill>
                <a:schemeClr val="tx2">
                  <a:lumMod val="50000"/>
                </a:schemeClr>
              </a:solidFill>
              <a:ea typeface="Osaka" charset="0"/>
              <a:cs typeface="Osaka" charset="0"/>
            </a:endParaRPr>
          </a:p>
          <a:p>
            <a:pPr marL="390525" indent="-285750">
              <a:lnSpc>
                <a:spcPct val="100000"/>
              </a:lnSpc>
              <a:spcBef>
                <a:spcPts val="0"/>
              </a:spcBef>
              <a:defRPr/>
            </a:pPr>
            <a:r>
              <a:rPr sz="2000" dirty="0">
                <a:solidFill>
                  <a:schemeClr val="bg2">
                    <a:lumMod val="25000"/>
                  </a:schemeClr>
                </a:solidFill>
                <a:cs typeface="ＭＳ Ｐゴシック" charset="0"/>
              </a:rPr>
              <a:t>Temperature</a:t>
            </a:r>
            <a:r>
              <a:rPr lang="en-US" sz="2000" dirty="0">
                <a:solidFill>
                  <a:schemeClr val="bg2">
                    <a:lumMod val="25000"/>
                  </a:schemeClr>
                </a:solidFill>
                <a:cs typeface="ＭＳ Ｐゴシック" charset="0"/>
              </a:rPr>
              <a:t>, storm and radiation-related impacts </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Sections 4.1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 4.3</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Vector-borne and other infectious diseases </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5.1</a:t>
            </a:r>
            <a:r>
              <a:rPr sz="1800" dirty="0">
                <a:solidFill>
                  <a:schemeClr val="bg2">
                    <a:lumMod val="25000"/>
                  </a:schemeClr>
                </a:solidFill>
                <a:cs typeface="ＭＳ Ｐゴシック" charset="0"/>
              </a:rPr>
              <a:t>	       </a:t>
            </a:r>
          </a:p>
          <a:p>
            <a:pPr marL="390525" indent="-285750">
              <a:lnSpc>
                <a:spcPct val="100000"/>
              </a:lnSpc>
              <a:spcBef>
                <a:spcPts val="0"/>
              </a:spcBef>
              <a:defRPr/>
            </a:pPr>
            <a:r>
              <a:rPr lang="en-US" sz="2000" dirty="0">
                <a:solidFill>
                  <a:schemeClr val="bg2">
                    <a:lumMod val="25000"/>
                  </a:schemeClr>
                </a:solidFill>
                <a:cs typeface="ＭＳ Ｐゴシック" charset="0"/>
              </a:rPr>
              <a:t>Food and water-borne diseases</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5.2</a:t>
            </a:r>
            <a:endParaRPr sz="28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Air quality</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5.3</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Nutrition and occupational health</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Sections 6.1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 6.2</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Mental health and violence/conflict</a:t>
            </a:r>
          </a:p>
          <a:p>
            <a:pPr marL="741363" lvl="1" indent="-285750">
              <a:lnSpc>
                <a:spcPct val="100000"/>
              </a:lnSpc>
              <a:spcBef>
                <a:spcPts val="0"/>
              </a:spcBef>
              <a:defRPr/>
            </a:pPr>
            <a:r>
              <a:rPr lang="en-US" sz="1800" dirty="0">
                <a:solidFill>
                  <a:schemeClr val="bg2">
                    <a:lumMod val="25000"/>
                  </a:schemeClr>
                </a:solidFill>
                <a:cs typeface="ＭＳ Ｐゴシック" charset="0"/>
              </a:rPr>
              <a:t> </a:t>
            </a:r>
            <a:r>
              <a:rPr lang="en-US" sz="1400" dirty="0">
                <a:solidFill>
                  <a:schemeClr val="bg2">
                    <a:lumMod val="25000"/>
                  </a:schemeClr>
                </a:solidFill>
                <a:cs typeface="ＭＳ Ｐゴシック" charset="0"/>
              </a:rPr>
              <a:t>Ch</a:t>
            </a:r>
            <a:r>
              <a:rPr sz="1400" dirty="0">
                <a:solidFill>
                  <a:schemeClr val="bg2">
                    <a:lumMod val="25000"/>
                  </a:schemeClr>
                </a:solidFill>
                <a:cs typeface="ＭＳ Ｐゴシック" charset="0"/>
              </a:rPr>
              <a:t>apter </a:t>
            </a:r>
            <a:r>
              <a:rPr lang="en-US" sz="1400" dirty="0">
                <a:solidFill>
                  <a:schemeClr val="bg2">
                    <a:lumMod val="25000"/>
                  </a:schemeClr>
                </a:solidFill>
                <a:cs typeface="ＭＳ Ｐゴシック" charset="0"/>
              </a:rPr>
              <a:t>11 Sections 6.3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6.4</a:t>
            </a: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marL="0" indent="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a:defRPr/>
            </a:pPr>
            <a:endParaRPr dirty="0"/>
          </a:p>
        </p:txBody>
      </p:sp>
      <p:sp>
        <p:nvSpPr>
          <p:cNvPr id="16386" name="Title 1"/>
          <p:cNvSpPr>
            <a:spLocks noGrp="1"/>
          </p:cNvSpPr>
          <p:nvPr>
            <p:ph type="title"/>
          </p:nvPr>
        </p:nvSpPr>
        <p:spPr/>
        <p:txBody>
          <a:bodyPr/>
          <a:lstStyle/>
          <a:p>
            <a:r>
              <a:rPr lang="en-US" altLang="en-US" dirty="0">
                <a:ea typeface="Osaka"/>
                <a:cs typeface="Osaka"/>
              </a:rPr>
              <a:t>Directions</a:t>
            </a: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B66CB-03FD-4EAF-8911-7C15F64ED71D}"/>
              </a:ext>
            </a:extLst>
          </p:cNvPr>
          <p:cNvSpPr>
            <a:spLocks noGrp="1"/>
          </p:cNvSpPr>
          <p:nvPr>
            <p:ph type="sldNum" sz="quarter" idx="4"/>
          </p:nvPr>
        </p:nvSpPr>
        <p:spPr/>
        <p:txBody>
          <a:bodyPr/>
          <a:lstStyle/>
          <a:p>
            <a:fld id="{7EB196D7-06B1-4D4A-B6C2-7F8602224A25}" type="slidenum">
              <a:rPr lang="en-US" smtClean="0"/>
              <a:pPr/>
              <a:t>8</a:t>
            </a:fld>
            <a:endParaRPr lang="en-US" dirty="0"/>
          </a:p>
        </p:txBody>
      </p:sp>
      <p:pic>
        <p:nvPicPr>
          <p:cNvPr id="17410" name="Picture 2" descr="Exposure pathway work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49350"/>
            <a:ext cx="8196263"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1800" dirty="0"/>
              <a:t>Graphic Organizer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lowchart on blackboard showing how climate change impacts human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0675"/>
            <a:ext cx="8902700"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p:cNvSpPr>
            <a:spLocks noGrp="1"/>
          </p:cNvSpPr>
          <p:nvPr>
            <p:ph type="title" idx="4294967295"/>
          </p:nvPr>
        </p:nvSpPr>
        <p:spPr/>
        <p:txBody>
          <a:bodyPr/>
          <a:lstStyle/>
          <a:p>
            <a:r>
              <a:rPr lang="en-US" dirty="0"/>
              <a:t>Climate change flow chart</a:t>
            </a:r>
          </a:p>
        </p:txBody>
      </p:sp>
    </p:spTree>
  </p:cSld>
  <p:clrMapOvr>
    <a:masterClrMapping/>
  </p:clrMapOvr>
</p:sld>
</file>

<file path=ppt/theme/theme1.xml><?xml version="1.0" encoding="utf-8"?>
<a:theme xmlns:a="http://schemas.openxmlformats.org/drawingml/2006/main" name="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PPT 04-2013 Green Line</Template>
  <TotalTime>1427</TotalTime>
  <Words>1500</Words>
  <Application>Microsoft Office PowerPoint</Application>
  <PresentationFormat>On-screen Show (4:3)</PresentationFormat>
  <Paragraphs>120</Paragraphs>
  <Slides>17</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ＭＳ Ｐゴシック</vt:lpstr>
      <vt:lpstr>ＭＳ Ｐゴシック</vt:lpstr>
      <vt:lpstr>Arial</vt:lpstr>
      <vt:lpstr>Arial Narrow</vt:lpstr>
      <vt:lpstr>Calibri</vt:lpstr>
      <vt:lpstr>Osaka</vt:lpstr>
      <vt:lpstr>NIEHS PPT 04-2013 Green Line</vt:lpstr>
      <vt:lpstr>White without header 2013</vt:lpstr>
      <vt:lpstr>1_NIEHS PPT 04-2013 Green Line</vt:lpstr>
      <vt:lpstr>A Student Exploration of the Global Impacts of Climate  Change on Human Health</vt:lpstr>
      <vt:lpstr>List the impact(s) of a warming climate on human health.</vt:lpstr>
      <vt:lpstr>List the impact(s) of a wetter climate on human health and of a drier climate on human health. </vt:lpstr>
      <vt:lpstr>Flooding Frequency</vt:lpstr>
      <vt:lpstr>Visual Model | Cause-effect</vt:lpstr>
      <vt:lpstr>Flooding</vt:lpstr>
      <vt:lpstr>Directions</vt:lpstr>
      <vt:lpstr>Graphic Organizer</vt:lpstr>
      <vt:lpstr>Climate change flow chart</vt:lpstr>
      <vt:lpstr>Climate Drivers and Health Outcomes</vt:lpstr>
      <vt:lpstr>Climate Drivers and Health Outcomes </vt:lpstr>
      <vt:lpstr>Climate Drivers and Health Outcomes </vt:lpstr>
      <vt:lpstr>Climate Change and Human Health Effects</vt:lpstr>
      <vt:lpstr>Mitigation strategies</vt:lpstr>
      <vt:lpstr>Mitigation can make a difference</vt:lpstr>
      <vt:lpstr>Mitigation can make a difference</vt:lpstr>
      <vt:lpstr>Adaptation strategies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 Human Health Perspective</dc:title>
  <dc:creator>Mariana Surillo</dc:creator>
  <cp:lastModifiedBy>Bishop, Stephanie (NIH/NIEHS) [C]</cp:lastModifiedBy>
  <cp:revision>90</cp:revision>
  <cp:lastPrinted>2018-08-10T14:40:20Z</cp:lastPrinted>
  <dcterms:created xsi:type="dcterms:W3CDTF">2016-11-16T14:57:09Z</dcterms:created>
  <dcterms:modified xsi:type="dcterms:W3CDTF">2018-12-06T14:36:31Z</dcterms:modified>
</cp:coreProperties>
</file>