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6"/>
  </p:notesMasterIdLst>
  <p:handoutMasterIdLst>
    <p:handoutMasterId r:id="rId47"/>
  </p:handoutMasterIdLst>
  <p:sldIdLst>
    <p:sldId id="277" r:id="rId3"/>
    <p:sldId id="279" r:id="rId4"/>
    <p:sldId id="280" r:id="rId5"/>
    <p:sldId id="350" r:id="rId6"/>
    <p:sldId id="283" r:id="rId7"/>
    <p:sldId id="284" r:id="rId8"/>
    <p:sldId id="285" r:id="rId9"/>
    <p:sldId id="301" r:id="rId10"/>
    <p:sldId id="302" r:id="rId11"/>
    <p:sldId id="331" r:id="rId12"/>
    <p:sldId id="300" r:id="rId13"/>
    <p:sldId id="287" r:id="rId14"/>
    <p:sldId id="288" r:id="rId15"/>
    <p:sldId id="351" r:id="rId16"/>
    <p:sldId id="352" r:id="rId17"/>
    <p:sldId id="353" r:id="rId18"/>
    <p:sldId id="335" r:id="rId19"/>
    <p:sldId id="336" r:id="rId20"/>
    <p:sldId id="298" r:id="rId21"/>
    <p:sldId id="299" r:id="rId22"/>
    <p:sldId id="293" r:id="rId23"/>
    <p:sldId id="328" r:id="rId24"/>
    <p:sldId id="330" r:id="rId25"/>
    <p:sldId id="303" r:id="rId26"/>
    <p:sldId id="304" r:id="rId27"/>
    <p:sldId id="305" r:id="rId28"/>
    <p:sldId id="307" r:id="rId29"/>
    <p:sldId id="308" r:id="rId30"/>
    <p:sldId id="310" r:id="rId31"/>
    <p:sldId id="311" r:id="rId32"/>
    <p:sldId id="314" r:id="rId33"/>
    <p:sldId id="315" r:id="rId34"/>
    <p:sldId id="316" r:id="rId35"/>
    <p:sldId id="319" r:id="rId36"/>
    <p:sldId id="320" r:id="rId37"/>
    <p:sldId id="329" r:id="rId38"/>
    <p:sldId id="321" r:id="rId39"/>
    <p:sldId id="322" r:id="rId40"/>
    <p:sldId id="323" r:id="rId41"/>
    <p:sldId id="324" r:id="rId42"/>
    <p:sldId id="325" r:id="rId43"/>
    <p:sldId id="326" r:id="rId44"/>
    <p:sldId id="327" r:id="rId4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Default Section" id="{068D14A9-5C33-4EB8-A707-EC7972D535A2}">
          <p14:sldIdLst>
            <p14:sldId id="277"/>
            <p14:sldId id="279"/>
            <p14:sldId id="280"/>
            <p14:sldId id="350"/>
            <p14:sldId id="283"/>
            <p14:sldId id="284"/>
            <p14:sldId id="285"/>
            <p14:sldId id="301"/>
            <p14:sldId id="302"/>
            <p14:sldId id="331"/>
            <p14:sldId id="300"/>
            <p14:sldId id="287"/>
            <p14:sldId id="288"/>
            <p14:sldId id="351"/>
            <p14:sldId id="352"/>
            <p14:sldId id="353"/>
            <p14:sldId id="335"/>
            <p14:sldId id="336"/>
            <p14:sldId id="298"/>
            <p14:sldId id="299"/>
            <p14:sldId id="293"/>
            <p14:sldId id="328"/>
            <p14:sldId id="330"/>
            <p14:sldId id="303"/>
            <p14:sldId id="304"/>
            <p14:sldId id="305"/>
            <p14:sldId id="307"/>
            <p14:sldId id="308"/>
            <p14:sldId id="310"/>
            <p14:sldId id="311"/>
            <p14:sldId id="314"/>
            <p14:sldId id="315"/>
            <p14:sldId id="316"/>
            <p14:sldId id="319"/>
            <p14:sldId id="320"/>
            <p14:sldId id="329"/>
            <p14:sldId id="321"/>
            <p14:sldId id="322"/>
            <p14:sldId id="323"/>
            <p14:sldId id="324"/>
            <p14:sldId id="325"/>
            <p14:sldId id="326"/>
            <p14:sldId id="3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8474"/>
    <a:srgbClr val="1E4B70"/>
    <a:srgbClr val="648C28"/>
    <a:srgbClr val="286E43"/>
    <a:srgbClr val="00518E"/>
    <a:srgbClr val="338C55"/>
    <a:srgbClr val="0033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36" autoAdjust="0"/>
    <p:restoredTop sz="86357" autoAdjust="0"/>
  </p:normalViewPr>
  <p:slideViewPr>
    <p:cSldViewPr snapToGrid="0">
      <p:cViewPr varScale="1">
        <p:scale>
          <a:sx n="79" d="100"/>
          <a:sy n="79" d="100"/>
        </p:scale>
        <p:origin x="989" y="77"/>
      </p:cViewPr>
      <p:guideLst>
        <p:guide orient="horz" pos="2160"/>
        <p:guide pos="2880"/>
      </p:guideLst>
    </p:cSldViewPr>
  </p:slideViewPr>
  <p:outlineViewPr>
    <p:cViewPr>
      <p:scale>
        <a:sx n="33" d="100"/>
        <a:sy n="33" d="100"/>
      </p:scale>
      <p:origin x="0" y="-2139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4F4EC-2855-457F-82A2-D9DC97DCC8D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4615B7D-1AAB-4D6D-94C3-F12BFC8DF851}">
      <dgm:prSet phldrT="[Text]" custT="1"/>
      <dgm:spPr>
        <a:xfrm>
          <a:off x="868" y="508105"/>
          <a:ext cx="1783953" cy="713581"/>
        </a:xfrm>
        <a:prstGeom prst="chevron">
          <a:avLst/>
        </a:prstGeom>
        <a:solidFill>
          <a:srgbClr val="70AD47"/>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b="1" dirty="0">
              <a:solidFill>
                <a:schemeClr val="tx1"/>
              </a:solidFill>
              <a:latin typeface="Calibri" panose="020F0502020204030204"/>
              <a:ea typeface="+mn-ea"/>
              <a:cs typeface="+mn-cs"/>
            </a:rPr>
            <a:t>Climate Driver</a:t>
          </a:r>
        </a:p>
      </dgm:t>
    </dgm:pt>
    <dgm:pt modelId="{072685A0-2ADF-499A-B6C1-67B130BC69A6}" type="parTrans" cxnId="{09C07970-55B4-4515-8929-6B258C400431}">
      <dgm:prSet/>
      <dgm:spPr/>
      <dgm:t>
        <a:bodyPr/>
        <a:lstStyle/>
        <a:p>
          <a:endParaRPr lang="en-US"/>
        </a:p>
      </dgm:t>
    </dgm:pt>
    <dgm:pt modelId="{8F747A2F-46F1-47AD-9319-37DC65A58A68}" type="sibTrans" cxnId="{09C07970-55B4-4515-8929-6B258C400431}">
      <dgm:prSet/>
      <dgm:spPr/>
      <dgm:t>
        <a:bodyPr/>
        <a:lstStyle/>
        <a:p>
          <a:endParaRPr lang="en-US"/>
        </a:p>
      </dgm:t>
    </dgm:pt>
    <dgm:pt modelId="{85679437-5A77-4D68-BEF8-FD77C7A0B48C}">
      <dgm:prSet phldrT="[Text]" custT="1"/>
      <dgm:spPr>
        <a:xfrm>
          <a:off x="1552907" y="568760"/>
          <a:ext cx="1480681" cy="592272"/>
        </a:xfrm>
        <a:prstGeom prst="chevron">
          <a:avLst/>
        </a:prstGeom>
        <a:solidFill>
          <a:srgbClr val="4472C4">
            <a:alpha val="90000"/>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r>
            <a:rPr lang="en-US" sz="1100" b="1" dirty="0">
              <a:solidFill>
                <a:sysClr val="windowText" lastClr="000000">
                  <a:hueOff val="0"/>
                  <a:satOff val="0"/>
                  <a:lumOff val="0"/>
                  <a:alphaOff val="0"/>
                </a:sysClr>
              </a:solidFill>
              <a:latin typeface="Calibri" panose="020F0502020204030204"/>
              <a:ea typeface="+mn-ea"/>
              <a:cs typeface="+mn-cs"/>
            </a:rPr>
            <a:t>Environmental Condition</a:t>
          </a:r>
        </a:p>
      </dgm:t>
    </dgm:pt>
    <dgm:pt modelId="{70ED65EB-C44A-4E56-B8BC-6675982B2370}" type="parTrans" cxnId="{212FFA8F-455A-4DDB-A995-4917744FC5E1}">
      <dgm:prSet/>
      <dgm:spPr/>
      <dgm:t>
        <a:bodyPr/>
        <a:lstStyle/>
        <a:p>
          <a:endParaRPr lang="en-US"/>
        </a:p>
      </dgm:t>
    </dgm:pt>
    <dgm:pt modelId="{9F837DF3-FD90-4E04-9D66-739A4D108FE4}" type="sibTrans" cxnId="{212FFA8F-455A-4DDB-A995-4917744FC5E1}">
      <dgm:prSet/>
      <dgm:spPr/>
      <dgm:t>
        <a:bodyPr/>
        <a:lstStyle/>
        <a:p>
          <a:endParaRPr lang="en-US"/>
        </a:p>
      </dgm:t>
    </dgm:pt>
    <dgm:pt modelId="{9EE1D308-D232-4EAC-868A-8C00CFEB390E}">
      <dgm:prSet phldrT="[Text]" custT="1"/>
      <dgm:spPr>
        <a:xfrm>
          <a:off x="2826293" y="568760"/>
          <a:ext cx="1480681" cy="592272"/>
        </a:xfrm>
        <a:prstGeom prst="chevron">
          <a:avLst/>
        </a:prstGeom>
        <a:solidFill>
          <a:srgbClr val="4472C4">
            <a:alpha val="90000"/>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r>
            <a:rPr lang="en-US" sz="1100" b="1" dirty="0">
              <a:solidFill>
                <a:sysClr val="windowText" lastClr="000000">
                  <a:hueOff val="0"/>
                  <a:satOff val="0"/>
                  <a:lumOff val="0"/>
                  <a:alphaOff val="0"/>
                </a:sysClr>
              </a:solidFill>
              <a:latin typeface="Calibri" panose="020F0502020204030204"/>
              <a:ea typeface="+mn-ea"/>
              <a:cs typeface="+mn-cs"/>
            </a:rPr>
            <a:t>Environmental Hazard</a:t>
          </a:r>
        </a:p>
      </dgm:t>
    </dgm:pt>
    <dgm:pt modelId="{CA00819D-8ED6-4F80-AF18-61464F900DA5}" type="parTrans" cxnId="{A82D94A7-574B-4FBE-AA06-87F40D65D91A}">
      <dgm:prSet/>
      <dgm:spPr/>
      <dgm:t>
        <a:bodyPr/>
        <a:lstStyle/>
        <a:p>
          <a:endParaRPr lang="en-US"/>
        </a:p>
      </dgm:t>
    </dgm:pt>
    <dgm:pt modelId="{59D0A3D5-7CD2-4CD9-9F56-5349A4308F5A}" type="sibTrans" cxnId="{A82D94A7-574B-4FBE-AA06-87F40D65D91A}">
      <dgm:prSet/>
      <dgm:spPr/>
      <dgm:t>
        <a:bodyPr/>
        <a:lstStyle/>
        <a:p>
          <a:endParaRPr lang="en-US"/>
        </a:p>
      </dgm:t>
    </dgm:pt>
    <dgm:pt modelId="{AF479A30-5CAF-4952-9464-FC27FF349F89}">
      <dgm:prSet phldrT="[Text]"/>
      <dgm:spPr>
        <a:xfrm>
          <a:off x="4057231" y="3822690"/>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188F13B8-ACCB-4FCB-97FB-45AC46F49200}" type="parTrans" cxnId="{85F0742D-37CD-4AB8-BBEA-92284F701081}">
      <dgm:prSet/>
      <dgm:spPr/>
      <dgm:t>
        <a:bodyPr/>
        <a:lstStyle/>
        <a:p>
          <a:endParaRPr lang="en-US"/>
        </a:p>
      </dgm:t>
    </dgm:pt>
    <dgm:pt modelId="{9741D633-CFC4-4DA1-A0FD-EDC793A24205}" type="sibTrans" cxnId="{85F0742D-37CD-4AB8-BBEA-92284F701081}">
      <dgm:prSet/>
      <dgm:spPr/>
      <dgm:t>
        <a:bodyPr/>
        <a:lstStyle/>
        <a:p>
          <a:endParaRPr lang="en-US"/>
        </a:p>
      </dgm:t>
    </dgm:pt>
    <dgm:pt modelId="{C6D54177-49A6-4AE5-91D3-D96D47A22465}">
      <dgm:prSet phldrT="[Text]" custT="1"/>
      <dgm:spPr>
        <a:xfrm>
          <a:off x="4099679" y="568760"/>
          <a:ext cx="1480681" cy="592272"/>
        </a:xfrm>
        <a:prstGeom prst="chevron">
          <a:avLst/>
        </a:prstGeom>
        <a:solidFill>
          <a:srgbClr val="FF9999">
            <a:alpha val="89804"/>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r>
            <a:rPr lang="en-US" sz="1200" b="1" dirty="0">
              <a:solidFill>
                <a:sysClr val="windowText" lastClr="000000">
                  <a:hueOff val="0"/>
                  <a:satOff val="0"/>
                  <a:lumOff val="0"/>
                  <a:alphaOff val="0"/>
                </a:sysClr>
              </a:solidFill>
              <a:latin typeface="Calibri" panose="020F0502020204030204"/>
              <a:ea typeface="+mn-ea"/>
              <a:cs typeface="+mn-cs"/>
            </a:rPr>
            <a:t>Health Effect(s)</a:t>
          </a:r>
        </a:p>
      </dgm:t>
    </dgm:pt>
    <dgm:pt modelId="{B6ADE7AC-BBAA-48B4-B27A-7D5183D0BF5F}" type="parTrans" cxnId="{F663EC01-3CDF-4D22-B531-2A4F2E331504}">
      <dgm:prSet/>
      <dgm:spPr/>
      <dgm:t>
        <a:bodyPr/>
        <a:lstStyle/>
        <a:p>
          <a:endParaRPr lang="en-US"/>
        </a:p>
      </dgm:t>
    </dgm:pt>
    <dgm:pt modelId="{A133B1EF-305E-4607-A733-B33829D86323}" type="sibTrans" cxnId="{F663EC01-3CDF-4D22-B531-2A4F2E331504}">
      <dgm:prSet/>
      <dgm:spPr/>
      <dgm:t>
        <a:bodyPr/>
        <a:lstStyle/>
        <a:p>
          <a:endParaRPr lang="en-US"/>
        </a:p>
      </dgm:t>
    </dgm:pt>
    <dgm:pt modelId="{111185F1-7C9E-4CCE-BA7A-17F21E3DD946}">
      <dgm:prSet phldrT="[Text]" custT="1"/>
      <dgm:spPr>
        <a:xfrm>
          <a:off x="6646450" y="568760"/>
          <a:ext cx="1480681" cy="592272"/>
        </a:xfrm>
        <a:prstGeom prst="chevron">
          <a:avLst/>
        </a:prstGeom>
        <a:solidFill>
          <a:srgbClr val="CC99FF">
            <a:alpha val="89804"/>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r>
            <a:rPr lang="en-US" sz="1200" b="1" dirty="0">
              <a:solidFill>
                <a:sysClr val="windowText" lastClr="000000">
                  <a:hueOff val="0"/>
                  <a:satOff val="0"/>
                  <a:lumOff val="0"/>
                  <a:alphaOff val="0"/>
                </a:sysClr>
              </a:solidFill>
              <a:latin typeface="Calibri" panose="020F0502020204030204"/>
              <a:ea typeface="+mn-ea"/>
              <a:cs typeface="+mn-cs"/>
            </a:rPr>
            <a:t>Clinical Implications</a:t>
          </a:r>
        </a:p>
      </dgm:t>
    </dgm:pt>
    <dgm:pt modelId="{0675C1F9-D482-4399-8768-0D174BEFFC82}" type="parTrans" cxnId="{AAA517A9-BD8E-4BBA-ABED-CC6331C1E432}">
      <dgm:prSet/>
      <dgm:spPr/>
      <dgm:t>
        <a:bodyPr/>
        <a:lstStyle/>
        <a:p>
          <a:endParaRPr lang="en-US"/>
        </a:p>
      </dgm:t>
    </dgm:pt>
    <dgm:pt modelId="{300C4062-B1D3-4854-ACC3-09722E2712F4}" type="sibTrans" cxnId="{AAA517A9-BD8E-4BBA-ABED-CC6331C1E432}">
      <dgm:prSet/>
      <dgm:spPr/>
      <dgm:t>
        <a:bodyPr/>
        <a:lstStyle/>
        <a:p>
          <a:endParaRPr lang="en-US"/>
        </a:p>
      </dgm:t>
    </dgm:pt>
    <dgm:pt modelId="{D5459777-BE91-4FCD-A3B2-B5DFA8E4D336}">
      <dgm:prSet phldrT="[Text]"/>
      <dgm:spPr>
        <a:xfrm>
          <a:off x="6646450" y="2195725"/>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54DD084A-867D-4DBD-94C4-1A42BB9FAE1D}" type="parTrans" cxnId="{55CE679C-CD60-4851-9238-569A941CD403}">
      <dgm:prSet/>
      <dgm:spPr/>
      <dgm:t>
        <a:bodyPr/>
        <a:lstStyle/>
        <a:p>
          <a:endParaRPr lang="en-US"/>
        </a:p>
      </dgm:t>
    </dgm:pt>
    <dgm:pt modelId="{77FDB504-F121-46D5-A456-A8B81A408712}" type="sibTrans" cxnId="{55CE679C-CD60-4851-9238-569A941CD403}">
      <dgm:prSet/>
      <dgm:spPr/>
      <dgm:t>
        <a:bodyPr/>
        <a:lstStyle/>
        <a:p>
          <a:endParaRPr lang="en-US"/>
        </a:p>
      </dgm:t>
    </dgm:pt>
    <dgm:pt modelId="{0625F176-E9F1-4E44-B706-69FE0DE4F768}">
      <dgm:prSet phldrT="[Text]"/>
      <dgm:spPr>
        <a:xfrm>
          <a:off x="868" y="3762036"/>
          <a:ext cx="1783953" cy="713581"/>
        </a:xfrm>
        <a:prstGeom prst="chevron">
          <a:avLst/>
        </a:prstGeom>
        <a:noFill/>
        <a:ln w="12700" cap="flat" cmpd="sng" algn="ctr">
          <a:solidFill>
            <a:sysClr val="window" lastClr="FFFFFF">
              <a:lumMod val="85000"/>
            </a:sysClr>
          </a:solidFill>
          <a:prstDash val="solid"/>
          <a:miter lim="800000"/>
        </a:ln>
        <a:effectLst/>
      </dgm:spPr>
      <dgm:t>
        <a:bodyPr/>
        <a:lstStyle/>
        <a:p>
          <a:pPr>
            <a:buNone/>
          </a:pPr>
          <a:endParaRPr lang="en-US" dirty="0">
            <a:solidFill>
              <a:sysClr val="window" lastClr="FFFFFF"/>
            </a:solidFill>
            <a:latin typeface="Calibri" panose="020F0502020204030204"/>
            <a:ea typeface="+mn-ea"/>
            <a:cs typeface="+mn-cs"/>
          </a:endParaRPr>
        </a:p>
      </dgm:t>
    </dgm:pt>
    <dgm:pt modelId="{2A5545A9-4742-47E6-8367-C229ADA8EE27}" type="parTrans" cxnId="{5575024C-025D-4409-BCDC-352C9E7986A4}">
      <dgm:prSet/>
      <dgm:spPr/>
      <dgm:t>
        <a:bodyPr/>
        <a:lstStyle/>
        <a:p>
          <a:endParaRPr lang="en-US"/>
        </a:p>
      </dgm:t>
    </dgm:pt>
    <dgm:pt modelId="{4F8FAD10-7F61-4B6F-BF17-8A4AA6CA618F}" type="sibTrans" cxnId="{5575024C-025D-4409-BCDC-352C9E7986A4}">
      <dgm:prSet/>
      <dgm:spPr/>
      <dgm:t>
        <a:bodyPr/>
        <a:lstStyle/>
        <a:p>
          <a:endParaRPr lang="en-US"/>
        </a:p>
      </dgm:t>
    </dgm:pt>
    <dgm:pt modelId="{A8BC8E6E-7258-48F1-83C7-0048886B5072}">
      <dgm:prSet phldrT="[Text]"/>
      <dgm:spPr>
        <a:xfrm>
          <a:off x="6646450" y="300920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D45D7AE0-084E-4B6A-BADF-30272EF50AFE}" type="parTrans" cxnId="{6BD20E7E-D91F-4DC9-B4B4-C8EF37703BC1}">
      <dgm:prSet/>
      <dgm:spPr/>
      <dgm:t>
        <a:bodyPr/>
        <a:lstStyle/>
        <a:p>
          <a:endParaRPr lang="en-US"/>
        </a:p>
      </dgm:t>
    </dgm:pt>
    <dgm:pt modelId="{3B075C55-6E7C-4ABC-B22C-FDAB046912B8}" type="sibTrans" cxnId="{6BD20E7E-D91F-4DC9-B4B4-C8EF37703BC1}">
      <dgm:prSet/>
      <dgm:spPr/>
      <dgm:t>
        <a:bodyPr/>
        <a:lstStyle/>
        <a:p>
          <a:endParaRPr lang="en-US"/>
        </a:p>
      </dgm:t>
    </dgm:pt>
    <dgm:pt modelId="{C9370741-2CA0-45C0-8E44-42E9B19DAC4E}">
      <dgm:prSet phldrT="[Text]"/>
      <dgm:spPr>
        <a:xfrm>
          <a:off x="1552907"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19866AC2-D786-4D34-8CB5-63EDE5F158C8}" type="parTrans" cxnId="{C96492A4-F3CE-4DDE-A98F-3CB18B8EC516}">
      <dgm:prSet/>
      <dgm:spPr/>
      <dgm:t>
        <a:bodyPr/>
        <a:lstStyle/>
        <a:p>
          <a:endParaRPr lang="en-US"/>
        </a:p>
      </dgm:t>
    </dgm:pt>
    <dgm:pt modelId="{49D865BE-C9A4-47D7-85F5-F46125819461}" type="sibTrans" cxnId="{C96492A4-F3CE-4DDE-A98F-3CB18B8EC516}">
      <dgm:prSet/>
      <dgm:spPr/>
      <dgm:t>
        <a:bodyPr/>
        <a:lstStyle/>
        <a:p>
          <a:endParaRPr lang="en-US"/>
        </a:p>
      </dgm:t>
    </dgm:pt>
    <dgm:pt modelId="{B35F0EC9-5B95-4842-8D32-69B8948813F6}">
      <dgm:prSet phldrT="[Text]"/>
      <dgm:spPr>
        <a:xfrm>
          <a:off x="6646450"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4EF6469F-0E2D-4BD7-953C-3160455480E4}" type="parTrans" cxnId="{E0C7097C-B30D-48C9-9C07-610D1E7EB48B}">
      <dgm:prSet/>
      <dgm:spPr/>
      <dgm:t>
        <a:bodyPr/>
        <a:lstStyle/>
        <a:p>
          <a:endParaRPr lang="en-US"/>
        </a:p>
      </dgm:t>
    </dgm:pt>
    <dgm:pt modelId="{2BDBCA43-D271-4A1F-9A9A-AC5A5E830350}" type="sibTrans" cxnId="{E0C7097C-B30D-48C9-9C07-610D1E7EB48B}">
      <dgm:prSet/>
      <dgm:spPr/>
      <dgm:t>
        <a:bodyPr/>
        <a:lstStyle/>
        <a:p>
          <a:endParaRPr lang="en-US"/>
        </a:p>
      </dgm:t>
    </dgm:pt>
    <dgm:pt modelId="{92367DC5-8429-4B7B-962F-35F7D7F9DCBD}">
      <dgm:prSet phldrT="[Text]"/>
      <dgm:spPr>
        <a:xfrm>
          <a:off x="868" y="2135070"/>
          <a:ext cx="1783953" cy="713581"/>
        </a:xfrm>
        <a:prstGeom prst="chevron">
          <a:avLst/>
        </a:prstGeom>
        <a:noFill/>
        <a:ln w="12700" cap="flat" cmpd="sng" algn="ctr">
          <a:solidFill>
            <a:sysClr val="window" lastClr="FFFFFF">
              <a:lumMod val="85000"/>
            </a:sysClr>
          </a:solidFill>
          <a:prstDash val="solid"/>
          <a:miter lim="800000"/>
        </a:ln>
        <a:effectLst/>
      </dgm:spPr>
      <dgm:t>
        <a:bodyPr/>
        <a:lstStyle/>
        <a:p>
          <a:pPr>
            <a:buNone/>
          </a:pPr>
          <a:endParaRPr lang="en-US" dirty="0">
            <a:solidFill>
              <a:sysClr val="window" lastClr="FFFFFF"/>
            </a:solidFill>
            <a:latin typeface="Calibri" panose="020F0502020204030204"/>
            <a:ea typeface="+mn-ea"/>
            <a:cs typeface="+mn-cs"/>
          </a:endParaRPr>
        </a:p>
      </dgm:t>
    </dgm:pt>
    <dgm:pt modelId="{C4FE0DAD-CBCE-493F-98D0-21BC3F6F0D1D}" type="parTrans" cxnId="{6E3E8C9D-956F-424A-9B5A-8FF1D2AA23C7}">
      <dgm:prSet/>
      <dgm:spPr/>
      <dgm:t>
        <a:bodyPr/>
        <a:lstStyle/>
        <a:p>
          <a:endParaRPr lang="en-US"/>
        </a:p>
      </dgm:t>
    </dgm:pt>
    <dgm:pt modelId="{DEEC16D4-E5A4-476E-B740-920664B067AD}" type="sibTrans" cxnId="{6E3E8C9D-956F-424A-9B5A-8FF1D2AA23C7}">
      <dgm:prSet/>
      <dgm:spPr/>
      <dgm:t>
        <a:bodyPr/>
        <a:lstStyle/>
        <a:p>
          <a:endParaRPr lang="en-US"/>
        </a:p>
      </dgm:t>
    </dgm:pt>
    <dgm:pt modelId="{88F4AA1A-FE9B-471F-9475-1B9A29EEAC54}">
      <dgm:prSet phldrT="[Text]"/>
      <dgm:spPr>
        <a:xfrm>
          <a:off x="1510459" y="2224029"/>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F9D1DB1F-1310-40A7-A3E1-19E47E2C1FB1}" type="parTrans" cxnId="{A5C0A376-47B4-4CF6-9BE2-8391705EB9BA}">
      <dgm:prSet/>
      <dgm:spPr/>
      <dgm:t>
        <a:bodyPr/>
        <a:lstStyle/>
        <a:p>
          <a:endParaRPr lang="en-US"/>
        </a:p>
      </dgm:t>
    </dgm:pt>
    <dgm:pt modelId="{08E2AE41-A368-42A3-B72C-4830B5BD2F9A}" type="sibTrans" cxnId="{A5C0A376-47B4-4CF6-9BE2-8391705EB9BA}">
      <dgm:prSet/>
      <dgm:spPr/>
      <dgm:t>
        <a:bodyPr/>
        <a:lstStyle/>
        <a:p>
          <a:endParaRPr lang="en-US"/>
        </a:p>
      </dgm:t>
    </dgm:pt>
    <dgm:pt modelId="{5C60D773-DB41-471E-94E6-43DA63A546C2}">
      <dgm:prSet phldrT="[Text]"/>
      <dgm:spPr>
        <a:xfrm>
          <a:off x="2783845" y="2224029"/>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D74FDFC4-E051-4C46-9CE9-974804606D3B}" type="parTrans" cxnId="{87F4AB8E-958F-41D9-ABCF-487754A40C14}">
      <dgm:prSet/>
      <dgm:spPr/>
      <dgm:t>
        <a:bodyPr/>
        <a:lstStyle/>
        <a:p>
          <a:endParaRPr lang="en-US"/>
        </a:p>
      </dgm:t>
    </dgm:pt>
    <dgm:pt modelId="{8AF7404E-2ACA-41F9-AD4C-C33D42E9DCB4}" type="sibTrans" cxnId="{87F4AB8E-958F-41D9-ABCF-487754A40C14}">
      <dgm:prSet/>
      <dgm:spPr/>
      <dgm:t>
        <a:bodyPr/>
        <a:lstStyle/>
        <a:p>
          <a:endParaRPr lang="en-US"/>
        </a:p>
      </dgm:t>
    </dgm:pt>
    <dgm:pt modelId="{D5E96F2C-8525-4C6C-96B5-C52DC448C0C6}">
      <dgm:prSet phldrT="[Text]"/>
      <dgm:spPr>
        <a:xfrm>
          <a:off x="4099679" y="2195725"/>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CDF2A2D9-AE21-47BC-BE6A-52C37BEAA2C7}" type="parTrans" cxnId="{B3816960-9511-46A3-AA7B-C0ADAF06D382}">
      <dgm:prSet/>
      <dgm:spPr/>
      <dgm:t>
        <a:bodyPr/>
        <a:lstStyle/>
        <a:p>
          <a:endParaRPr lang="en-US"/>
        </a:p>
      </dgm:t>
    </dgm:pt>
    <dgm:pt modelId="{F4B70B13-455E-4CF9-AB86-FA2139489F74}" type="sibTrans" cxnId="{B3816960-9511-46A3-AA7B-C0ADAF06D382}">
      <dgm:prSet/>
      <dgm:spPr/>
      <dgm:t>
        <a:bodyPr/>
        <a:lstStyle/>
        <a:p>
          <a:endParaRPr lang="en-US"/>
        </a:p>
      </dgm:t>
    </dgm:pt>
    <dgm:pt modelId="{0E3C9A56-9C5D-4C8B-856C-ACC6EE8922B1}">
      <dgm:prSet phldrT="[Text]"/>
      <dgm:spPr>
        <a:xfrm>
          <a:off x="868" y="2948553"/>
          <a:ext cx="1783953" cy="713581"/>
        </a:xfrm>
        <a:prstGeom prst="chevron">
          <a:avLst/>
        </a:prstGeom>
        <a:noFill/>
        <a:ln w="12700" cap="flat" cmpd="sng" algn="ctr">
          <a:solidFill>
            <a:sysClr val="window" lastClr="FFFFFF">
              <a:lumMod val="85000"/>
            </a:sysClr>
          </a:solidFill>
          <a:prstDash val="solid"/>
          <a:miter lim="800000"/>
        </a:ln>
        <a:effectLst/>
      </dgm:spPr>
      <dgm:t>
        <a:bodyPr/>
        <a:lstStyle/>
        <a:p>
          <a:pPr>
            <a:buNone/>
          </a:pPr>
          <a:endParaRPr lang="en-US" dirty="0">
            <a:solidFill>
              <a:sysClr val="window" lastClr="FFFFFF"/>
            </a:solidFill>
            <a:latin typeface="Calibri" panose="020F0502020204030204"/>
            <a:ea typeface="+mn-ea"/>
            <a:cs typeface="+mn-cs"/>
          </a:endParaRPr>
        </a:p>
      </dgm:t>
    </dgm:pt>
    <dgm:pt modelId="{96287C16-E09C-410B-A2FD-91EF36617DC5}" type="parTrans" cxnId="{796CB7F2-CB5D-47B6-A0F8-7C9C677214C1}">
      <dgm:prSet/>
      <dgm:spPr/>
      <dgm:t>
        <a:bodyPr/>
        <a:lstStyle/>
        <a:p>
          <a:endParaRPr lang="en-US"/>
        </a:p>
      </dgm:t>
    </dgm:pt>
    <dgm:pt modelId="{48E3BEF6-E472-4A7C-825C-A266042CAEC6}" type="sibTrans" cxnId="{796CB7F2-CB5D-47B6-A0F8-7C9C677214C1}">
      <dgm:prSet/>
      <dgm:spPr/>
      <dgm:t>
        <a:bodyPr/>
        <a:lstStyle/>
        <a:p>
          <a:endParaRPr lang="en-US"/>
        </a:p>
      </dgm:t>
    </dgm:pt>
    <dgm:pt modelId="{948E35AA-A706-495D-87D7-6109E38565AF}">
      <dgm:prSet phldrT="[Text]"/>
      <dgm:spPr>
        <a:xfrm>
          <a:off x="1531684" y="3016285"/>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1B59DE1D-5C78-4BEF-96C0-1A3008E0AEA4}" type="parTrans" cxnId="{006971AA-B0A9-42B2-9696-2588A6B456CD}">
      <dgm:prSet/>
      <dgm:spPr/>
      <dgm:t>
        <a:bodyPr/>
        <a:lstStyle/>
        <a:p>
          <a:endParaRPr lang="en-US"/>
        </a:p>
      </dgm:t>
    </dgm:pt>
    <dgm:pt modelId="{3D066A05-B741-4864-A1A6-5B89203C0316}" type="sibTrans" cxnId="{006971AA-B0A9-42B2-9696-2588A6B456CD}">
      <dgm:prSet/>
      <dgm:spPr/>
      <dgm:t>
        <a:bodyPr/>
        <a:lstStyle/>
        <a:p>
          <a:endParaRPr lang="en-US"/>
        </a:p>
      </dgm:t>
    </dgm:pt>
    <dgm:pt modelId="{5166908C-3E83-4606-A494-5D4AD0A9737F}">
      <dgm:prSet phldrT="[Text]"/>
      <dgm:spPr>
        <a:xfrm>
          <a:off x="2783845" y="300920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61E45B05-7999-4782-AEB1-D64E67ED8850}" type="parTrans" cxnId="{5FE0D703-EC25-44C1-BAE9-BA3FF2FB132D}">
      <dgm:prSet/>
      <dgm:spPr/>
      <dgm:t>
        <a:bodyPr/>
        <a:lstStyle/>
        <a:p>
          <a:endParaRPr lang="en-US"/>
        </a:p>
      </dgm:t>
    </dgm:pt>
    <dgm:pt modelId="{1939B1E6-A6C5-4321-8D49-54CC7CC8B256}" type="sibTrans" cxnId="{5FE0D703-EC25-44C1-BAE9-BA3FF2FB132D}">
      <dgm:prSet/>
      <dgm:spPr/>
      <dgm:t>
        <a:bodyPr/>
        <a:lstStyle/>
        <a:p>
          <a:endParaRPr lang="en-US"/>
        </a:p>
      </dgm:t>
    </dgm:pt>
    <dgm:pt modelId="{D08BBCBA-4431-4993-853A-BCB305D34000}">
      <dgm:prSet phldrT="[Text]"/>
      <dgm:spPr>
        <a:xfrm>
          <a:off x="4099679" y="3009207"/>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4AE9D8D6-51E1-4976-B5F6-C38C803651D4}" type="parTrans" cxnId="{22FB0E9F-6BF8-46CA-BC4E-A4490BDCB357}">
      <dgm:prSet/>
      <dgm:spPr/>
      <dgm:t>
        <a:bodyPr/>
        <a:lstStyle/>
        <a:p>
          <a:endParaRPr lang="en-US"/>
        </a:p>
      </dgm:t>
    </dgm:pt>
    <dgm:pt modelId="{B0C6F2FF-EF20-4CA8-ABD5-948A532AC43D}" type="sibTrans" cxnId="{22FB0E9F-6BF8-46CA-BC4E-A4490BDCB357}">
      <dgm:prSet/>
      <dgm:spPr/>
      <dgm:t>
        <a:bodyPr/>
        <a:lstStyle/>
        <a:p>
          <a:endParaRPr lang="en-US"/>
        </a:p>
      </dgm:t>
    </dgm:pt>
    <dgm:pt modelId="{4D44723C-595E-4498-AA27-1042E1935440}">
      <dgm:prSet phldrT="[Text]"/>
      <dgm:spPr>
        <a:xfrm>
          <a:off x="6646450" y="1382242"/>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F3BA8DBA-C10B-40B5-9036-ECDC43C6BB0A}" type="parTrans" cxnId="{D416597A-F3F9-4748-9DAC-E568482AD9C6}">
      <dgm:prSet/>
      <dgm:spPr/>
      <dgm:t>
        <a:bodyPr/>
        <a:lstStyle/>
        <a:p>
          <a:endParaRPr lang="en-US"/>
        </a:p>
      </dgm:t>
    </dgm:pt>
    <dgm:pt modelId="{5A6257AB-F4CE-4989-BC3A-C8E75C8082D3}" type="sibTrans" cxnId="{D416597A-F3F9-4748-9DAC-E568482AD9C6}">
      <dgm:prSet/>
      <dgm:spPr/>
      <dgm:t>
        <a:bodyPr/>
        <a:lstStyle/>
        <a:p>
          <a:endParaRPr lang="en-US"/>
        </a:p>
      </dgm:t>
    </dgm:pt>
    <dgm:pt modelId="{C52594F2-7A5E-454D-A7AC-0AFCD597E34A}">
      <dgm:prSet phldrT="[Text]"/>
      <dgm:spPr>
        <a:xfrm>
          <a:off x="868" y="1321588"/>
          <a:ext cx="1783953" cy="713581"/>
        </a:xfrm>
        <a:prstGeom prst="chevron">
          <a:avLst/>
        </a:prstGeom>
        <a:noFill/>
        <a:ln w="12700" cap="flat" cmpd="sng" algn="ctr">
          <a:solidFill>
            <a:sysClr val="window" lastClr="FFFFFF">
              <a:lumMod val="85000"/>
            </a:sysClr>
          </a:solidFill>
          <a:prstDash val="solid"/>
          <a:miter lim="800000"/>
        </a:ln>
        <a:effectLst/>
      </dgm:spPr>
      <dgm:t>
        <a:bodyPr/>
        <a:lstStyle/>
        <a:p>
          <a:pPr>
            <a:buNone/>
          </a:pPr>
          <a:endParaRPr lang="en-US" dirty="0">
            <a:solidFill>
              <a:sysClr val="window" lastClr="FFFFFF"/>
            </a:solidFill>
            <a:latin typeface="Calibri" panose="020F0502020204030204"/>
            <a:ea typeface="+mn-ea"/>
            <a:cs typeface="+mn-cs"/>
          </a:endParaRPr>
        </a:p>
      </dgm:t>
    </dgm:pt>
    <dgm:pt modelId="{B31FE350-467E-4F47-BEDD-AD022E8CF62C}" type="parTrans" cxnId="{70792665-0861-437A-ABED-BD7ABB3AA9E5}">
      <dgm:prSet/>
      <dgm:spPr/>
      <dgm:t>
        <a:bodyPr/>
        <a:lstStyle/>
        <a:p>
          <a:endParaRPr lang="en-US"/>
        </a:p>
      </dgm:t>
    </dgm:pt>
    <dgm:pt modelId="{944425B4-704A-4C22-8C1A-E196FE94378E}" type="sibTrans" cxnId="{70792665-0861-437A-ABED-BD7ABB3AA9E5}">
      <dgm:prSet/>
      <dgm:spPr/>
      <dgm:t>
        <a:bodyPr/>
        <a:lstStyle/>
        <a:p>
          <a:endParaRPr lang="en-US"/>
        </a:p>
      </dgm:t>
    </dgm:pt>
    <dgm:pt modelId="{4DBE87FA-83FF-41B6-8932-BABF2C2DFC94}">
      <dgm:prSet phldrT="[Text]"/>
      <dgm:spPr>
        <a:xfrm>
          <a:off x="2783845" y="141054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AA4F588F-030D-4199-B202-51B712D49800}" type="parTrans" cxnId="{EEF418E6-2C1C-445F-99B7-41A69DF7E175}">
      <dgm:prSet/>
      <dgm:spPr/>
      <dgm:t>
        <a:bodyPr/>
        <a:lstStyle/>
        <a:p>
          <a:endParaRPr lang="en-US"/>
        </a:p>
      </dgm:t>
    </dgm:pt>
    <dgm:pt modelId="{00429A4A-B53C-4EB3-B6F4-C0A4021CD017}" type="sibTrans" cxnId="{EEF418E6-2C1C-445F-99B7-41A69DF7E175}">
      <dgm:prSet/>
      <dgm:spPr/>
      <dgm:t>
        <a:bodyPr/>
        <a:lstStyle/>
        <a:p>
          <a:endParaRPr lang="en-US"/>
        </a:p>
      </dgm:t>
    </dgm:pt>
    <dgm:pt modelId="{73BA4199-C6EC-483D-A5CA-0F7B77FF567F}">
      <dgm:prSet phldrT="[Text]"/>
      <dgm:spPr>
        <a:xfrm>
          <a:off x="4099679" y="1382242"/>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D0445DA6-5A0D-40C6-ABDB-A13A45DBB86D}" type="parTrans" cxnId="{59368969-633D-4EFB-92B5-9F92CBE9A3E3}">
      <dgm:prSet/>
      <dgm:spPr/>
      <dgm:t>
        <a:bodyPr/>
        <a:lstStyle/>
        <a:p>
          <a:endParaRPr lang="en-US"/>
        </a:p>
      </dgm:t>
    </dgm:pt>
    <dgm:pt modelId="{D5F14414-6393-4965-862F-0DD4AF5B307D}" type="sibTrans" cxnId="{59368969-633D-4EFB-92B5-9F92CBE9A3E3}">
      <dgm:prSet/>
      <dgm:spPr/>
      <dgm:t>
        <a:bodyPr/>
        <a:lstStyle/>
        <a:p>
          <a:endParaRPr lang="en-US"/>
        </a:p>
      </dgm:t>
    </dgm:pt>
    <dgm:pt modelId="{6B2F4087-318D-4416-BC86-83C63E968BDF}">
      <dgm:prSet phldrT="[Text]"/>
      <dgm:spPr>
        <a:xfrm>
          <a:off x="1510459" y="141054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88F4B2E0-83E7-4D1B-8DAC-58648EDF4260}" type="parTrans" cxnId="{D00959C6-5E10-4628-80C3-2128D85A82A3}">
      <dgm:prSet/>
      <dgm:spPr/>
      <dgm:t>
        <a:bodyPr/>
        <a:lstStyle/>
        <a:p>
          <a:endParaRPr lang="en-US"/>
        </a:p>
      </dgm:t>
    </dgm:pt>
    <dgm:pt modelId="{0EAD7F20-C869-421C-A706-83E400873C9E}" type="sibTrans" cxnId="{D00959C6-5E10-4628-80C3-2128D85A82A3}">
      <dgm:prSet/>
      <dgm:spPr/>
      <dgm:t>
        <a:bodyPr/>
        <a:lstStyle/>
        <a:p>
          <a:endParaRPr lang="en-US"/>
        </a:p>
      </dgm:t>
    </dgm:pt>
    <dgm:pt modelId="{CCFDE045-6489-4144-BE46-582CD1977B12}">
      <dgm:prSet phldrT="[Text]"/>
      <dgm:spPr>
        <a:xfrm>
          <a:off x="2826293"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62648DB7-E565-4B37-AA1C-7620F205A6DB}" type="parTrans" cxnId="{D57FD005-5970-47B9-89B6-A22FECEFE765}">
      <dgm:prSet/>
      <dgm:spPr/>
      <dgm:t>
        <a:bodyPr/>
        <a:lstStyle/>
        <a:p>
          <a:endParaRPr lang="en-US"/>
        </a:p>
      </dgm:t>
    </dgm:pt>
    <dgm:pt modelId="{EC860747-C66C-481A-98D7-6E0F92F61792}" type="sibTrans" cxnId="{D57FD005-5970-47B9-89B6-A22FECEFE765}">
      <dgm:prSet/>
      <dgm:spPr/>
      <dgm:t>
        <a:bodyPr/>
        <a:lstStyle/>
        <a:p>
          <a:endParaRPr lang="en-US"/>
        </a:p>
      </dgm:t>
    </dgm:pt>
    <dgm:pt modelId="{FF2AD4BB-D1E2-42B9-893D-815D60509A12}">
      <dgm:prSet phldrT="[Text]" custT="1"/>
      <dgm:spPr>
        <a:xfrm>
          <a:off x="5373064" y="568760"/>
          <a:ext cx="1480681" cy="592272"/>
        </a:xfrm>
        <a:prstGeom prst="chevron">
          <a:avLst/>
        </a:prstGeom>
        <a:solidFill>
          <a:srgbClr val="CC99FF">
            <a:alpha val="89804"/>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r>
            <a:rPr lang="en-US" sz="1200" b="1" dirty="0">
              <a:solidFill>
                <a:sysClr val="windowText" lastClr="000000">
                  <a:hueOff val="0"/>
                  <a:satOff val="0"/>
                  <a:lumOff val="0"/>
                  <a:alphaOff val="0"/>
                </a:sysClr>
              </a:solidFill>
              <a:latin typeface="Calibri" panose="020F0502020204030204"/>
              <a:ea typeface="+mn-ea"/>
              <a:cs typeface="+mn-cs"/>
            </a:rPr>
            <a:t>Vulnerable Populations</a:t>
          </a:r>
        </a:p>
      </dgm:t>
    </dgm:pt>
    <dgm:pt modelId="{AE2BAF56-5EFB-4071-8D19-C57A0C4C702A}" type="parTrans" cxnId="{DEBFF601-9666-4057-BCD9-A3F43B3DE7B7}">
      <dgm:prSet/>
      <dgm:spPr/>
      <dgm:t>
        <a:bodyPr/>
        <a:lstStyle/>
        <a:p>
          <a:endParaRPr lang="en-US"/>
        </a:p>
      </dgm:t>
    </dgm:pt>
    <dgm:pt modelId="{7A610B5A-DA67-4762-8CB9-9B8048A3195E}" type="sibTrans" cxnId="{DEBFF601-9666-4057-BCD9-A3F43B3DE7B7}">
      <dgm:prSet/>
      <dgm:spPr/>
      <dgm:t>
        <a:bodyPr/>
        <a:lstStyle/>
        <a:p>
          <a:endParaRPr lang="en-US"/>
        </a:p>
      </dgm:t>
    </dgm:pt>
    <dgm:pt modelId="{66D98742-F500-41EA-BDA6-88D1C8D4D5CD}">
      <dgm:prSet phldrT="[Text]"/>
      <dgm:spPr>
        <a:xfrm>
          <a:off x="5373064" y="1382242"/>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D31873E0-6944-4C17-87DA-7854E4FD8315}" type="parTrans" cxnId="{9DCAAA3A-4388-4D3D-BB7F-5C2E41576F90}">
      <dgm:prSet/>
      <dgm:spPr/>
      <dgm:t>
        <a:bodyPr/>
        <a:lstStyle/>
        <a:p>
          <a:endParaRPr lang="en-US"/>
        </a:p>
      </dgm:t>
    </dgm:pt>
    <dgm:pt modelId="{0E7B1CB5-D367-4F03-98C0-F9C272E06291}" type="sibTrans" cxnId="{9DCAAA3A-4388-4D3D-BB7F-5C2E41576F90}">
      <dgm:prSet/>
      <dgm:spPr/>
      <dgm:t>
        <a:bodyPr/>
        <a:lstStyle/>
        <a:p>
          <a:endParaRPr lang="en-US"/>
        </a:p>
      </dgm:t>
    </dgm:pt>
    <dgm:pt modelId="{330DE16E-ECF2-4AFE-9723-147A3115D9D4}">
      <dgm:prSet phldrT="[Text]"/>
      <dgm:spPr>
        <a:xfrm>
          <a:off x="5373064" y="2195725"/>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98756DB7-C290-4417-A7D4-EA7882BF3549}" type="parTrans" cxnId="{1ADCC831-9687-4C07-BDB1-DBE75A0ADAFF}">
      <dgm:prSet/>
      <dgm:spPr/>
      <dgm:t>
        <a:bodyPr/>
        <a:lstStyle/>
        <a:p>
          <a:endParaRPr lang="en-US"/>
        </a:p>
      </dgm:t>
    </dgm:pt>
    <dgm:pt modelId="{4A9A07D1-FBD4-4E17-BF0D-B0EFBA9D9B53}" type="sibTrans" cxnId="{1ADCC831-9687-4C07-BDB1-DBE75A0ADAFF}">
      <dgm:prSet/>
      <dgm:spPr/>
      <dgm:t>
        <a:bodyPr/>
        <a:lstStyle/>
        <a:p>
          <a:endParaRPr lang="en-US"/>
        </a:p>
      </dgm:t>
    </dgm:pt>
    <dgm:pt modelId="{BC2D7415-182A-47BB-8000-4E437AEE1EDB}">
      <dgm:prSet phldrT="[Text]"/>
      <dgm:spPr>
        <a:xfrm>
          <a:off x="5373064"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89FB8CD7-FBD2-4A06-AF95-9ECEFAF6C0FE}" type="parTrans" cxnId="{234F15EC-35A9-42AF-AEC7-8B9D3AF1C84C}">
      <dgm:prSet/>
      <dgm:spPr/>
      <dgm:t>
        <a:bodyPr/>
        <a:lstStyle/>
        <a:p>
          <a:endParaRPr lang="en-US"/>
        </a:p>
      </dgm:t>
    </dgm:pt>
    <dgm:pt modelId="{BDB77191-89A0-4BE3-90D8-544356BEC4A1}" type="sibTrans" cxnId="{234F15EC-35A9-42AF-AEC7-8B9D3AF1C84C}">
      <dgm:prSet/>
      <dgm:spPr/>
      <dgm:t>
        <a:bodyPr/>
        <a:lstStyle/>
        <a:p>
          <a:endParaRPr lang="en-US"/>
        </a:p>
      </dgm:t>
    </dgm:pt>
    <dgm:pt modelId="{B01455E1-B2F8-4F18-8876-469AB260A7EC}">
      <dgm:prSet phldrT="[Text]"/>
      <dgm:spPr>
        <a:xfrm>
          <a:off x="5373064" y="300920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6A1FAA76-3463-4C73-B964-09BA3CBFC2A8}" type="parTrans" cxnId="{4E0A9A96-0AEB-4165-9CDB-6B1E6082EAC3}">
      <dgm:prSet/>
      <dgm:spPr/>
      <dgm:t>
        <a:bodyPr/>
        <a:lstStyle/>
        <a:p>
          <a:endParaRPr lang="en-US"/>
        </a:p>
      </dgm:t>
    </dgm:pt>
    <dgm:pt modelId="{2157A643-9C5A-481F-9F1C-F4A68FFFA988}" type="sibTrans" cxnId="{4E0A9A96-0AEB-4165-9CDB-6B1E6082EAC3}">
      <dgm:prSet/>
      <dgm:spPr/>
      <dgm:t>
        <a:bodyPr/>
        <a:lstStyle/>
        <a:p>
          <a:endParaRPr lang="en-US"/>
        </a:p>
      </dgm:t>
    </dgm:pt>
    <dgm:pt modelId="{8E3046BF-6A83-49DB-9DA6-270D2D3DE23E}" type="pres">
      <dgm:prSet presAssocID="{5134F4EC-2855-457F-82A2-D9DC97DCC8DE}" presName="Name0" presStyleCnt="0">
        <dgm:presLayoutVars>
          <dgm:chPref val="3"/>
          <dgm:dir/>
          <dgm:animLvl val="lvl"/>
          <dgm:resizeHandles/>
        </dgm:presLayoutVars>
      </dgm:prSet>
      <dgm:spPr/>
    </dgm:pt>
    <dgm:pt modelId="{4729D7B2-6F40-42F5-A6C8-2785BE5957A8}" type="pres">
      <dgm:prSet presAssocID="{94615B7D-1AAB-4D6D-94C3-F12BFC8DF851}" presName="horFlow" presStyleCnt="0"/>
      <dgm:spPr/>
    </dgm:pt>
    <dgm:pt modelId="{8BB8BAFA-ADFF-4C53-8D70-E9F16A51B4CF}" type="pres">
      <dgm:prSet presAssocID="{94615B7D-1AAB-4D6D-94C3-F12BFC8DF851}" presName="bigChev" presStyleLbl="node1" presStyleIdx="0" presStyleCnt="5"/>
      <dgm:spPr/>
    </dgm:pt>
    <dgm:pt modelId="{FED0843C-ABD6-458B-BDBD-9CA1EEBDD45F}" type="pres">
      <dgm:prSet presAssocID="{70ED65EB-C44A-4E56-B8BC-6675982B2370}" presName="parTrans" presStyleCnt="0"/>
      <dgm:spPr/>
    </dgm:pt>
    <dgm:pt modelId="{27370881-4B81-43C7-B5DE-6EBE9EFF9CF2}" type="pres">
      <dgm:prSet presAssocID="{85679437-5A77-4D68-BEF8-FD77C7A0B48C}" presName="node" presStyleLbl="alignAccFollowNode1" presStyleIdx="0" presStyleCnt="25">
        <dgm:presLayoutVars>
          <dgm:bulletEnabled val="1"/>
        </dgm:presLayoutVars>
      </dgm:prSet>
      <dgm:spPr/>
    </dgm:pt>
    <dgm:pt modelId="{BA8259BF-B116-423E-B822-2F3478F67D38}" type="pres">
      <dgm:prSet presAssocID="{9F837DF3-FD90-4E04-9D66-739A4D108FE4}" presName="sibTrans" presStyleCnt="0"/>
      <dgm:spPr/>
    </dgm:pt>
    <dgm:pt modelId="{B89A1926-9916-405C-AA4F-F38383AA11C0}" type="pres">
      <dgm:prSet presAssocID="{9EE1D308-D232-4EAC-868A-8C00CFEB390E}" presName="node" presStyleLbl="alignAccFollowNode1" presStyleIdx="1" presStyleCnt="25">
        <dgm:presLayoutVars>
          <dgm:bulletEnabled val="1"/>
        </dgm:presLayoutVars>
      </dgm:prSet>
      <dgm:spPr/>
    </dgm:pt>
    <dgm:pt modelId="{CD2A6508-1C97-4146-86F7-61A4DB27256F}" type="pres">
      <dgm:prSet presAssocID="{59D0A3D5-7CD2-4CD9-9F56-5349A4308F5A}" presName="sibTrans" presStyleCnt="0"/>
      <dgm:spPr/>
    </dgm:pt>
    <dgm:pt modelId="{F8E1E2E9-D0ED-4DF1-B6B2-E106CB7E7615}" type="pres">
      <dgm:prSet presAssocID="{C6D54177-49A6-4AE5-91D3-D96D47A22465}" presName="node" presStyleLbl="alignAccFollowNode1" presStyleIdx="2" presStyleCnt="25">
        <dgm:presLayoutVars>
          <dgm:bulletEnabled val="1"/>
        </dgm:presLayoutVars>
      </dgm:prSet>
      <dgm:spPr/>
    </dgm:pt>
    <dgm:pt modelId="{B20F62F7-B23C-4E70-869E-470581FB27EA}" type="pres">
      <dgm:prSet presAssocID="{A133B1EF-305E-4607-A733-B33829D86323}" presName="sibTrans" presStyleCnt="0"/>
      <dgm:spPr/>
    </dgm:pt>
    <dgm:pt modelId="{39916F55-7C39-4B37-97B9-153EB6771DD0}" type="pres">
      <dgm:prSet presAssocID="{FF2AD4BB-D1E2-42B9-893D-815D60509A12}" presName="node" presStyleLbl="alignAccFollowNode1" presStyleIdx="3" presStyleCnt="25">
        <dgm:presLayoutVars>
          <dgm:bulletEnabled val="1"/>
        </dgm:presLayoutVars>
      </dgm:prSet>
      <dgm:spPr/>
    </dgm:pt>
    <dgm:pt modelId="{46F13FC0-0F09-4B4A-8662-93E18B9E1937}" type="pres">
      <dgm:prSet presAssocID="{7A610B5A-DA67-4762-8CB9-9B8048A3195E}" presName="sibTrans" presStyleCnt="0"/>
      <dgm:spPr/>
    </dgm:pt>
    <dgm:pt modelId="{5EBEA52D-EB18-4A49-A3CD-061B0A1101DC}" type="pres">
      <dgm:prSet presAssocID="{111185F1-7C9E-4CCE-BA7A-17F21E3DD946}" presName="node" presStyleLbl="alignAccFollowNode1" presStyleIdx="4" presStyleCnt="25">
        <dgm:presLayoutVars>
          <dgm:bulletEnabled val="1"/>
        </dgm:presLayoutVars>
      </dgm:prSet>
      <dgm:spPr/>
    </dgm:pt>
    <dgm:pt modelId="{9C5FEBDF-BDC1-4129-9A0A-07A1BF0D588E}" type="pres">
      <dgm:prSet presAssocID="{94615B7D-1AAB-4D6D-94C3-F12BFC8DF851}" presName="vSp" presStyleCnt="0"/>
      <dgm:spPr/>
    </dgm:pt>
    <dgm:pt modelId="{81BF7DD8-25F6-42CA-8FCB-64EE9C3F917F}" type="pres">
      <dgm:prSet presAssocID="{C52594F2-7A5E-454D-A7AC-0AFCD597E34A}" presName="horFlow" presStyleCnt="0"/>
      <dgm:spPr/>
    </dgm:pt>
    <dgm:pt modelId="{8AA2AADA-29D0-4727-A823-BF52F34A13E6}" type="pres">
      <dgm:prSet presAssocID="{C52594F2-7A5E-454D-A7AC-0AFCD597E34A}" presName="bigChev" presStyleLbl="node1" presStyleIdx="1" presStyleCnt="5"/>
      <dgm:spPr/>
    </dgm:pt>
    <dgm:pt modelId="{05F97151-8844-4B69-8960-EBDA6254064E}" type="pres">
      <dgm:prSet presAssocID="{88F4B2E0-83E7-4D1B-8DAC-58648EDF4260}" presName="parTrans" presStyleCnt="0"/>
      <dgm:spPr/>
    </dgm:pt>
    <dgm:pt modelId="{B1EEE982-7444-4AA0-8535-9BD7305D3AE1}" type="pres">
      <dgm:prSet presAssocID="{6B2F4087-318D-4416-BC86-83C63E968BDF}" presName="node" presStyleLbl="alignAccFollowNode1" presStyleIdx="5" presStyleCnt="25" custLinFactNeighborX="-20477" custLinFactNeighborY="4779">
        <dgm:presLayoutVars>
          <dgm:bulletEnabled val="1"/>
        </dgm:presLayoutVars>
      </dgm:prSet>
      <dgm:spPr/>
    </dgm:pt>
    <dgm:pt modelId="{6777649F-4C9D-484B-97A4-68AEB33865AD}" type="pres">
      <dgm:prSet presAssocID="{0EAD7F20-C869-421C-A706-83E400873C9E}" presName="sibTrans" presStyleCnt="0"/>
      <dgm:spPr/>
    </dgm:pt>
    <dgm:pt modelId="{069787C9-4C2E-487F-963D-8F5F363D2180}" type="pres">
      <dgm:prSet presAssocID="{4DBE87FA-83FF-41B6-8932-BABF2C2DFC94}" presName="node" presStyleLbl="alignAccFollowNode1" presStyleIdx="6" presStyleCnt="25" custLinFactNeighborX="-20477" custLinFactNeighborY="4779">
        <dgm:presLayoutVars>
          <dgm:bulletEnabled val="1"/>
        </dgm:presLayoutVars>
      </dgm:prSet>
      <dgm:spPr/>
    </dgm:pt>
    <dgm:pt modelId="{A151D021-B859-4E90-8E27-4A63BAC29F3A}" type="pres">
      <dgm:prSet presAssocID="{00429A4A-B53C-4EB3-B6F4-C0A4021CD017}" presName="sibTrans" presStyleCnt="0"/>
      <dgm:spPr/>
    </dgm:pt>
    <dgm:pt modelId="{9FFAE321-CC74-4F1F-B5C4-27D706122090}" type="pres">
      <dgm:prSet presAssocID="{73BA4199-C6EC-483D-A5CA-0F7B77FF567F}" presName="node" presStyleLbl="alignAccFollowNode1" presStyleIdx="7" presStyleCnt="25">
        <dgm:presLayoutVars>
          <dgm:bulletEnabled val="1"/>
        </dgm:presLayoutVars>
      </dgm:prSet>
      <dgm:spPr/>
    </dgm:pt>
    <dgm:pt modelId="{5F00F655-4EFD-4F6C-A7D5-319A0F4C2108}" type="pres">
      <dgm:prSet presAssocID="{D5F14414-6393-4965-862F-0DD4AF5B307D}" presName="sibTrans" presStyleCnt="0"/>
      <dgm:spPr/>
    </dgm:pt>
    <dgm:pt modelId="{08077D7F-E02B-4243-B825-B1673C4E371C}" type="pres">
      <dgm:prSet presAssocID="{66D98742-F500-41EA-BDA6-88D1C8D4D5CD}" presName="node" presStyleLbl="alignAccFollowNode1" presStyleIdx="8" presStyleCnt="25">
        <dgm:presLayoutVars>
          <dgm:bulletEnabled val="1"/>
        </dgm:presLayoutVars>
      </dgm:prSet>
      <dgm:spPr/>
    </dgm:pt>
    <dgm:pt modelId="{43DB9169-2BD9-4D90-A611-3F976EE675AD}" type="pres">
      <dgm:prSet presAssocID="{0E7B1CB5-D367-4F03-98C0-F9C272E06291}" presName="sibTrans" presStyleCnt="0"/>
      <dgm:spPr/>
    </dgm:pt>
    <dgm:pt modelId="{F793BA11-C5A9-4566-A9E7-FCEA14A188F3}" type="pres">
      <dgm:prSet presAssocID="{4D44723C-595E-4498-AA27-1042E1935440}" presName="node" presStyleLbl="alignAccFollowNode1" presStyleIdx="9" presStyleCnt="25">
        <dgm:presLayoutVars>
          <dgm:bulletEnabled val="1"/>
        </dgm:presLayoutVars>
      </dgm:prSet>
      <dgm:spPr/>
    </dgm:pt>
    <dgm:pt modelId="{C2EBC44F-221C-4DD1-90F7-D9E7AF256638}" type="pres">
      <dgm:prSet presAssocID="{C52594F2-7A5E-454D-A7AC-0AFCD597E34A}" presName="vSp" presStyleCnt="0"/>
      <dgm:spPr/>
    </dgm:pt>
    <dgm:pt modelId="{E6626B00-55C2-408F-9277-6B8C64A71121}" type="pres">
      <dgm:prSet presAssocID="{92367DC5-8429-4B7B-962F-35F7D7F9DCBD}" presName="horFlow" presStyleCnt="0"/>
      <dgm:spPr/>
    </dgm:pt>
    <dgm:pt modelId="{C9E1C2EF-25DD-4E1F-A8BE-69BB917B2570}" type="pres">
      <dgm:prSet presAssocID="{92367DC5-8429-4B7B-962F-35F7D7F9DCBD}" presName="bigChev" presStyleLbl="node1" presStyleIdx="2" presStyleCnt="5"/>
      <dgm:spPr/>
    </dgm:pt>
    <dgm:pt modelId="{925B6315-BEE9-476F-B948-B968A7D913CD}" type="pres">
      <dgm:prSet presAssocID="{F9D1DB1F-1310-40A7-A3E1-19E47E2C1FB1}" presName="parTrans" presStyleCnt="0"/>
      <dgm:spPr/>
    </dgm:pt>
    <dgm:pt modelId="{A6B5A65D-5D3A-49D9-B116-4D261FDAC772}" type="pres">
      <dgm:prSet presAssocID="{88F4AA1A-FE9B-471F-9475-1B9A29EEAC54}" presName="node" presStyleLbl="alignAccFollowNode1" presStyleIdx="10" presStyleCnt="25" custLinFactNeighborX="-20477" custLinFactNeighborY="4779">
        <dgm:presLayoutVars>
          <dgm:bulletEnabled val="1"/>
        </dgm:presLayoutVars>
      </dgm:prSet>
      <dgm:spPr/>
    </dgm:pt>
    <dgm:pt modelId="{8F49F034-0002-45A8-88CB-4A3C01DC54E9}" type="pres">
      <dgm:prSet presAssocID="{08E2AE41-A368-42A3-B72C-4830B5BD2F9A}" presName="sibTrans" presStyleCnt="0"/>
      <dgm:spPr/>
    </dgm:pt>
    <dgm:pt modelId="{59F68F80-22F7-4029-BAF7-6B18C6C9D80C}" type="pres">
      <dgm:prSet presAssocID="{5C60D773-DB41-471E-94E6-43DA63A546C2}" presName="node" presStyleLbl="alignAccFollowNode1" presStyleIdx="11" presStyleCnt="25" custLinFactNeighborX="-20477" custLinFactNeighborY="4779">
        <dgm:presLayoutVars>
          <dgm:bulletEnabled val="1"/>
        </dgm:presLayoutVars>
      </dgm:prSet>
      <dgm:spPr/>
    </dgm:pt>
    <dgm:pt modelId="{DFEEE441-9009-43C0-BB4E-C24441F6B432}" type="pres">
      <dgm:prSet presAssocID="{8AF7404E-2ACA-41F9-AD4C-C33D42E9DCB4}" presName="sibTrans" presStyleCnt="0"/>
      <dgm:spPr/>
    </dgm:pt>
    <dgm:pt modelId="{938322F8-1DBE-430C-B4C4-9E78BCCFF858}" type="pres">
      <dgm:prSet presAssocID="{D5E96F2C-8525-4C6C-96B5-C52DC448C0C6}" presName="node" presStyleLbl="alignAccFollowNode1" presStyleIdx="12" presStyleCnt="25">
        <dgm:presLayoutVars>
          <dgm:bulletEnabled val="1"/>
        </dgm:presLayoutVars>
      </dgm:prSet>
      <dgm:spPr/>
    </dgm:pt>
    <dgm:pt modelId="{58224EE5-3411-4811-B5F9-0A8A8B9838FE}" type="pres">
      <dgm:prSet presAssocID="{F4B70B13-455E-4CF9-AB86-FA2139489F74}" presName="sibTrans" presStyleCnt="0"/>
      <dgm:spPr/>
    </dgm:pt>
    <dgm:pt modelId="{D7AE5C1C-5BF9-4EB2-AC5F-317A56E380C1}" type="pres">
      <dgm:prSet presAssocID="{330DE16E-ECF2-4AFE-9723-147A3115D9D4}" presName="node" presStyleLbl="alignAccFollowNode1" presStyleIdx="13" presStyleCnt="25">
        <dgm:presLayoutVars>
          <dgm:bulletEnabled val="1"/>
        </dgm:presLayoutVars>
      </dgm:prSet>
      <dgm:spPr/>
    </dgm:pt>
    <dgm:pt modelId="{B401CCD9-07FE-445D-BC45-0885889A42FE}" type="pres">
      <dgm:prSet presAssocID="{4A9A07D1-FBD4-4E17-BF0D-B0EFBA9D9B53}" presName="sibTrans" presStyleCnt="0"/>
      <dgm:spPr/>
    </dgm:pt>
    <dgm:pt modelId="{25524C34-1FD2-4BE0-B734-112E4602191C}" type="pres">
      <dgm:prSet presAssocID="{D5459777-BE91-4FCD-A3B2-B5DFA8E4D336}" presName="node" presStyleLbl="alignAccFollowNode1" presStyleIdx="14" presStyleCnt="25">
        <dgm:presLayoutVars>
          <dgm:bulletEnabled val="1"/>
        </dgm:presLayoutVars>
      </dgm:prSet>
      <dgm:spPr/>
    </dgm:pt>
    <dgm:pt modelId="{C351E6C2-464A-4CC9-A583-3DF4A1126D98}" type="pres">
      <dgm:prSet presAssocID="{92367DC5-8429-4B7B-962F-35F7D7F9DCBD}" presName="vSp" presStyleCnt="0"/>
      <dgm:spPr/>
    </dgm:pt>
    <dgm:pt modelId="{0A448020-4C46-4100-A983-C572DC95133B}" type="pres">
      <dgm:prSet presAssocID="{0E3C9A56-9C5D-4C8B-856C-ACC6EE8922B1}" presName="horFlow" presStyleCnt="0"/>
      <dgm:spPr/>
    </dgm:pt>
    <dgm:pt modelId="{598035D9-1033-447C-8264-141195D14CAD}" type="pres">
      <dgm:prSet presAssocID="{0E3C9A56-9C5D-4C8B-856C-ACC6EE8922B1}" presName="bigChev" presStyleLbl="node1" presStyleIdx="3" presStyleCnt="5"/>
      <dgm:spPr/>
    </dgm:pt>
    <dgm:pt modelId="{F42E2BB1-50DA-4DFF-9602-57B2566286EA}" type="pres">
      <dgm:prSet presAssocID="{1B59DE1D-5C78-4BEF-96C0-1A3008E0AEA4}" presName="parTrans" presStyleCnt="0"/>
      <dgm:spPr/>
    </dgm:pt>
    <dgm:pt modelId="{D8A4FA12-F444-421D-AE26-B5DC6453BEA4}" type="pres">
      <dgm:prSet presAssocID="{948E35AA-A706-495D-87D7-6109E38565AF}" presName="node" presStyleLbl="alignAccFollowNode1" presStyleIdx="15" presStyleCnt="25" custLinFactNeighborX="-10238" custLinFactNeighborY="1195">
        <dgm:presLayoutVars>
          <dgm:bulletEnabled val="1"/>
        </dgm:presLayoutVars>
      </dgm:prSet>
      <dgm:spPr/>
    </dgm:pt>
    <dgm:pt modelId="{4906095D-A409-428E-92DA-674035B5CBB6}" type="pres">
      <dgm:prSet presAssocID="{3D066A05-B741-4864-A1A6-5B89203C0316}" presName="sibTrans" presStyleCnt="0"/>
      <dgm:spPr/>
    </dgm:pt>
    <dgm:pt modelId="{00E5BA12-782B-49A0-8C3E-42854601F182}" type="pres">
      <dgm:prSet presAssocID="{5166908C-3E83-4606-A494-5D4AD0A9737F}" presName="node" presStyleLbl="alignAccFollowNode1" presStyleIdx="16" presStyleCnt="25" custLinFactNeighborX="-20477">
        <dgm:presLayoutVars>
          <dgm:bulletEnabled val="1"/>
        </dgm:presLayoutVars>
      </dgm:prSet>
      <dgm:spPr/>
    </dgm:pt>
    <dgm:pt modelId="{B2A1185C-30E3-4174-9D59-2CA19F41E055}" type="pres">
      <dgm:prSet presAssocID="{1939B1E6-A6C5-4321-8D49-54CC7CC8B256}" presName="sibTrans" presStyleCnt="0"/>
      <dgm:spPr/>
    </dgm:pt>
    <dgm:pt modelId="{50B427F9-8BC6-4306-A3B7-8D5A13C83AC0}" type="pres">
      <dgm:prSet presAssocID="{D08BBCBA-4431-4993-853A-BCB305D34000}" presName="node" presStyleLbl="alignAccFollowNode1" presStyleIdx="17" presStyleCnt="25">
        <dgm:presLayoutVars>
          <dgm:bulletEnabled val="1"/>
        </dgm:presLayoutVars>
      </dgm:prSet>
      <dgm:spPr/>
    </dgm:pt>
    <dgm:pt modelId="{4876DBCD-34A4-4C5E-8066-F14B9AE1FB72}" type="pres">
      <dgm:prSet presAssocID="{B0C6F2FF-EF20-4CA8-ABD5-948A532AC43D}" presName="sibTrans" presStyleCnt="0"/>
      <dgm:spPr/>
    </dgm:pt>
    <dgm:pt modelId="{15CCD6D4-05E1-4B8B-8CDC-FF9D328535DE}" type="pres">
      <dgm:prSet presAssocID="{B01455E1-B2F8-4F18-8876-469AB260A7EC}" presName="node" presStyleLbl="alignAccFollowNode1" presStyleIdx="18" presStyleCnt="25">
        <dgm:presLayoutVars>
          <dgm:bulletEnabled val="1"/>
        </dgm:presLayoutVars>
      </dgm:prSet>
      <dgm:spPr/>
    </dgm:pt>
    <dgm:pt modelId="{CD7173DC-04E0-41E6-9331-9D8258498F64}" type="pres">
      <dgm:prSet presAssocID="{2157A643-9C5A-481F-9F1C-F4A68FFFA988}" presName="sibTrans" presStyleCnt="0"/>
      <dgm:spPr/>
    </dgm:pt>
    <dgm:pt modelId="{E3CD0029-471E-4028-BACE-848CC70059F3}" type="pres">
      <dgm:prSet presAssocID="{A8BC8E6E-7258-48F1-83C7-0048886B5072}" presName="node" presStyleLbl="alignAccFollowNode1" presStyleIdx="19" presStyleCnt="25">
        <dgm:presLayoutVars>
          <dgm:bulletEnabled val="1"/>
        </dgm:presLayoutVars>
      </dgm:prSet>
      <dgm:spPr/>
    </dgm:pt>
    <dgm:pt modelId="{AF742C9E-7D27-47E6-92A5-1F7EC5C66E0E}" type="pres">
      <dgm:prSet presAssocID="{0E3C9A56-9C5D-4C8B-856C-ACC6EE8922B1}" presName="vSp" presStyleCnt="0"/>
      <dgm:spPr/>
    </dgm:pt>
    <dgm:pt modelId="{951B1BC6-ABBB-44DC-A688-F530F927E9B7}" type="pres">
      <dgm:prSet presAssocID="{0625F176-E9F1-4E44-B706-69FE0DE4F768}" presName="horFlow" presStyleCnt="0"/>
      <dgm:spPr/>
    </dgm:pt>
    <dgm:pt modelId="{292DC0FF-C303-4A9A-B8D4-01E026AE42A7}" type="pres">
      <dgm:prSet presAssocID="{0625F176-E9F1-4E44-B706-69FE0DE4F768}" presName="bigChev" presStyleLbl="node1" presStyleIdx="4" presStyleCnt="5"/>
      <dgm:spPr/>
    </dgm:pt>
    <dgm:pt modelId="{703DE1F6-72DC-485D-A4F9-D55034D5DF2A}" type="pres">
      <dgm:prSet presAssocID="{19866AC2-D786-4D34-8CB5-63EDE5F158C8}" presName="parTrans" presStyleCnt="0"/>
      <dgm:spPr/>
    </dgm:pt>
    <dgm:pt modelId="{FDCC3C4D-9B41-4AA2-BCB2-58CDB199548D}" type="pres">
      <dgm:prSet presAssocID="{C9370741-2CA0-45C0-8E44-42E9B19DAC4E}" presName="node" presStyleLbl="alignAccFollowNode1" presStyleIdx="20" presStyleCnt="25">
        <dgm:presLayoutVars>
          <dgm:bulletEnabled val="1"/>
        </dgm:presLayoutVars>
      </dgm:prSet>
      <dgm:spPr/>
    </dgm:pt>
    <dgm:pt modelId="{D40F890A-14BE-4767-812B-EC1B427D9189}" type="pres">
      <dgm:prSet presAssocID="{49D865BE-C9A4-47D7-85F5-F46125819461}" presName="sibTrans" presStyleCnt="0"/>
      <dgm:spPr/>
    </dgm:pt>
    <dgm:pt modelId="{996B090F-C995-4B97-90B5-C5F3F2C17B88}" type="pres">
      <dgm:prSet presAssocID="{CCFDE045-6489-4144-BE46-582CD1977B12}" presName="node" presStyleLbl="alignAccFollowNode1" presStyleIdx="21" presStyleCnt="25">
        <dgm:presLayoutVars>
          <dgm:bulletEnabled val="1"/>
        </dgm:presLayoutVars>
      </dgm:prSet>
      <dgm:spPr/>
    </dgm:pt>
    <dgm:pt modelId="{7B65CC07-E2CE-4FA3-A721-4F018214A011}" type="pres">
      <dgm:prSet presAssocID="{EC860747-C66C-481A-98D7-6E0F92F61792}" presName="sibTrans" presStyleCnt="0"/>
      <dgm:spPr/>
    </dgm:pt>
    <dgm:pt modelId="{8507C000-68C8-4D04-BE46-35DFC6DCD7B7}" type="pres">
      <dgm:prSet presAssocID="{AF479A30-5CAF-4952-9464-FC27FF349F89}" presName="node" presStyleLbl="alignAccFollowNode1" presStyleIdx="22" presStyleCnt="25" custLinFactNeighborX="-20477">
        <dgm:presLayoutVars>
          <dgm:bulletEnabled val="1"/>
        </dgm:presLayoutVars>
      </dgm:prSet>
      <dgm:spPr/>
    </dgm:pt>
    <dgm:pt modelId="{1F7395DD-5E36-41B4-92FA-693114948B01}" type="pres">
      <dgm:prSet presAssocID="{9741D633-CFC4-4DA1-A0FD-EDC793A24205}" presName="sibTrans" presStyleCnt="0"/>
      <dgm:spPr/>
    </dgm:pt>
    <dgm:pt modelId="{E034B052-B4C5-4A35-9699-314B5EE4487D}" type="pres">
      <dgm:prSet presAssocID="{BC2D7415-182A-47BB-8000-4E437AEE1EDB}" presName="node" presStyleLbl="alignAccFollowNode1" presStyleIdx="23" presStyleCnt="25">
        <dgm:presLayoutVars>
          <dgm:bulletEnabled val="1"/>
        </dgm:presLayoutVars>
      </dgm:prSet>
      <dgm:spPr/>
    </dgm:pt>
    <dgm:pt modelId="{FE52DEAC-F678-46CA-A94D-83F642AB5998}" type="pres">
      <dgm:prSet presAssocID="{BDB77191-89A0-4BE3-90D8-544356BEC4A1}" presName="sibTrans" presStyleCnt="0"/>
      <dgm:spPr/>
    </dgm:pt>
    <dgm:pt modelId="{354917B1-6E18-4E30-9387-BA543B1E9579}" type="pres">
      <dgm:prSet presAssocID="{B35F0EC9-5B95-4842-8D32-69B8948813F6}" presName="node" presStyleLbl="alignAccFollowNode1" presStyleIdx="24" presStyleCnt="25">
        <dgm:presLayoutVars>
          <dgm:bulletEnabled val="1"/>
        </dgm:presLayoutVars>
      </dgm:prSet>
      <dgm:spPr/>
    </dgm:pt>
  </dgm:ptLst>
  <dgm:cxnLst>
    <dgm:cxn modelId="{CDB3DD00-1C92-4440-B981-8146941A9B27}" type="presOf" srcId="{AF479A30-5CAF-4952-9464-FC27FF349F89}" destId="{8507C000-68C8-4D04-BE46-35DFC6DCD7B7}" srcOrd="0" destOrd="0" presId="urn:microsoft.com/office/officeart/2005/8/layout/lProcess3"/>
    <dgm:cxn modelId="{F663EC01-3CDF-4D22-B531-2A4F2E331504}" srcId="{94615B7D-1AAB-4D6D-94C3-F12BFC8DF851}" destId="{C6D54177-49A6-4AE5-91D3-D96D47A22465}" srcOrd="2" destOrd="0" parTransId="{B6ADE7AC-BBAA-48B4-B27A-7D5183D0BF5F}" sibTransId="{A133B1EF-305E-4607-A733-B33829D86323}"/>
    <dgm:cxn modelId="{DEBFF601-9666-4057-BCD9-A3F43B3DE7B7}" srcId="{94615B7D-1AAB-4D6D-94C3-F12BFC8DF851}" destId="{FF2AD4BB-D1E2-42B9-893D-815D60509A12}" srcOrd="3" destOrd="0" parTransId="{AE2BAF56-5EFB-4071-8D19-C57A0C4C702A}" sibTransId="{7A610B5A-DA67-4762-8CB9-9B8048A3195E}"/>
    <dgm:cxn modelId="{5FE0D703-EC25-44C1-BAE9-BA3FF2FB132D}" srcId="{0E3C9A56-9C5D-4C8B-856C-ACC6EE8922B1}" destId="{5166908C-3E83-4606-A494-5D4AD0A9737F}" srcOrd="1" destOrd="0" parTransId="{61E45B05-7999-4782-AEB1-D64E67ED8850}" sibTransId="{1939B1E6-A6C5-4321-8D49-54CC7CC8B256}"/>
    <dgm:cxn modelId="{C312CA04-809F-4F39-B9BA-400A57C87BAE}" type="presOf" srcId="{6B2F4087-318D-4416-BC86-83C63E968BDF}" destId="{B1EEE982-7444-4AA0-8535-9BD7305D3AE1}" srcOrd="0" destOrd="0" presId="urn:microsoft.com/office/officeart/2005/8/layout/lProcess3"/>
    <dgm:cxn modelId="{D57FD005-5970-47B9-89B6-A22FECEFE765}" srcId="{0625F176-E9F1-4E44-B706-69FE0DE4F768}" destId="{CCFDE045-6489-4144-BE46-582CD1977B12}" srcOrd="1" destOrd="0" parTransId="{62648DB7-E565-4B37-AA1C-7620F205A6DB}" sibTransId="{EC860747-C66C-481A-98D7-6E0F92F61792}"/>
    <dgm:cxn modelId="{4A3B9B09-30EF-45FC-ACC5-4518D9BB8B53}" type="presOf" srcId="{A8BC8E6E-7258-48F1-83C7-0048886B5072}" destId="{E3CD0029-471E-4028-BACE-848CC70059F3}" srcOrd="0" destOrd="0" presId="urn:microsoft.com/office/officeart/2005/8/layout/lProcess3"/>
    <dgm:cxn modelId="{1A30080A-9D83-4BB8-AFAC-FCA2AA4D9F5B}" type="presOf" srcId="{94615B7D-1AAB-4D6D-94C3-F12BFC8DF851}" destId="{8BB8BAFA-ADFF-4C53-8D70-E9F16A51B4CF}" srcOrd="0" destOrd="0" presId="urn:microsoft.com/office/officeart/2005/8/layout/lProcess3"/>
    <dgm:cxn modelId="{031CDF0B-DFC4-4721-8B74-94A0CFC0C00B}" type="presOf" srcId="{0E3C9A56-9C5D-4C8B-856C-ACC6EE8922B1}" destId="{598035D9-1033-447C-8264-141195D14CAD}" srcOrd="0" destOrd="0" presId="urn:microsoft.com/office/officeart/2005/8/layout/lProcess3"/>
    <dgm:cxn modelId="{B8067223-9E1D-4BE8-A1F3-D1BAC3ADF979}" type="presOf" srcId="{C52594F2-7A5E-454D-A7AC-0AFCD597E34A}" destId="{8AA2AADA-29D0-4727-A823-BF52F34A13E6}" srcOrd="0" destOrd="0" presId="urn:microsoft.com/office/officeart/2005/8/layout/lProcess3"/>
    <dgm:cxn modelId="{85F0742D-37CD-4AB8-BBEA-92284F701081}" srcId="{0625F176-E9F1-4E44-B706-69FE0DE4F768}" destId="{AF479A30-5CAF-4952-9464-FC27FF349F89}" srcOrd="2" destOrd="0" parTransId="{188F13B8-ACCB-4FCB-97FB-45AC46F49200}" sibTransId="{9741D633-CFC4-4DA1-A0FD-EDC793A24205}"/>
    <dgm:cxn modelId="{52C7AD30-F5DF-4EF7-9D6F-CC161615FC47}" type="presOf" srcId="{5134F4EC-2855-457F-82A2-D9DC97DCC8DE}" destId="{8E3046BF-6A83-49DB-9DA6-270D2D3DE23E}" srcOrd="0" destOrd="0" presId="urn:microsoft.com/office/officeart/2005/8/layout/lProcess3"/>
    <dgm:cxn modelId="{1ADCC831-9687-4C07-BDB1-DBE75A0ADAFF}" srcId="{92367DC5-8429-4B7B-962F-35F7D7F9DCBD}" destId="{330DE16E-ECF2-4AFE-9723-147A3115D9D4}" srcOrd="3" destOrd="0" parTransId="{98756DB7-C290-4417-A7D4-EA7882BF3549}" sibTransId="{4A9A07D1-FBD4-4E17-BF0D-B0EFBA9D9B53}"/>
    <dgm:cxn modelId="{8F799535-6CB3-4341-9725-04FB52E87165}" type="presOf" srcId="{948E35AA-A706-495D-87D7-6109E38565AF}" destId="{D8A4FA12-F444-421D-AE26-B5DC6453BEA4}" srcOrd="0" destOrd="0" presId="urn:microsoft.com/office/officeart/2005/8/layout/lProcess3"/>
    <dgm:cxn modelId="{1C225F3A-1A51-4783-9707-7BA6EC9D4836}" type="presOf" srcId="{9EE1D308-D232-4EAC-868A-8C00CFEB390E}" destId="{B89A1926-9916-405C-AA4F-F38383AA11C0}" srcOrd="0" destOrd="0" presId="urn:microsoft.com/office/officeart/2005/8/layout/lProcess3"/>
    <dgm:cxn modelId="{9DCAAA3A-4388-4D3D-BB7F-5C2E41576F90}" srcId="{C52594F2-7A5E-454D-A7AC-0AFCD597E34A}" destId="{66D98742-F500-41EA-BDA6-88D1C8D4D5CD}" srcOrd="3" destOrd="0" parTransId="{D31873E0-6944-4C17-87DA-7854E4FD8315}" sibTransId="{0E7B1CB5-D367-4F03-98C0-F9C272E06291}"/>
    <dgm:cxn modelId="{E6668740-784D-42F4-BC12-4B90A0F16E6D}" type="presOf" srcId="{85679437-5A77-4D68-BEF8-FD77C7A0B48C}" destId="{27370881-4B81-43C7-B5DE-6EBE9EFF9CF2}" srcOrd="0" destOrd="0" presId="urn:microsoft.com/office/officeart/2005/8/layout/lProcess3"/>
    <dgm:cxn modelId="{B3816960-9511-46A3-AA7B-C0ADAF06D382}" srcId="{92367DC5-8429-4B7B-962F-35F7D7F9DCBD}" destId="{D5E96F2C-8525-4C6C-96B5-C52DC448C0C6}" srcOrd="2" destOrd="0" parTransId="{CDF2A2D9-AE21-47BC-BE6A-52C37BEAA2C7}" sibTransId="{F4B70B13-455E-4CF9-AB86-FA2139489F74}"/>
    <dgm:cxn modelId="{88AF2A62-60D5-4D0C-8D5D-53F70C189AA8}" type="presOf" srcId="{5166908C-3E83-4606-A494-5D4AD0A9737F}" destId="{00E5BA12-782B-49A0-8C3E-42854601F182}" srcOrd="0" destOrd="0" presId="urn:microsoft.com/office/officeart/2005/8/layout/lProcess3"/>
    <dgm:cxn modelId="{1CED2563-6572-43EA-B260-9075A54E988F}" type="presOf" srcId="{D08BBCBA-4431-4993-853A-BCB305D34000}" destId="{50B427F9-8BC6-4306-A3B7-8D5A13C83AC0}" srcOrd="0" destOrd="0" presId="urn:microsoft.com/office/officeart/2005/8/layout/lProcess3"/>
    <dgm:cxn modelId="{6F19BE43-054D-4632-9BB7-E7839591B14C}" type="presOf" srcId="{88F4AA1A-FE9B-471F-9475-1B9A29EEAC54}" destId="{A6B5A65D-5D3A-49D9-B116-4D261FDAC772}" srcOrd="0" destOrd="0" presId="urn:microsoft.com/office/officeart/2005/8/layout/lProcess3"/>
    <dgm:cxn modelId="{70792665-0861-437A-ABED-BD7ABB3AA9E5}" srcId="{5134F4EC-2855-457F-82A2-D9DC97DCC8DE}" destId="{C52594F2-7A5E-454D-A7AC-0AFCD597E34A}" srcOrd="1" destOrd="0" parTransId="{B31FE350-467E-4F47-BEDD-AD022E8CF62C}" sibTransId="{944425B4-704A-4C22-8C1A-E196FE94378E}"/>
    <dgm:cxn modelId="{20F75447-114D-48A1-9F29-FB506EAA71D5}" type="presOf" srcId="{0625F176-E9F1-4E44-B706-69FE0DE4F768}" destId="{292DC0FF-C303-4A9A-B8D4-01E026AE42A7}" srcOrd="0" destOrd="0" presId="urn:microsoft.com/office/officeart/2005/8/layout/lProcess3"/>
    <dgm:cxn modelId="{59368969-633D-4EFB-92B5-9F92CBE9A3E3}" srcId="{C52594F2-7A5E-454D-A7AC-0AFCD597E34A}" destId="{73BA4199-C6EC-483D-A5CA-0F7B77FF567F}" srcOrd="2" destOrd="0" parTransId="{D0445DA6-5A0D-40C6-ABDB-A13A45DBB86D}" sibTransId="{D5F14414-6393-4965-862F-0DD4AF5B307D}"/>
    <dgm:cxn modelId="{5575024C-025D-4409-BCDC-352C9E7986A4}" srcId="{5134F4EC-2855-457F-82A2-D9DC97DCC8DE}" destId="{0625F176-E9F1-4E44-B706-69FE0DE4F768}" srcOrd="4" destOrd="0" parTransId="{2A5545A9-4742-47E6-8367-C229ADA8EE27}" sibTransId="{4F8FAD10-7F61-4B6F-BF17-8A4AA6CA618F}"/>
    <dgm:cxn modelId="{92E1836F-C3F9-431E-A4FA-F17AA7FBCA7A}" type="presOf" srcId="{330DE16E-ECF2-4AFE-9723-147A3115D9D4}" destId="{D7AE5C1C-5BF9-4EB2-AC5F-317A56E380C1}" srcOrd="0" destOrd="0" presId="urn:microsoft.com/office/officeart/2005/8/layout/lProcess3"/>
    <dgm:cxn modelId="{09C07970-55B4-4515-8929-6B258C400431}" srcId="{5134F4EC-2855-457F-82A2-D9DC97DCC8DE}" destId="{94615B7D-1AAB-4D6D-94C3-F12BFC8DF851}" srcOrd="0" destOrd="0" parTransId="{072685A0-2ADF-499A-B6C1-67B130BC69A6}" sibTransId="{8F747A2F-46F1-47AD-9319-37DC65A58A68}"/>
    <dgm:cxn modelId="{F678F152-49D5-454D-9814-F46AA64C7F59}" type="presOf" srcId="{D5E96F2C-8525-4C6C-96B5-C52DC448C0C6}" destId="{938322F8-1DBE-430C-B4C4-9E78BCCFF858}" srcOrd="0" destOrd="0" presId="urn:microsoft.com/office/officeart/2005/8/layout/lProcess3"/>
    <dgm:cxn modelId="{9DB35474-D57A-4C2D-9A88-EFD5C3FE9318}" type="presOf" srcId="{C9370741-2CA0-45C0-8E44-42E9B19DAC4E}" destId="{FDCC3C4D-9B41-4AA2-BCB2-58CDB199548D}" srcOrd="0" destOrd="0" presId="urn:microsoft.com/office/officeart/2005/8/layout/lProcess3"/>
    <dgm:cxn modelId="{A5C0A376-47B4-4CF6-9BE2-8391705EB9BA}" srcId="{92367DC5-8429-4B7B-962F-35F7D7F9DCBD}" destId="{88F4AA1A-FE9B-471F-9475-1B9A29EEAC54}" srcOrd="0" destOrd="0" parTransId="{F9D1DB1F-1310-40A7-A3E1-19E47E2C1FB1}" sibTransId="{08E2AE41-A368-42A3-B72C-4830B5BD2F9A}"/>
    <dgm:cxn modelId="{208DDD57-A233-4E5D-89AE-5A1C58C7BD83}" type="presOf" srcId="{4DBE87FA-83FF-41B6-8932-BABF2C2DFC94}" destId="{069787C9-4C2E-487F-963D-8F5F363D2180}" srcOrd="0" destOrd="0" presId="urn:microsoft.com/office/officeart/2005/8/layout/lProcess3"/>
    <dgm:cxn modelId="{D416597A-F3F9-4748-9DAC-E568482AD9C6}" srcId="{C52594F2-7A5E-454D-A7AC-0AFCD597E34A}" destId="{4D44723C-595E-4498-AA27-1042E1935440}" srcOrd="4" destOrd="0" parTransId="{F3BA8DBA-C10B-40B5-9036-ECDC43C6BB0A}" sibTransId="{5A6257AB-F4CE-4989-BC3A-C8E75C8082D3}"/>
    <dgm:cxn modelId="{E0C7097C-B30D-48C9-9C07-610D1E7EB48B}" srcId="{0625F176-E9F1-4E44-B706-69FE0DE4F768}" destId="{B35F0EC9-5B95-4842-8D32-69B8948813F6}" srcOrd="4" destOrd="0" parTransId="{4EF6469F-0E2D-4BD7-953C-3160455480E4}" sibTransId="{2BDBCA43-D271-4A1F-9A9A-AC5A5E830350}"/>
    <dgm:cxn modelId="{6BD20E7E-D91F-4DC9-B4B4-C8EF37703BC1}" srcId="{0E3C9A56-9C5D-4C8B-856C-ACC6EE8922B1}" destId="{A8BC8E6E-7258-48F1-83C7-0048886B5072}" srcOrd="4" destOrd="0" parTransId="{D45D7AE0-084E-4B6A-BADF-30272EF50AFE}" sibTransId="{3B075C55-6E7C-4ABC-B22C-FDAB046912B8}"/>
    <dgm:cxn modelId="{87F4AB8E-958F-41D9-ABCF-487754A40C14}" srcId="{92367DC5-8429-4B7B-962F-35F7D7F9DCBD}" destId="{5C60D773-DB41-471E-94E6-43DA63A546C2}" srcOrd="1" destOrd="0" parTransId="{D74FDFC4-E051-4C46-9CE9-974804606D3B}" sibTransId="{8AF7404E-2ACA-41F9-AD4C-C33D42E9DCB4}"/>
    <dgm:cxn modelId="{212FFA8F-455A-4DDB-A995-4917744FC5E1}" srcId="{94615B7D-1AAB-4D6D-94C3-F12BFC8DF851}" destId="{85679437-5A77-4D68-BEF8-FD77C7A0B48C}" srcOrd="0" destOrd="0" parTransId="{70ED65EB-C44A-4E56-B8BC-6675982B2370}" sibTransId="{9F837DF3-FD90-4E04-9D66-739A4D108FE4}"/>
    <dgm:cxn modelId="{4E0A9A96-0AEB-4165-9CDB-6B1E6082EAC3}" srcId="{0E3C9A56-9C5D-4C8B-856C-ACC6EE8922B1}" destId="{B01455E1-B2F8-4F18-8876-469AB260A7EC}" srcOrd="3" destOrd="0" parTransId="{6A1FAA76-3463-4C73-B964-09BA3CBFC2A8}" sibTransId="{2157A643-9C5A-481F-9F1C-F4A68FFFA988}"/>
    <dgm:cxn modelId="{55CE679C-CD60-4851-9238-569A941CD403}" srcId="{92367DC5-8429-4B7B-962F-35F7D7F9DCBD}" destId="{D5459777-BE91-4FCD-A3B2-B5DFA8E4D336}" srcOrd="4" destOrd="0" parTransId="{54DD084A-867D-4DBD-94C4-1A42BB9FAE1D}" sibTransId="{77FDB504-F121-46D5-A456-A8B81A408712}"/>
    <dgm:cxn modelId="{885E599D-520D-4494-8A31-29AD972ABB5E}" type="presOf" srcId="{73BA4199-C6EC-483D-A5CA-0F7B77FF567F}" destId="{9FFAE321-CC74-4F1F-B5C4-27D706122090}" srcOrd="0" destOrd="0" presId="urn:microsoft.com/office/officeart/2005/8/layout/lProcess3"/>
    <dgm:cxn modelId="{6E3E8C9D-956F-424A-9B5A-8FF1D2AA23C7}" srcId="{5134F4EC-2855-457F-82A2-D9DC97DCC8DE}" destId="{92367DC5-8429-4B7B-962F-35F7D7F9DCBD}" srcOrd="2" destOrd="0" parTransId="{C4FE0DAD-CBCE-493F-98D0-21BC3F6F0D1D}" sibTransId="{DEEC16D4-E5A4-476E-B740-920664B067AD}"/>
    <dgm:cxn modelId="{22FB0E9F-6BF8-46CA-BC4E-A4490BDCB357}" srcId="{0E3C9A56-9C5D-4C8B-856C-ACC6EE8922B1}" destId="{D08BBCBA-4431-4993-853A-BCB305D34000}" srcOrd="2" destOrd="0" parTransId="{4AE9D8D6-51E1-4976-B5F6-C38C803651D4}" sibTransId="{B0C6F2FF-EF20-4CA8-ABD5-948A532AC43D}"/>
    <dgm:cxn modelId="{B502399F-D6FB-4294-85D1-C1F4BF8213B3}" type="presOf" srcId="{CCFDE045-6489-4144-BE46-582CD1977B12}" destId="{996B090F-C995-4B97-90B5-C5F3F2C17B88}" srcOrd="0" destOrd="0" presId="urn:microsoft.com/office/officeart/2005/8/layout/lProcess3"/>
    <dgm:cxn modelId="{C96492A4-F3CE-4DDE-A98F-3CB18B8EC516}" srcId="{0625F176-E9F1-4E44-B706-69FE0DE4F768}" destId="{C9370741-2CA0-45C0-8E44-42E9B19DAC4E}" srcOrd="0" destOrd="0" parTransId="{19866AC2-D786-4D34-8CB5-63EDE5F158C8}" sibTransId="{49D865BE-C9A4-47D7-85F5-F46125819461}"/>
    <dgm:cxn modelId="{442A1EA5-1E46-4FA1-87D4-F311CC007298}" type="presOf" srcId="{4D44723C-595E-4498-AA27-1042E1935440}" destId="{F793BA11-C5A9-4566-A9E7-FCEA14A188F3}" srcOrd="0" destOrd="0" presId="urn:microsoft.com/office/officeart/2005/8/layout/lProcess3"/>
    <dgm:cxn modelId="{A82D94A7-574B-4FBE-AA06-87F40D65D91A}" srcId="{94615B7D-1AAB-4D6D-94C3-F12BFC8DF851}" destId="{9EE1D308-D232-4EAC-868A-8C00CFEB390E}" srcOrd="1" destOrd="0" parTransId="{CA00819D-8ED6-4F80-AF18-61464F900DA5}" sibTransId="{59D0A3D5-7CD2-4CD9-9F56-5349A4308F5A}"/>
    <dgm:cxn modelId="{AAA517A9-BD8E-4BBA-ABED-CC6331C1E432}" srcId="{94615B7D-1AAB-4D6D-94C3-F12BFC8DF851}" destId="{111185F1-7C9E-4CCE-BA7A-17F21E3DD946}" srcOrd="4" destOrd="0" parTransId="{0675C1F9-D482-4399-8768-0D174BEFFC82}" sibTransId="{300C4062-B1D3-4854-ACC3-09722E2712F4}"/>
    <dgm:cxn modelId="{006971AA-B0A9-42B2-9696-2588A6B456CD}" srcId="{0E3C9A56-9C5D-4C8B-856C-ACC6EE8922B1}" destId="{948E35AA-A706-495D-87D7-6109E38565AF}" srcOrd="0" destOrd="0" parTransId="{1B59DE1D-5C78-4BEF-96C0-1A3008E0AEA4}" sibTransId="{3D066A05-B741-4864-A1A6-5B89203C0316}"/>
    <dgm:cxn modelId="{60C176B8-3BF5-4435-9FC7-62020FB8606A}" type="presOf" srcId="{111185F1-7C9E-4CCE-BA7A-17F21E3DD946}" destId="{5EBEA52D-EB18-4A49-A3CD-061B0A1101DC}" srcOrd="0" destOrd="0" presId="urn:microsoft.com/office/officeart/2005/8/layout/lProcess3"/>
    <dgm:cxn modelId="{D8550CBC-FE37-49D0-BD2C-5278A52A9EDF}" type="presOf" srcId="{D5459777-BE91-4FCD-A3B2-B5DFA8E4D336}" destId="{25524C34-1FD2-4BE0-B734-112E4602191C}" srcOrd="0" destOrd="0" presId="urn:microsoft.com/office/officeart/2005/8/layout/lProcess3"/>
    <dgm:cxn modelId="{C386F4C5-FF03-4AB2-B1BB-9168D02280D2}" type="presOf" srcId="{BC2D7415-182A-47BB-8000-4E437AEE1EDB}" destId="{E034B052-B4C5-4A35-9699-314B5EE4487D}" srcOrd="0" destOrd="0" presId="urn:microsoft.com/office/officeart/2005/8/layout/lProcess3"/>
    <dgm:cxn modelId="{D00959C6-5E10-4628-80C3-2128D85A82A3}" srcId="{C52594F2-7A5E-454D-A7AC-0AFCD597E34A}" destId="{6B2F4087-318D-4416-BC86-83C63E968BDF}" srcOrd="0" destOrd="0" parTransId="{88F4B2E0-83E7-4D1B-8DAC-58648EDF4260}" sibTransId="{0EAD7F20-C869-421C-A706-83E400873C9E}"/>
    <dgm:cxn modelId="{6206DAC7-79AE-4E36-B45B-3F95D6DA07A0}" type="presOf" srcId="{C6D54177-49A6-4AE5-91D3-D96D47A22465}" destId="{F8E1E2E9-D0ED-4DF1-B6B2-E106CB7E7615}" srcOrd="0" destOrd="0" presId="urn:microsoft.com/office/officeart/2005/8/layout/lProcess3"/>
    <dgm:cxn modelId="{E271D8C8-95EF-4035-8971-76D47001EF03}" type="presOf" srcId="{FF2AD4BB-D1E2-42B9-893D-815D60509A12}" destId="{39916F55-7C39-4B37-97B9-153EB6771DD0}" srcOrd="0" destOrd="0" presId="urn:microsoft.com/office/officeart/2005/8/layout/lProcess3"/>
    <dgm:cxn modelId="{923AB5CB-F4B1-4D4B-A3E3-B03F61ED5CD5}" type="presOf" srcId="{B35F0EC9-5B95-4842-8D32-69B8948813F6}" destId="{354917B1-6E18-4E30-9387-BA543B1E9579}" srcOrd="0" destOrd="0" presId="urn:microsoft.com/office/officeart/2005/8/layout/lProcess3"/>
    <dgm:cxn modelId="{A8F45DD6-113D-471D-967C-F78EB09610CE}" type="presOf" srcId="{66D98742-F500-41EA-BDA6-88D1C8D4D5CD}" destId="{08077D7F-E02B-4243-B825-B1673C4E371C}" srcOrd="0" destOrd="0" presId="urn:microsoft.com/office/officeart/2005/8/layout/lProcess3"/>
    <dgm:cxn modelId="{EEF418E6-2C1C-445F-99B7-41A69DF7E175}" srcId="{C52594F2-7A5E-454D-A7AC-0AFCD597E34A}" destId="{4DBE87FA-83FF-41B6-8932-BABF2C2DFC94}" srcOrd="1" destOrd="0" parTransId="{AA4F588F-030D-4199-B202-51B712D49800}" sibTransId="{00429A4A-B53C-4EB3-B6F4-C0A4021CD017}"/>
    <dgm:cxn modelId="{93E653E9-809E-4FEB-8DCE-4E075F38EAEC}" type="presOf" srcId="{5C60D773-DB41-471E-94E6-43DA63A546C2}" destId="{59F68F80-22F7-4029-BAF7-6B18C6C9D80C}" srcOrd="0" destOrd="0" presId="urn:microsoft.com/office/officeart/2005/8/layout/lProcess3"/>
    <dgm:cxn modelId="{234F15EC-35A9-42AF-AEC7-8B9D3AF1C84C}" srcId="{0625F176-E9F1-4E44-B706-69FE0DE4F768}" destId="{BC2D7415-182A-47BB-8000-4E437AEE1EDB}" srcOrd="3" destOrd="0" parTransId="{89FB8CD7-FBD2-4A06-AF95-9ECEFAF6C0FE}" sibTransId="{BDB77191-89A0-4BE3-90D8-544356BEC4A1}"/>
    <dgm:cxn modelId="{796CB7F2-CB5D-47B6-A0F8-7C9C677214C1}" srcId="{5134F4EC-2855-457F-82A2-D9DC97DCC8DE}" destId="{0E3C9A56-9C5D-4C8B-856C-ACC6EE8922B1}" srcOrd="3" destOrd="0" parTransId="{96287C16-E09C-410B-A2FD-91EF36617DC5}" sibTransId="{48E3BEF6-E472-4A7C-825C-A266042CAEC6}"/>
    <dgm:cxn modelId="{A64A71F8-A891-4D39-B54C-CC9F2C419745}" type="presOf" srcId="{B01455E1-B2F8-4F18-8876-469AB260A7EC}" destId="{15CCD6D4-05E1-4B8B-8CDC-FF9D328535DE}" srcOrd="0" destOrd="0" presId="urn:microsoft.com/office/officeart/2005/8/layout/lProcess3"/>
    <dgm:cxn modelId="{819129FB-4A96-4683-B99B-5291EECEF2BC}" type="presOf" srcId="{92367DC5-8429-4B7B-962F-35F7D7F9DCBD}" destId="{C9E1C2EF-25DD-4E1F-A8BE-69BB917B2570}" srcOrd="0" destOrd="0" presId="urn:microsoft.com/office/officeart/2005/8/layout/lProcess3"/>
    <dgm:cxn modelId="{D8C8A0E5-4000-4B6E-A8E7-B7FBF08A9F9B}" type="presParOf" srcId="{8E3046BF-6A83-49DB-9DA6-270D2D3DE23E}" destId="{4729D7B2-6F40-42F5-A6C8-2785BE5957A8}" srcOrd="0" destOrd="0" presId="urn:microsoft.com/office/officeart/2005/8/layout/lProcess3"/>
    <dgm:cxn modelId="{2C119753-F740-4F83-8051-9EFF42EC9B2C}" type="presParOf" srcId="{4729D7B2-6F40-42F5-A6C8-2785BE5957A8}" destId="{8BB8BAFA-ADFF-4C53-8D70-E9F16A51B4CF}" srcOrd="0" destOrd="0" presId="urn:microsoft.com/office/officeart/2005/8/layout/lProcess3"/>
    <dgm:cxn modelId="{244A13B6-4439-402D-91C9-42A88B287C2E}" type="presParOf" srcId="{4729D7B2-6F40-42F5-A6C8-2785BE5957A8}" destId="{FED0843C-ABD6-458B-BDBD-9CA1EEBDD45F}" srcOrd="1" destOrd="0" presId="urn:microsoft.com/office/officeart/2005/8/layout/lProcess3"/>
    <dgm:cxn modelId="{FF3DA17A-15CA-49E5-AEC9-E3891A80B1A4}" type="presParOf" srcId="{4729D7B2-6F40-42F5-A6C8-2785BE5957A8}" destId="{27370881-4B81-43C7-B5DE-6EBE9EFF9CF2}" srcOrd="2" destOrd="0" presId="urn:microsoft.com/office/officeart/2005/8/layout/lProcess3"/>
    <dgm:cxn modelId="{ECFF44E8-F2A8-4DE7-95B2-3C0046E4FF12}" type="presParOf" srcId="{4729D7B2-6F40-42F5-A6C8-2785BE5957A8}" destId="{BA8259BF-B116-423E-B822-2F3478F67D38}" srcOrd="3" destOrd="0" presId="urn:microsoft.com/office/officeart/2005/8/layout/lProcess3"/>
    <dgm:cxn modelId="{74BF66C8-D43D-4BB5-BC4A-1CDDB519AF2E}" type="presParOf" srcId="{4729D7B2-6F40-42F5-A6C8-2785BE5957A8}" destId="{B89A1926-9916-405C-AA4F-F38383AA11C0}" srcOrd="4" destOrd="0" presId="urn:microsoft.com/office/officeart/2005/8/layout/lProcess3"/>
    <dgm:cxn modelId="{D0B800A4-01DE-4FF6-A5D3-93606764BA14}" type="presParOf" srcId="{4729D7B2-6F40-42F5-A6C8-2785BE5957A8}" destId="{CD2A6508-1C97-4146-86F7-61A4DB27256F}" srcOrd="5" destOrd="0" presId="urn:microsoft.com/office/officeart/2005/8/layout/lProcess3"/>
    <dgm:cxn modelId="{8FC29EC5-0354-49B1-A78F-A5C1275EC8CB}" type="presParOf" srcId="{4729D7B2-6F40-42F5-A6C8-2785BE5957A8}" destId="{F8E1E2E9-D0ED-4DF1-B6B2-E106CB7E7615}" srcOrd="6" destOrd="0" presId="urn:microsoft.com/office/officeart/2005/8/layout/lProcess3"/>
    <dgm:cxn modelId="{6B35BAC0-4BD1-4C2E-8896-0D42E9F27D2F}" type="presParOf" srcId="{4729D7B2-6F40-42F5-A6C8-2785BE5957A8}" destId="{B20F62F7-B23C-4E70-869E-470581FB27EA}" srcOrd="7" destOrd="0" presId="urn:microsoft.com/office/officeart/2005/8/layout/lProcess3"/>
    <dgm:cxn modelId="{D94D9E46-5838-4716-A55E-795AE0E2D4DC}" type="presParOf" srcId="{4729D7B2-6F40-42F5-A6C8-2785BE5957A8}" destId="{39916F55-7C39-4B37-97B9-153EB6771DD0}" srcOrd="8" destOrd="0" presId="urn:microsoft.com/office/officeart/2005/8/layout/lProcess3"/>
    <dgm:cxn modelId="{587D683E-B7CA-4BDB-AD54-871408ED56DB}" type="presParOf" srcId="{4729D7B2-6F40-42F5-A6C8-2785BE5957A8}" destId="{46F13FC0-0F09-4B4A-8662-93E18B9E1937}" srcOrd="9" destOrd="0" presId="urn:microsoft.com/office/officeart/2005/8/layout/lProcess3"/>
    <dgm:cxn modelId="{ECA8A39C-6CB9-4E45-8275-FD5909D8961E}" type="presParOf" srcId="{4729D7B2-6F40-42F5-A6C8-2785BE5957A8}" destId="{5EBEA52D-EB18-4A49-A3CD-061B0A1101DC}" srcOrd="10" destOrd="0" presId="urn:microsoft.com/office/officeart/2005/8/layout/lProcess3"/>
    <dgm:cxn modelId="{97DF14D2-B1C3-417F-B2FE-67C260BA602A}" type="presParOf" srcId="{8E3046BF-6A83-49DB-9DA6-270D2D3DE23E}" destId="{9C5FEBDF-BDC1-4129-9A0A-07A1BF0D588E}" srcOrd="1" destOrd="0" presId="urn:microsoft.com/office/officeart/2005/8/layout/lProcess3"/>
    <dgm:cxn modelId="{05815DDB-778E-4A8C-89E4-CBE5F1693645}" type="presParOf" srcId="{8E3046BF-6A83-49DB-9DA6-270D2D3DE23E}" destId="{81BF7DD8-25F6-42CA-8FCB-64EE9C3F917F}" srcOrd="2" destOrd="0" presId="urn:microsoft.com/office/officeart/2005/8/layout/lProcess3"/>
    <dgm:cxn modelId="{4DBAAC94-898C-43A4-A569-55C7F6679900}" type="presParOf" srcId="{81BF7DD8-25F6-42CA-8FCB-64EE9C3F917F}" destId="{8AA2AADA-29D0-4727-A823-BF52F34A13E6}" srcOrd="0" destOrd="0" presId="urn:microsoft.com/office/officeart/2005/8/layout/lProcess3"/>
    <dgm:cxn modelId="{1227E96F-6BD4-45CF-BEAA-FF3BB3D09D51}" type="presParOf" srcId="{81BF7DD8-25F6-42CA-8FCB-64EE9C3F917F}" destId="{05F97151-8844-4B69-8960-EBDA6254064E}" srcOrd="1" destOrd="0" presId="urn:microsoft.com/office/officeart/2005/8/layout/lProcess3"/>
    <dgm:cxn modelId="{D4015D10-EF70-4A30-B933-24AD70F63195}" type="presParOf" srcId="{81BF7DD8-25F6-42CA-8FCB-64EE9C3F917F}" destId="{B1EEE982-7444-4AA0-8535-9BD7305D3AE1}" srcOrd="2" destOrd="0" presId="urn:microsoft.com/office/officeart/2005/8/layout/lProcess3"/>
    <dgm:cxn modelId="{655A4F9E-5814-41F5-A555-75F70121827E}" type="presParOf" srcId="{81BF7DD8-25F6-42CA-8FCB-64EE9C3F917F}" destId="{6777649F-4C9D-484B-97A4-68AEB33865AD}" srcOrd="3" destOrd="0" presId="urn:microsoft.com/office/officeart/2005/8/layout/lProcess3"/>
    <dgm:cxn modelId="{88D795B4-1F39-419D-8408-39553D52BB87}" type="presParOf" srcId="{81BF7DD8-25F6-42CA-8FCB-64EE9C3F917F}" destId="{069787C9-4C2E-487F-963D-8F5F363D2180}" srcOrd="4" destOrd="0" presId="urn:microsoft.com/office/officeart/2005/8/layout/lProcess3"/>
    <dgm:cxn modelId="{FB50A8CC-B6FB-4389-A6BA-A41A51289F9D}" type="presParOf" srcId="{81BF7DD8-25F6-42CA-8FCB-64EE9C3F917F}" destId="{A151D021-B859-4E90-8E27-4A63BAC29F3A}" srcOrd="5" destOrd="0" presId="urn:microsoft.com/office/officeart/2005/8/layout/lProcess3"/>
    <dgm:cxn modelId="{B8EFCB21-128D-4185-85EA-EDA1656EDFD7}" type="presParOf" srcId="{81BF7DD8-25F6-42CA-8FCB-64EE9C3F917F}" destId="{9FFAE321-CC74-4F1F-B5C4-27D706122090}" srcOrd="6" destOrd="0" presId="urn:microsoft.com/office/officeart/2005/8/layout/lProcess3"/>
    <dgm:cxn modelId="{861B322D-B488-410B-89C5-2736983E15BD}" type="presParOf" srcId="{81BF7DD8-25F6-42CA-8FCB-64EE9C3F917F}" destId="{5F00F655-4EFD-4F6C-A7D5-319A0F4C2108}" srcOrd="7" destOrd="0" presId="urn:microsoft.com/office/officeart/2005/8/layout/lProcess3"/>
    <dgm:cxn modelId="{2E79E86C-35D9-4686-871E-0B4341309B04}" type="presParOf" srcId="{81BF7DD8-25F6-42CA-8FCB-64EE9C3F917F}" destId="{08077D7F-E02B-4243-B825-B1673C4E371C}" srcOrd="8" destOrd="0" presId="urn:microsoft.com/office/officeart/2005/8/layout/lProcess3"/>
    <dgm:cxn modelId="{9C884ABC-8660-4252-A1EA-FB9800F23BC0}" type="presParOf" srcId="{81BF7DD8-25F6-42CA-8FCB-64EE9C3F917F}" destId="{43DB9169-2BD9-4D90-A611-3F976EE675AD}" srcOrd="9" destOrd="0" presId="urn:microsoft.com/office/officeart/2005/8/layout/lProcess3"/>
    <dgm:cxn modelId="{1167C473-9065-457F-A0A2-4736DD818365}" type="presParOf" srcId="{81BF7DD8-25F6-42CA-8FCB-64EE9C3F917F}" destId="{F793BA11-C5A9-4566-A9E7-FCEA14A188F3}" srcOrd="10" destOrd="0" presId="urn:microsoft.com/office/officeart/2005/8/layout/lProcess3"/>
    <dgm:cxn modelId="{E3B05FF5-9561-44F6-9CE8-A2EEEFF11AAB}" type="presParOf" srcId="{8E3046BF-6A83-49DB-9DA6-270D2D3DE23E}" destId="{C2EBC44F-221C-4DD1-90F7-D9E7AF256638}" srcOrd="3" destOrd="0" presId="urn:microsoft.com/office/officeart/2005/8/layout/lProcess3"/>
    <dgm:cxn modelId="{F75EF449-3228-49DA-8782-23B7D60FC545}" type="presParOf" srcId="{8E3046BF-6A83-49DB-9DA6-270D2D3DE23E}" destId="{E6626B00-55C2-408F-9277-6B8C64A71121}" srcOrd="4" destOrd="0" presId="urn:microsoft.com/office/officeart/2005/8/layout/lProcess3"/>
    <dgm:cxn modelId="{142D5C5E-D05D-4620-B8B7-3224A41D7469}" type="presParOf" srcId="{E6626B00-55C2-408F-9277-6B8C64A71121}" destId="{C9E1C2EF-25DD-4E1F-A8BE-69BB917B2570}" srcOrd="0" destOrd="0" presId="urn:microsoft.com/office/officeart/2005/8/layout/lProcess3"/>
    <dgm:cxn modelId="{81AD98DC-A39B-4FDA-AFCF-3CA5DC25238B}" type="presParOf" srcId="{E6626B00-55C2-408F-9277-6B8C64A71121}" destId="{925B6315-BEE9-476F-B948-B968A7D913CD}" srcOrd="1" destOrd="0" presId="urn:microsoft.com/office/officeart/2005/8/layout/lProcess3"/>
    <dgm:cxn modelId="{2824392E-F6E4-4865-AAB4-4D665A49D598}" type="presParOf" srcId="{E6626B00-55C2-408F-9277-6B8C64A71121}" destId="{A6B5A65D-5D3A-49D9-B116-4D261FDAC772}" srcOrd="2" destOrd="0" presId="urn:microsoft.com/office/officeart/2005/8/layout/lProcess3"/>
    <dgm:cxn modelId="{5D9C9898-7E16-4133-9D96-2DEBA86EFB16}" type="presParOf" srcId="{E6626B00-55C2-408F-9277-6B8C64A71121}" destId="{8F49F034-0002-45A8-88CB-4A3C01DC54E9}" srcOrd="3" destOrd="0" presId="urn:microsoft.com/office/officeart/2005/8/layout/lProcess3"/>
    <dgm:cxn modelId="{6B872754-4EAA-4CC0-87B5-EE9660122F02}" type="presParOf" srcId="{E6626B00-55C2-408F-9277-6B8C64A71121}" destId="{59F68F80-22F7-4029-BAF7-6B18C6C9D80C}" srcOrd="4" destOrd="0" presId="urn:microsoft.com/office/officeart/2005/8/layout/lProcess3"/>
    <dgm:cxn modelId="{0BB51176-1457-49C9-A94D-523D52D473D7}" type="presParOf" srcId="{E6626B00-55C2-408F-9277-6B8C64A71121}" destId="{DFEEE441-9009-43C0-BB4E-C24441F6B432}" srcOrd="5" destOrd="0" presId="urn:microsoft.com/office/officeart/2005/8/layout/lProcess3"/>
    <dgm:cxn modelId="{DE6130DB-FAC5-4D1D-8B91-2DF8064BD8A9}" type="presParOf" srcId="{E6626B00-55C2-408F-9277-6B8C64A71121}" destId="{938322F8-1DBE-430C-B4C4-9E78BCCFF858}" srcOrd="6" destOrd="0" presId="urn:microsoft.com/office/officeart/2005/8/layout/lProcess3"/>
    <dgm:cxn modelId="{7B803F64-3747-499C-83E9-866785873D4B}" type="presParOf" srcId="{E6626B00-55C2-408F-9277-6B8C64A71121}" destId="{58224EE5-3411-4811-B5F9-0A8A8B9838FE}" srcOrd="7" destOrd="0" presId="urn:microsoft.com/office/officeart/2005/8/layout/lProcess3"/>
    <dgm:cxn modelId="{F0B5A4B8-82FF-402B-ACFD-C2A05DCD3DD8}" type="presParOf" srcId="{E6626B00-55C2-408F-9277-6B8C64A71121}" destId="{D7AE5C1C-5BF9-4EB2-AC5F-317A56E380C1}" srcOrd="8" destOrd="0" presId="urn:microsoft.com/office/officeart/2005/8/layout/lProcess3"/>
    <dgm:cxn modelId="{9EBB7C1C-B9E2-437A-A5ED-00324F8A8420}" type="presParOf" srcId="{E6626B00-55C2-408F-9277-6B8C64A71121}" destId="{B401CCD9-07FE-445D-BC45-0885889A42FE}" srcOrd="9" destOrd="0" presId="urn:microsoft.com/office/officeart/2005/8/layout/lProcess3"/>
    <dgm:cxn modelId="{CD832045-BC0C-4CE1-AFCC-B33FFFFB5C40}" type="presParOf" srcId="{E6626B00-55C2-408F-9277-6B8C64A71121}" destId="{25524C34-1FD2-4BE0-B734-112E4602191C}" srcOrd="10" destOrd="0" presId="urn:microsoft.com/office/officeart/2005/8/layout/lProcess3"/>
    <dgm:cxn modelId="{A6C0E568-1730-4E9D-9FEF-57A015EBC507}" type="presParOf" srcId="{8E3046BF-6A83-49DB-9DA6-270D2D3DE23E}" destId="{C351E6C2-464A-4CC9-A583-3DF4A1126D98}" srcOrd="5" destOrd="0" presId="urn:microsoft.com/office/officeart/2005/8/layout/lProcess3"/>
    <dgm:cxn modelId="{239D4158-6037-4C07-9FCB-4DA885256F76}" type="presParOf" srcId="{8E3046BF-6A83-49DB-9DA6-270D2D3DE23E}" destId="{0A448020-4C46-4100-A983-C572DC95133B}" srcOrd="6" destOrd="0" presId="urn:microsoft.com/office/officeart/2005/8/layout/lProcess3"/>
    <dgm:cxn modelId="{50DFAC74-F2EF-43DB-AA87-825D471AA5D0}" type="presParOf" srcId="{0A448020-4C46-4100-A983-C572DC95133B}" destId="{598035D9-1033-447C-8264-141195D14CAD}" srcOrd="0" destOrd="0" presId="urn:microsoft.com/office/officeart/2005/8/layout/lProcess3"/>
    <dgm:cxn modelId="{3104A611-DE5B-4E8E-AA80-339A0CB79D9B}" type="presParOf" srcId="{0A448020-4C46-4100-A983-C572DC95133B}" destId="{F42E2BB1-50DA-4DFF-9602-57B2566286EA}" srcOrd="1" destOrd="0" presId="urn:microsoft.com/office/officeart/2005/8/layout/lProcess3"/>
    <dgm:cxn modelId="{188746E1-511B-47CC-BF84-F65E38A7375A}" type="presParOf" srcId="{0A448020-4C46-4100-A983-C572DC95133B}" destId="{D8A4FA12-F444-421D-AE26-B5DC6453BEA4}" srcOrd="2" destOrd="0" presId="urn:microsoft.com/office/officeart/2005/8/layout/lProcess3"/>
    <dgm:cxn modelId="{C550F97E-A861-4C20-802B-96AE89E4BE86}" type="presParOf" srcId="{0A448020-4C46-4100-A983-C572DC95133B}" destId="{4906095D-A409-428E-92DA-674035B5CBB6}" srcOrd="3" destOrd="0" presId="urn:microsoft.com/office/officeart/2005/8/layout/lProcess3"/>
    <dgm:cxn modelId="{41B83424-2BBA-4D6D-84DC-ECB43C15AA72}" type="presParOf" srcId="{0A448020-4C46-4100-A983-C572DC95133B}" destId="{00E5BA12-782B-49A0-8C3E-42854601F182}" srcOrd="4" destOrd="0" presId="urn:microsoft.com/office/officeart/2005/8/layout/lProcess3"/>
    <dgm:cxn modelId="{585E1CEC-F81A-4BE7-9189-0469B6474892}" type="presParOf" srcId="{0A448020-4C46-4100-A983-C572DC95133B}" destId="{B2A1185C-30E3-4174-9D59-2CA19F41E055}" srcOrd="5" destOrd="0" presId="urn:microsoft.com/office/officeart/2005/8/layout/lProcess3"/>
    <dgm:cxn modelId="{6EBC336B-B5D8-435F-A8BB-E7E8A061D041}" type="presParOf" srcId="{0A448020-4C46-4100-A983-C572DC95133B}" destId="{50B427F9-8BC6-4306-A3B7-8D5A13C83AC0}" srcOrd="6" destOrd="0" presId="urn:microsoft.com/office/officeart/2005/8/layout/lProcess3"/>
    <dgm:cxn modelId="{96AC456F-4938-44C4-BCE9-876F047DADBD}" type="presParOf" srcId="{0A448020-4C46-4100-A983-C572DC95133B}" destId="{4876DBCD-34A4-4C5E-8066-F14B9AE1FB72}" srcOrd="7" destOrd="0" presId="urn:microsoft.com/office/officeart/2005/8/layout/lProcess3"/>
    <dgm:cxn modelId="{64E74626-C55A-41A0-A27B-BC6814888009}" type="presParOf" srcId="{0A448020-4C46-4100-A983-C572DC95133B}" destId="{15CCD6D4-05E1-4B8B-8CDC-FF9D328535DE}" srcOrd="8" destOrd="0" presId="urn:microsoft.com/office/officeart/2005/8/layout/lProcess3"/>
    <dgm:cxn modelId="{656FBC8E-1336-4B5B-90BB-DFD8843665D7}" type="presParOf" srcId="{0A448020-4C46-4100-A983-C572DC95133B}" destId="{CD7173DC-04E0-41E6-9331-9D8258498F64}" srcOrd="9" destOrd="0" presId="urn:microsoft.com/office/officeart/2005/8/layout/lProcess3"/>
    <dgm:cxn modelId="{1F4226BC-E918-4685-9CA0-6BBA3BDE48BA}" type="presParOf" srcId="{0A448020-4C46-4100-A983-C572DC95133B}" destId="{E3CD0029-471E-4028-BACE-848CC70059F3}" srcOrd="10" destOrd="0" presId="urn:microsoft.com/office/officeart/2005/8/layout/lProcess3"/>
    <dgm:cxn modelId="{A8063D18-1648-4A17-943C-D57021F25B81}" type="presParOf" srcId="{8E3046BF-6A83-49DB-9DA6-270D2D3DE23E}" destId="{AF742C9E-7D27-47E6-92A5-1F7EC5C66E0E}" srcOrd="7" destOrd="0" presId="urn:microsoft.com/office/officeart/2005/8/layout/lProcess3"/>
    <dgm:cxn modelId="{370E9F64-3E9E-4846-84DC-54E0982818C4}" type="presParOf" srcId="{8E3046BF-6A83-49DB-9DA6-270D2D3DE23E}" destId="{951B1BC6-ABBB-44DC-A688-F530F927E9B7}" srcOrd="8" destOrd="0" presId="urn:microsoft.com/office/officeart/2005/8/layout/lProcess3"/>
    <dgm:cxn modelId="{3C33F389-8A85-497B-88F0-18C1C8F042B2}" type="presParOf" srcId="{951B1BC6-ABBB-44DC-A688-F530F927E9B7}" destId="{292DC0FF-C303-4A9A-B8D4-01E026AE42A7}" srcOrd="0" destOrd="0" presId="urn:microsoft.com/office/officeart/2005/8/layout/lProcess3"/>
    <dgm:cxn modelId="{C6303CAB-675D-40E3-B9F9-06BF0F42B802}" type="presParOf" srcId="{951B1BC6-ABBB-44DC-A688-F530F927E9B7}" destId="{703DE1F6-72DC-485D-A4F9-D55034D5DF2A}" srcOrd="1" destOrd="0" presId="urn:microsoft.com/office/officeart/2005/8/layout/lProcess3"/>
    <dgm:cxn modelId="{0C98B79F-9E57-435E-B2A7-EAE059A98798}" type="presParOf" srcId="{951B1BC6-ABBB-44DC-A688-F530F927E9B7}" destId="{FDCC3C4D-9B41-4AA2-BCB2-58CDB199548D}" srcOrd="2" destOrd="0" presId="urn:microsoft.com/office/officeart/2005/8/layout/lProcess3"/>
    <dgm:cxn modelId="{3C9CABCA-DF5E-4A7F-8288-8F5007D3ED77}" type="presParOf" srcId="{951B1BC6-ABBB-44DC-A688-F530F927E9B7}" destId="{D40F890A-14BE-4767-812B-EC1B427D9189}" srcOrd="3" destOrd="0" presId="urn:microsoft.com/office/officeart/2005/8/layout/lProcess3"/>
    <dgm:cxn modelId="{85F42397-3654-46DD-9271-162D6ADDC30E}" type="presParOf" srcId="{951B1BC6-ABBB-44DC-A688-F530F927E9B7}" destId="{996B090F-C995-4B97-90B5-C5F3F2C17B88}" srcOrd="4" destOrd="0" presId="urn:microsoft.com/office/officeart/2005/8/layout/lProcess3"/>
    <dgm:cxn modelId="{B86D7B7C-C1DD-4E79-A5D0-9D1B0D810BC1}" type="presParOf" srcId="{951B1BC6-ABBB-44DC-A688-F530F927E9B7}" destId="{7B65CC07-E2CE-4FA3-A721-4F018214A011}" srcOrd="5" destOrd="0" presId="urn:microsoft.com/office/officeart/2005/8/layout/lProcess3"/>
    <dgm:cxn modelId="{BEBFC3D8-460F-4493-9F88-B412F7B0146C}" type="presParOf" srcId="{951B1BC6-ABBB-44DC-A688-F530F927E9B7}" destId="{8507C000-68C8-4D04-BE46-35DFC6DCD7B7}" srcOrd="6" destOrd="0" presId="urn:microsoft.com/office/officeart/2005/8/layout/lProcess3"/>
    <dgm:cxn modelId="{EDE10DE0-41E7-4D5D-B5B3-BEFF2FCE5D7E}" type="presParOf" srcId="{951B1BC6-ABBB-44DC-A688-F530F927E9B7}" destId="{1F7395DD-5E36-41B4-92FA-693114948B01}" srcOrd="7" destOrd="0" presId="urn:microsoft.com/office/officeart/2005/8/layout/lProcess3"/>
    <dgm:cxn modelId="{D395B48E-2246-4E83-A204-874896DFE687}" type="presParOf" srcId="{951B1BC6-ABBB-44DC-A688-F530F927E9B7}" destId="{E034B052-B4C5-4A35-9699-314B5EE4487D}" srcOrd="8" destOrd="0" presId="urn:microsoft.com/office/officeart/2005/8/layout/lProcess3"/>
    <dgm:cxn modelId="{35BE16D9-3025-4636-8D1F-ED1B3BB49070}" type="presParOf" srcId="{951B1BC6-ABBB-44DC-A688-F530F927E9B7}" destId="{FE52DEAC-F678-46CA-A94D-83F642AB5998}" srcOrd="9" destOrd="0" presId="urn:microsoft.com/office/officeart/2005/8/layout/lProcess3"/>
    <dgm:cxn modelId="{65AC7E87-E24D-4628-A3C1-A3B9F051A630}" type="presParOf" srcId="{951B1BC6-ABBB-44DC-A688-F530F927E9B7}" destId="{354917B1-6E18-4E30-9387-BA543B1E9579}" srcOrd="1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8BAFA-ADFF-4C53-8D70-E9F16A51B4CF}">
      <dsp:nvSpPr>
        <dsp:cNvPr id="0" name=""/>
        <dsp:cNvSpPr/>
      </dsp:nvSpPr>
      <dsp:spPr>
        <a:xfrm>
          <a:off x="868" y="508105"/>
          <a:ext cx="1783953" cy="713581"/>
        </a:xfrm>
        <a:prstGeom prst="chevron">
          <a:avLst/>
        </a:prstGeom>
        <a:solidFill>
          <a:srgbClr val="70AD47"/>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Calibri" panose="020F0502020204030204"/>
              <a:ea typeface="+mn-ea"/>
              <a:cs typeface="+mn-cs"/>
            </a:rPr>
            <a:t>Climate Driver</a:t>
          </a:r>
        </a:p>
      </dsp:txBody>
      <dsp:txXfrm>
        <a:off x="357659" y="508105"/>
        <a:ext cx="1070372" cy="713581"/>
      </dsp:txXfrm>
    </dsp:sp>
    <dsp:sp modelId="{27370881-4B81-43C7-B5DE-6EBE9EFF9CF2}">
      <dsp:nvSpPr>
        <dsp:cNvPr id="0" name=""/>
        <dsp:cNvSpPr/>
      </dsp:nvSpPr>
      <dsp:spPr>
        <a:xfrm>
          <a:off x="1552907" y="568760"/>
          <a:ext cx="1480681" cy="592272"/>
        </a:xfrm>
        <a:prstGeom prst="chevron">
          <a:avLst/>
        </a:prstGeom>
        <a:solidFill>
          <a:srgbClr val="4472C4">
            <a:alpha val="9000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hueOff val="0"/>
                  <a:satOff val="0"/>
                  <a:lumOff val="0"/>
                  <a:alphaOff val="0"/>
                </a:sysClr>
              </a:solidFill>
              <a:latin typeface="Calibri" panose="020F0502020204030204"/>
              <a:ea typeface="+mn-ea"/>
              <a:cs typeface="+mn-cs"/>
            </a:rPr>
            <a:t>Environmental Condition</a:t>
          </a:r>
        </a:p>
      </dsp:txBody>
      <dsp:txXfrm>
        <a:off x="1849043" y="568760"/>
        <a:ext cx="888409" cy="592272"/>
      </dsp:txXfrm>
    </dsp:sp>
    <dsp:sp modelId="{B89A1926-9916-405C-AA4F-F38383AA11C0}">
      <dsp:nvSpPr>
        <dsp:cNvPr id="0" name=""/>
        <dsp:cNvSpPr/>
      </dsp:nvSpPr>
      <dsp:spPr>
        <a:xfrm>
          <a:off x="2826293" y="568760"/>
          <a:ext cx="1480681" cy="592272"/>
        </a:xfrm>
        <a:prstGeom prst="chevron">
          <a:avLst/>
        </a:prstGeom>
        <a:solidFill>
          <a:srgbClr val="4472C4">
            <a:alpha val="9000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hueOff val="0"/>
                  <a:satOff val="0"/>
                  <a:lumOff val="0"/>
                  <a:alphaOff val="0"/>
                </a:sysClr>
              </a:solidFill>
              <a:latin typeface="Calibri" panose="020F0502020204030204"/>
              <a:ea typeface="+mn-ea"/>
              <a:cs typeface="+mn-cs"/>
            </a:rPr>
            <a:t>Environmental Hazard</a:t>
          </a:r>
        </a:p>
      </dsp:txBody>
      <dsp:txXfrm>
        <a:off x="3122429" y="568760"/>
        <a:ext cx="888409" cy="592272"/>
      </dsp:txXfrm>
    </dsp:sp>
    <dsp:sp modelId="{F8E1E2E9-D0ED-4DF1-B6B2-E106CB7E7615}">
      <dsp:nvSpPr>
        <dsp:cNvPr id="0" name=""/>
        <dsp:cNvSpPr/>
      </dsp:nvSpPr>
      <dsp:spPr>
        <a:xfrm>
          <a:off x="4099679" y="568760"/>
          <a:ext cx="1480681" cy="592272"/>
        </a:xfrm>
        <a:prstGeom prst="chevron">
          <a:avLst/>
        </a:prstGeom>
        <a:solidFill>
          <a:srgbClr val="FF9999">
            <a:alpha val="89804"/>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Calibri" panose="020F0502020204030204"/>
              <a:ea typeface="+mn-ea"/>
              <a:cs typeface="+mn-cs"/>
            </a:rPr>
            <a:t>Health Effect(s)</a:t>
          </a:r>
        </a:p>
      </dsp:txBody>
      <dsp:txXfrm>
        <a:off x="4395815" y="568760"/>
        <a:ext cx="888409" cy="592272"/>
      </dsp:txXfrm>
    </dsp:sp>
    <dsp:sp modelId="{39916F55-7C39-4B37-97B9-153EB6771DD0}">
      <dsp:nvSpPr>
        <dsp:cNvPr id="0" name=""/>
        <dsp:cNvSpPr/>
      </dsp:nvSpPr>
      <dsp:spPr>
        <a:xfrm>
          <a:off x="5373064" y="568760"/>
          <a:ext cx="1480681" cy="592272"/>
        </a:xfrm>
        <a:prstGeom prst="chevron">
          <a:avLst/>
        </a:prstGeom>
        <a:solidFill>
          <a:srgbClr val="CC99FF">
            <a:alpha val="89804"/>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Calibri" panose="020F0502020204030204"/>
              <a:ea typeface="+mn-ea"/>
              <a:cs typeface="+mn-cs"/>
            </a:rPr>
            <a:t>Vulnerable Populations</a:t>
          </a:r>
        </a:p>
      </dsp:txBody>
      <dsp:txXfrm>
        <a:off x="5669200" y="568760"/>
        <a:ext cx="888409" cy="592272"/>
      </dsp:txXfrm>
    </dsp:sp>
    <dsp:sp modelId="{5EBEA52D-EB18-4A49-A3CD-061B0A1101DC}">
      <dsp:nvSpPr>
        <dsp:cNvPr id="0" name=""/>
        <dsp:cNvSpPr/>
      </dsp:nvSpPr>
      <dsp:spPr>
        <a:xfrm>
          <a:off x="6646450" y="568760"/>
          <a:ext cx="1480681" cy="592272"/>
        </a:xfrm>
        <a:prstGeom prst="chevron">
          <a:avLst/>
        </a:prstGeom>
        <a:solidFill>
          <a:srgbClr val="CC99FF">
            <a:alpha val="89804"/>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ysClr val="windowText" lastClr="000000">
                  <a:hueOff val="0"/>
                  <a:satOff val="0"/>
                  <a:lumOff val="0"/>
                  <a:alphaOff val="0"/>
                </a:sysClr>
              </a:solidFill>
              <a:latin typeface="Calibri" panose="020F0502020204030204"/>
              <a:ea typeface="+mn-ea"/>
              <a:cs typeface="+mn-cs"/>
            </a:rPr>
            <a:t>Clinical Implications</a:t>
          </a:r>
        </a:p>
      </dsp:txBody>
      <dsp:txXfrm>
        <a:off x="6942586" y="568760"/>
        <a:ext cx="888409" cy="592272"/>
      </dsp:txXfrm>
    </dsp:sp>
    <dsp:sp modelId="{8AA2AADA-29D0-4727-A823-BF52F34A13E6}">
      <dsp:nvSpPr>
        <dsp:cNvPr id="0" name=""/>
        <dsp:cNvSpPr/>
      </dsp:nvSpPr>
      <dsp:spPr>
        <a:xfrm>
          <a:off x="868" y="1321588"/>
          <a:ext cx="1783953" cy="713581"/>
        </a:xfrm>
        <a:prstGeom prst="chevron">
          <a:avLst/>
        </a:prstGeom>
        <a:noFill/>
        <a:ln w="12700" cap="flat" cmpd="sng" algn="ctr">
          <a:solidFill>
            <a:sysClr val="window" lastClr="FFFFFF">
              <a:lumMod val="8500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29210" rIns="0" bIns="29210" numCol="1" spcCol="1270" anchor="ctr" anchorCtr="0">
          <a:noAutofit/>
        </a:bodyPr>
        <a:lstStyle/>
        <a:p>
          <a:pPr marL="0" lvl="0" indent="0" algn="ctr" defTabSz="2044700">
            <a:lnSpc>
              <a:spcPct val="90000"/>
            </a:lnSpc>
            <a:spcBef>
              <a:spcPct val="0"/>
            </a:spcBef>
            <a:spcAft>
              <a:spcPct val="35000"/>
            </a:spcAft>
            <a:buNone/>
          </a:pPr>
          <a:endParaRPr lang="en-US" sz="4600" kern="1200" dirty="0">
            <a:solidFill>
              <a:sysClr val="window" lastClr="FFFFFF"/>
            </a:solidFill>
            <a:latin typeface="Calibri" panose="020F0502020204030204"/>
            <a:ea typeface="+mn-ea"/>
            <a:cs typeface="+mn-cs"/>
          </a:endParaRPr>
        </a:p>
      </dsp:txBody>
      <dsp:txXfrm>
        <a:off x="357659" y="1321588"/>
        <a:ext cx="1070372" cy="713581"/>
      </dsp:txXfrm>
    </dsp:sp>
    <dsp:sp modelId="{B1EEE982-7444-4AA0-8535-9BD7305D3AE1}">
      <dsp:nvSpPr>
        <dsp:cNvPr id="0" name=""/>
        <dsp:cNvSpPr/>
      </dsp:nvSpPr>
      <dsp:spPr>
        <a:xfrm>
          <a:off x="1510459" y="141054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1806595" y="1410547"/>
        <a:ext cx="888409" cy="592272"/>
      </dsp:txXfrm>
    </dsp:sp>
    <dsp:sp modelId="{069787C9-4C2E-487F-963D-8F5F363D2180}">
      <dsp:nvSpPr>
        <dsp:cNvPr id="0" name=""/>
        <dsp:cNvSpPr/>
      </dsp:nvSpPr>
      <dsp:spPr>
        <a:xfrm>
          <a:off x="2783845" y="141054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3079981" y="1410547"/>
        <a:ext cx="888409" cy="592272"/>
      </dsp:txXfrm>
    </dsp:sp>
    <dsp:sp modelId="{9FFAE321-CC74-4F1F-B5C4-27D706122090}">
      <dsp:nvSpPr>
        <dsp:cNvPr id="0" name=""/>
        <dsp:cNvSpPr/>
      </dsp:nvSpPr>
      <dsp:spPr>
        <a:xfrm>
          <a:off x="4099679" y="1382242"/>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4395815" y="1382242"/>
        <a:ext cx="888409" cy="592272"/>
      </dsp:txXfrm>
    </dsp:sp>
    <dsp:sp modelId="{08077D7F-E02B-4243-B825-B1673C4E371C}">
      <dsp:nvSpPr>
        <dsp:cNvPr id="0" name=""/>
        <dsp:cNvSpPr/>
      </dsp:nvSpPr>
      <dsp:spPr>
        <a:xfrm>
          <a:off x="5373064" y="1382242"/>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5669200" y="1382242"/>
        <a:ext cx="888409" cy="592272"/>
      </dsp:txXfrm>
    </dsp:sp>
    <dsp:sp modelId="{F793BA11-C5A9-4566-A9E7-FCEA14A188F3}">
      <dsp:nvSpPr>
        <dsp:cNvPr id="0" name=""/>
        <dsp:cNvSpPr/>
      </dsp:nvSpPr>
      <dsp:spPr>
        <a:xfrm>
          <a:off x="6646450" y="1382242"/>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6942586" y="1382242"/>
        <a:ext cx="888409" cy="592272"/>
      </dsp:txXfrm>
    </dsp:sp>
    <dsp:sp modelId="{C9E1C2EF-25DD-4E1F-A8BE-69BB917B2570}">
      <dsp:nvSpPr>
        <dsp:cNvPr id="0" name=""/>
        <dsp:cNvSpPr/>
      </dsp:nvSpPr>
      <dsp:spPr>
        <a:xfrm>
          <a:off x="868" y="2135070"/>
          <a:ext cx="1783953" cy="713581"/>
        </a:xfrm>
        <a:prstGeom prst="chevron">
          <a:avLst/>
        </a:prstGeom>
        <a:noFill/>
        <a:ln w="12700" cap="flat" cmpd="sng" algn="ctr">
          <a:solidFill>
            <a:sysClr val="window" lastClr="FFFFFF">
              <a:lumMod val="8500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29210" rIns="0" bIns="29210" numCol="1" spcCol="1270" anchor="ctr" anchorCtr="0">
          <a:noAutofit/>
        </a:bodyPr>
        <a:lstStyle/>
        <a:p>
          <a:pPr marL="0" lvl="0" indent="0" algn="ctr" defTabSz="2044700">
            <a:lnSpc>
              <a:spcPct val="90000"/>
            </a:lnSpc>
            <a:spcBef>
              <a:spcPct val="0"/>
            </a:spcBef>
            <a:spcAft>
              <a:spcPct val="35000"/>
            </a:spcAft>
            <a:buNone/>
          </a:pPr>
          <a:endParaRPr lang="en-US" sz="4600" kern="1200" dirty="0">
            <a:solidFill>
              <a:sysClr val="window" lastClr="FFFFFF"/>
            </a:solidFill>
            <a:latin typeface="Calibri" panose="020F0502020204030204"/>
            <a:ea typeface="+mn-ea"/>
            <a:cs typeface="+mn-cs"/>
          </a:endParaRPr>
        </a:p>
      </dsp:txBody>
      <dsp:txXfrm>
        <a:off x="357659" y="2135070"/>
        <a:ext cx="1070372" cy="713581"/>
      </dsp:txXfrm>
    </dsp:sp>
    <dsp:sp modelId="{A6B5A65D-5D3A-49D9-B116-4D261FDAC772}">
      <dsp:nvSpPr>
        <dsp:cNvPr id="0" name=""/>
        <dsp:cNvSpPr/>
      </dsp:nvSpPr>
      <dsp:spPr>
        <a:xfrm>
          <a:off x="1510459" y="2224029"/>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1806595" y="2224029"/>
        <a:ext cx="888409" cy="592272"/>
      </dsp:txXfrm>
    </dsp:sp>
    <dsp:sp modelId="{59F68F80-22F7-4029-BAF7-6B18C6C9D80C}">
      <dsp:nvSpPr>
        <dsp:cNvPr id="0" name=""/>
        <dsp:cNvSpPr/>
      </dsp:nvSpPr>
      <dsp:spPr>
        <a:xfrm>
          <a:off x="2783845" y="2224029"/>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3079981" y="2224029"/>
        <a:ext cx="888409" cy="592272"/>
      </dsp:txXfrm>
    </dsp:sp>
    <dsp:sp modelId="{938322F8-1DBE-430C-B4C4-9E78BCCFF858}">
      <dsp:nvSpPr>
        <dsp:cNvPr id="0" name=""/>
        <dsp:cNvSpPr/>
      </dsp:nvSpPr>
      <dsp:spPr>
        <a:xfrm>
          <a:off x="4099679" y="2195725"/>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4395815" y="2195725"/>
        <a:ext cx="888409" cy="592272"/>
      </dsp:txXfrm>
    </dsp:sp>
    <dsp:sp modelId="{D7AE5C1C-5BF9-4EB2-AC5F-317A56E380C1}">
      <dsp:nvSpPr>
        <dsp:cNvPr id="0" name=""/>
        <dsp:cNvSpPr/>
      </dsp:nvSpPr>
      <dsp:spPr>
        <a:xfrm>
          <a:off x="5373064" y="2195725"/>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5669200" y="2195725"/>
        <a:ext cx="888409" cy="592272"/>
      </dsp:txXfrm>
    </dsp:sp>
    <dsp:sp modelId="{25524C34-1FD2-4BE0-B734-112E4602191C}">
      <dsp:nvSpPr>
        <dsp:cNvPr id="0" name=""/>
        <dsp:cNvSpPr/>
      </dsp:nvSpPr>
      <dsp:spPr>
        <a:xfrm>
          <a:off x="6646450" y="2195725"/>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6942586" y="2195725"/>
        <a:ext cx="888409" cy="592272"/>
      </dsp:txXfrm>
    </dsp:sp>
    <dsp:sp modelId="{598035D9-1033-447C-8264-141195D14CAD}">
      <dsp:nvSpPr>
        <dsp:cNvPr id="0" name=""/>
        <dsp:cNvSpPr/>
      </dsp:nvSpPr>
      <dsp:spPr>
        <a:xfrm>
          <a:off x="868" y="2948553"/>
          <a:ext cx="1783953" cy="713581"/>
        </a:xfrm>
        <a:prstGeom prst="chevron">
          <a:avLst/>
        </a:prstGeom>
        <a:noFill/>
        <a:ln w="12700" cap="flat" cmpd="sng" algn="ctr">
          <a:solidFill>
            <a:sysClr val="window" lastClr="FFFFFF">
              <a:lumMod val="8500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29210" rIns="0" bIns="29210" numCol="1" spcCol="1270" anchor="ctr" anchorCtr="0">
          <a:noAutofit/>
        </a:bodyPr>
        <a:lstStyle/>
        <a:p>
          <a:pPr marL="0" lvl="0" indent="0" algn="ctr" defTabSz="2044700">
            <a:lnSpc>
              <a:spcPct val="90000"/>
            </a:lnSpc>
            <a:spcBef>
              <a:spcPct val="0"/>
            </a:spcBef>
            <a:spcAft>
              <a:spcPct val="35000"/>
            </a:spcAft>
            <a:buNone/>
          </a:pPr>
          <a:endParaRPr lang="en-US" sz="4600" kern="1200" dirty="0">
            <a:solidFill>
              <a:sysClr val="window" lastClr="FFFFFF"/>
            </a:solidFill>
            <a:latin typeface="Calibri" panose="020F0502020204030204"/>
            <a:ea typeface="+mn-ea"/>
            <a:cs typeface="+mn-cs"/>
          </a:endParaRPr>
        </a:p>
      </dsp:txBody>
      <dsp:txXfrm>
        <a:off x="357659" y="2948553"/>
        <a:ext cx="1070372" cy="713581"/>
      </dsp:txXfrm>
    </dsp:sp>
    <dsp:sp modelId="{D8A4FA12-F444-421D-AE26-B5DC6453BEA4}">
      <dsp:nvSpPr>
        <dsp:cNvPr id="0" name=""/>
        <dsp:cNvSpPr/>
      </dsp:nvSpPr>
      <dsp:spPr>
        <a:xfrm>
          <a:off x="1531684" y="3016285"/>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1827820" y="3016285"/>
        <a:ext cx="888409" cy="592272"/>
      </dsp:txXfrm>
    </dsp:sp>
    <dsp:sp modelId="{00E5BA12-782B-49A0-8C3E-42854601F182}">
      <dsp:nvSpPr>
        <dsp:cNvPr id="0" name=""/>
        <dsp:cNvSpPr/>
      </dsp:nvSpPr>
      <dsp:spPr>
        <a:xfrm>
          <a:off x="2783845" y="300920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3079981" y="3009207"/>
        <a:ext cx="888409" cy="592272"/>
      </dsp:txXfrm>
    </dsp:sp>
    <dsp:sp modelId="{50B427F9-8BC6-4306-A3B7-8D5A13C83AC0}">
      <dsp:nvSpPr>
        <dsp:cNvPr id="0" name=""/>
        <dsp:cNvSpPr/>
      </dsp:nvSpPr>
      <dsp:spPr>
        <a:xfrm>
          <a:off x="4099679" y="3009207"/>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4395815" y="3009207"/>
        <a:ext cx="888409" cy="592272"/>
      </dsp:txXfrm>
    </dsp:sp>
    <dsp:sp modelId="{15CCD6D4-05E1-4B8B-8CDC-FF9D328535DE}">
      <dsp:nvSpPr>
        <dsp:cNvPr id="0" name=""/>
        <dsp:cNvSpPr/>
      </dsp:nvSpPr>
      <dsp:spPr>
        <a:xfrm>
          <a:off x="5373064" y="300920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5669200" y="3009207"/>
        <a:ext cx="888409" cy="592272"/>
      </dsp:txXfrm>
    </dsp:sp>
    <dsp:sp modelId="{E3CD0029-471E-4028-BACE-848CC70059F3}">
      <dsp:nvSpPr>
        <dsp:cNvPr id="0" name=""/>
        <dsp:cNvSpPr/>
      </dsp:nvSpPr>
      <dsp:spPr>
        <a:xfrm>
          <a:off x="6646450" y="3009207"/>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6942586" y="3009207"/>
        <a:ext cx="888409" cy="592272"/>
      </dsp:txXfrm>
    </dsp:sp>
    <dsp:sp modelId="{292DC0FF-C303-4A9A-B8D4-01E026AE42A7}">
      <dsp:nvSpPr>
        <dsp:cNvPr id="0" name=""/>
        <dsp:cNvSpPr/>
      </dsp:nvSpPr>
      <dsp:spPr>
        <a:xfrm>
          <a:off x="868" y="3762036"/>
          <a:ext cx="1783953" cy="713581"/>
        </a:xfrm>
        <a:prstGeom prst="chevron">
          <a:avLst/>
        </a:prstGeom>
        <a:noFill/>
        <a:ln w="12700" cap="flat" cmpd="sng" algn="ctr">
          <a:solidFill>
            <a:sysClr val="window" lastClr="FFFFFF">
              <a:lumMod val="8500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29210" rIns="0" bIns="29210" numCol="1" spcCol="1270" anchor="ctr" anchorCtr="0">
          <a:noAutofit/>
        </a:bodyPr>
        <a:lstStyle/>
        <a:p>
          <a:pPr marL="0" lvl="0" indent="0" algn="ctr" defTabSz="2044700">
            <a:lnSpc>
              <a:spcPct val="90000"/>
            </a:lnSpc>
            <a:spcBef>
              <a:spcPct val="0"/>
            </a:spcBef>
            <a:spcAft>
              <a:spcPct val="35000"/>
            </a:spcAft>
            <a:buNone/>
          </a:pPr>
          <a:endParaRPr lang="en-US" sz="4600" kern="1200" dirty="0">
            <a:solidFill>
              <a:sysClr val="window" lastClr="FFFFFF"/>
            </a:solidFill>
            <a:latin typeface="Calibri" panose="020F0502020204030204"/>
            <a:ea typeface="+mn-ea"/>
            <a:cs typeface="+mn-cs"/>
          </a:endParaRPr>
        </a:p>
      </dsp:txBody>
      <dsp:txXfrm>
        <a:off x="357659" y="3762036"/>
        <a:ext cx="1070372" cy="713581"/>
      </dsp:txXfrm>
    </dsp:sp>
    <dsp:sp modelId="{FDCC3C4D-9B41-4AA2-BCB2-58CDB199548D}">
      <dsp:nvSpPr>
        <dsp:cNvPr id="0" name=""/>
        <dsp:cNvSpPr/>
      </dsp:nvSpPr>
      <dsp:spPr>
        <a:xfrm>
          <a:off x="1552907"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1849043" y="3822690"/>
        <a:ext cx="888409" cy="592272"/>
      </dsp:txXfrm>
    </dsp:sp>
    <dsp:sp modelId="{996B090F-C995-4B97-90B5-C5F3F2C17B88}">
      <dsp:nvSpPr>
        <dsp:cNvPr id="0" name=""/>
        <dsp:cNvSpPr/>
      </dsp:nvSpPr>
      <dsp:spPr>
        <a:xfrm>
          <a:off x="2826293"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3122429" y="3822690"/>
        <a:ext cx="888409" cy="592272"/>
      </dsp:txXfrm>
    </dsp:sp>
    <dsp:sp modelId="{8507C000-68C8-4D04-BE46-35DFC6DCD7B7}">
      <dsp:nvSpPr>
        <dsp:cNvPr id="0" name=""/>
        <dsp:cNvSpPr/>
      </dsp:nvSpPr>
      <dsp:spPr>
        <a:xfrm>
          <a:off x="4057231" y="3822690"/>
          <a:ext cx="1480681" cy="592272"/>
        </a:xfrm>
        <a:prstGeom prst="chevron">
          <a:avLst/>
        </a:prstGeom>
        <a:no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4353367" y="3822690"/>
        <a:ext cx="888409" cy="592272"/>
      </dsp:txXfrm>
    </dsp:sp>
    <dsp:sp modelId="{E034B052-B4C5-4A35-9699-314B5EE4487D}">
      <dsp:nvSpPr>
        <dsp:cNvPr id="0" name=""/>
        <dsp:cNvSpPr/>
      </dsp:nvSpPr>
      <dsp:spPr>
        <a:xfrm>
          <a:off x="5373064"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5669200" y="3822690"/>
        <a:ext cx="888409" cy="592272"/>
      </dsp:txXfrm>
    </dsp:sp>
    <dsp:sp modelId="{354917B1-6E18-4E30-9387-BA543B1E9579}">
      <dsp:nvSpPr>
        <dsp:cNvPr id="0" name=""/>
        <dsp:cNvSpPr/>
      </dsp:nvSpPr>
      <dsp:spPr>
        <a:xfrm>
          <a:off x="6646450" y="3822690"/>
          <a:ext cx="1480681" cy="592272"/>
        </a:xfrm>
        <a:prstGeom prst="chevron">
          <a:avLst/>
        </a:prstGeom>
        <a:solidFill>
          <a:sysClr val="window" lastClr="FFFFFF">
            <a:alpha val="90000"/>
          </a:sys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24130" rIns="0" bIns="2413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ysClr val="windowText" lastClr="000000">
                <a:hueOff val="0"/>
                <a:satOff val="0"/>
                <a:lumOff val="0"/>
                <a:alphaOff val="0"/>
              </a:sysClr>
            </a:solidFill>
            <a:latin typeface="Calibri" panose="020F0502020204030204"/>
            <a:ea typeface="+mn-ea"/>
            <a:cs typeface="+mn-cs"/>
          </a:endParaRPr>
        </a:p>
      </dsp:txBody>
      <dsp:txXfrm>
        <a:off x="6942586" y="3822690"/>
        <a:ext cx="888409" cy="59227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3037523" cy="464662"/>
          </a:xfrm>
          <a:prstGeom prst="rect">
            <a:avLst/>
          </a:prstGeom>
          <a:noFill/>
          <a:ln w="9525">
            <a:noFill/>
            <a:miter lim="800000"/>
            <a:headEnd/>
            <a:tailEnd/>
          </a:ln>
          <a:effectLst/>
        </p:spPr>
        <p:txBody>
          <a:bodyPr vert="horz" wrap="square" lIns="92298" tIns="46150" rIns="92298" bIns="46150"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96259" name="Rectangle 3"/>
          <p:cNvSpPr>
            <a:spLocks noGrp="1" noChangeArrowheads="1"/>
          </p:cNvSpPr>
          <p:nvPr>
            <p:ph type="dt" sz="quarter" idx="1"/>
          </p:nvPr>
        </p:nvSpPr>
        <p:spPr bwMode="auto">
          <a:xfrm>
            <a:off x="3971292" y="0"/>
            <a:ext cx="3037523" cy="464662"/>
          </a:xfrm>
          <a:prstGeom prst="rect">
            <a:avLst/>
          </a:prstGeom>
          <a:noFill/>
          <a:ln w="9525">
            <a:noFill/>
            <a:miter lim="800000"/>
            <a:headEnd/>
            <a:tailEnd/>
          </a:ln>
          <a:effectLst/>
        </p:spPr>
        <p:txBody>
          <a:bodyPr vert="horz" wrap="square" lIns="92298" tIns="46150" rIns="92298" bIns="46150"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99D33901-D2C6-4190-8492-1B9B3C42E3ED}" type="datetime1">
              <a:rPr lang="en-US" smtClean="0"/>
              <a:t>12/6/2018</a:t>
            </a:fld>
            <a:endParaRPr lang="en-US"/>
          </a:p>
        </p:txBody>
      </p:sp>
      <p:sp>
        <p:nvSpPr>
          <p:cNvPr id="96260" name="Rectangle 4"/>
          <p:cNvSpPr>
            <a:spLocks noGrp="1" noChangeArrowheads="1"/>
          </p:cNvSpPr>
          <p:nvPr>
            <p:ph type="ftr" sz="quarter" idx="2"/>
          </p:nvPr>
        </p:nvSpPr>
        <p:spPr bwMode="auto">
          <a:xfrm>
            <a:off x="0" y="8830153"/>
            <a:ext cx="3037523" cy="464662"/>
          </a:xfrm>
          <a:prstGeom prst="rect">
            <a:avLst/>
          </a:prstGeom>
          <a:noFill/>
          <a:ln w="9525">
            <a:noFill/>
            <a:miter lim="800000"/>
            <a:headEnd/>
            <a:tailEnd/>
          </a:ln>
          <a:effectLst/>
        </p:spPr>
        <p:txBody>
          <a:bodyPr vert="horz" wrap="square" lIns="92298" tIns="46150" rIns="92298" bIns="46150"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96261" name="Rectangle 5"/>
          <p:cNvSpPr>
            <a:spLocks noGrp="1" noChangeArrowheads="1"/>
          </p:cNvSpPr>
          <p:nvPr>
            <p:ph type="sldNum" sz="quarter" idx="3"/>
          </p:nvPr>
        </p:nvSpPr>
        <p:spPr bwMode="auto">
          <a:xfrm>
            <a:off x="3971292" y="8830153"/>
            <a:ext cx="3037523" cy="464662"/>
          </a:xfrm>
          <a:prstGeom prst="rect">
            <a:avLst/>
          </a:prstGeom>
          <a:noFill/>
          <a:ln w="9525">
            <a:noFill/>
            <a:miter lim="800000"/>
            <a:headEnd/>
            <a:tailEnd/>
          </a:ln>
          <a:effectLst/>
        </p:spPr>
        <p:txBody>
          <a:bodyPr vert="horz" wrap="square" lIns="92298" tIns="46150" rIns="92298" bIns="46150" numCol="1" anchor="b"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DEA37EED-648E-4703-8A7C-DF70CD10F36A}" type="slidenum">
              <a:rPr lang="en-US"/>
              <a:pPr>
                <a:defRPr/>
              </a:pPr>
              <a:t>‹#›</a:t>
            </a:fld>
            <a:endParaRPr lang="en-US"/>
          </a:p>
        </p:txBody>
      </p:sp>
    </p:spTree>
    <p:extLst>
      <p:ext uri="{BB962C8B-B14F-4D97-AF65-F5344CB8AC3E}">
        <p14:creationId xmlns:p14="http://schemas.microsoft.com/office/powerpoint/2010/main" val="88199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bwMode="auto">
          <a:xfrm>
            <a:off x="0" y="0"/>
            <a:ext cx="3037523" cy="464662"/>
          </a:xfrm>
          <a:prstGeom prst="rect">
            <a:avLst/>
          </a:prstGeom>
          <a:noFill/>
          <a:ln w="9525">
            <a:noFill/>
            <a:miter lim="800000"/>
            <a:headEnd/>
            <a:tailEnd/>
          </a:ln>
          <a:effectLst/>
        </p:spPr>
        <p:txBody>
          <a:bodyPr vert="horz" wrap="square" lIns="92298" tIns="46150" rIns="92298" bIns="46150"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114691" name="Rectangle 3"/>
          <p:cNvSpPr>
            <a:spLocks noGrp="1" noChangeArrowheads="1"/>
          </p:cNvSpPr>
          <p:nvPr>
            <p:ph type="dt" idx="1"/>
          </p:nvPr>
        </p:nvSpPr>
        <p:spPr bwMode="auto">
          <a:xfrm>
            <a:off x="3971292" y="0"/>
            <a:ext cx="3037523" cy="464662"/>
          </a:xfrm>
          <a:prstGeom prst="rect">
            <a:avLst/>
          </a:prstGeom>
          <a:noFill/>
          <a:ln w="9525">
            <a:noFill/>
            <a:miter lim="800000"/>
            <a:headEnd/>
            <a:tailEnd/>
          </a:ln>
          <a:effectLst/>
        </p:spPr>
        <p:txBody>
          <a:bodyPr vert="horz" wrap="square" lIns="92298" tIns="46150" rIns="92298" bIns="46150"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4B437504-D486-4FEB-95F6-DB3AEFA23613}" type="datetime1">
              <a:rPr lang="en-US" smtClean="0"/>
              <a:t>12/6/2018</a:t>
            </a:fld>
            <a:endParaRPr lang="en-US"/>
          </a:p>
        </p:txBody>
      </p:sp>
      <p:sp>
        <p:nvSpPr>
          <p:cNvPr id="21508" name="Rectangle 4"/>
          <p:cNvSpPr>
            <a:spLocks noGrp="1" noRot="1" noChangeAspect="1" noChangeArrowheads="1" noTextEdit="1"/>
          </p:cNvSpPr>
          <p:nvPr>
            <p:ph type="sldImg" idx="2"/>
          </p:nvPr>
        </p:nvSpPr>
        <p:spPr bwMode="auto">
          <a:xfrm>
            <a:off x="301625" y="533400"/>
            <a:ext cx="6407150" cy="4806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4" name="Rectangle 6"/>
          <p:cNvSpPr>
            <a:spLocks noGrp="1" noChangeArrowheads="1"/>
          </p:cNvSpPr>
          <p:nvPr>
            <p:ph type="ftr" sz="quarter" idx="4"/>
          </p:nvPr>
        </p:nvSpPr>
        <p:spPr bwMode="auto">
          <a:xfrm>
            <a:off x="0" y="8830153"/>
            <a:ext cx="3037523" cy="464662"/>
          </a:xfrm>
          <a:prstGeom prst="rect">
            <a:avLst/>
          </a:prstGeom>
          <a:noFill/>
          <a:ln w="9525">
            <a:noFill/>
            <a:miter lim="800000"/>
            <a:headEnd/>
            <a:tailEnd/>
          </a:ln>
          <a:effectLst/>
        </p:spPr>
        <p:txBody>
          <a:bodyPr vert="horz" wrap="square" lIns="92298" tIns="46150" rIns="92298" bIns="46150"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114695" name="Rectangle 7"/>
          <p:cNvSpPr>
            <a:spLocks noGrp="1" noChangeArrowheads="1"/>
          </p:cNvSpPr>
          <p:nvPr>
            <p:ph type="sldNum" sz="quarter" idx="5"/>
          </p:nvPr>
        </p:nvSpPr>
        <p:spPr bwMode="auto">
          <a:xfrm>
            <a:off x="3971292" y="8830153"/>
            <a:ext cx="3037523" cy="464662"/>
          </a:xfrm>
          <a:prstGeom prst="rect">
            <a:avLst/>
          </a:prstGeom>
          <a:noFill/>
          <a:ln w="9525">
            <a:noFill/>
            <a:miter lim="800000"/>
            <a:headEnd/>
            <a:tailEnd/>
          </a:ln>
          <a:effectLst/>
        </p:spPr>
        <p:txBody>
          <a:bodyPr vert="horz" wrap="square" lIns="92298" tIns="46150" rIns="92298" bIns="46150" numCol="1" anchor="b"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5F8AE24D-76C6-4660-8AB3-95A716833272}" type="slidenum">
              <a:rPr lang="en-US"/>
              <a:pPr>
                <a:defRPr/>
              </a:pPr>
              <a:t>‹#›</a:t>
            </a:fld>
            <a:endParaRPr lang="en-US"/>
          </a:p>
        </p:txBody>
      </p:sp>
      <p:sp>
        <p:nvSpPr>
          <p:cNvPr id="114696" name="Rectangle 8"/>
          <p:cNvSpPr>
            <a:spLocks noGrp="1" noChangeArrowheads="1"/>
          </p:cNvSpPr>
          <p:nvPr>
            <p:ph type="body" sz="quarter" idx="3"/>
          </p:nvPr>
        </p:nvSpPr>
        <p:spPr bwMode="auto">
          <a:xfrm>
            <a:off x="304387" y="5487128"/>
            <a:ext cx="6401627" cy="3276418"/>
          </a:xfrm>
          <a:prstGeom prst="rect">
            <a:avLst/>
          </a:prstGeom>
          <a:noFill/>
          <a:ln w="9525">
            <a:noFill/>
            <a:miter lim="800000"/>
            <a:headEnd/>
            <a:tailEnd/>
          </a:ln>
          <a:effectLst/>
        </p:spPr>
        <p:txBody>
          <a:bodyPr vert="horz" wrap="square" lIns="92298" tIns="46150" rIns="92298" bIns="4615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106861692"/>
      </p:ext>
    </p:extLst>
  </p:cSld>
  <p:clrMap bg1="lt1" tx1="dk1" bg2="lt2" tx2="dk2" accent1="accent1" accent2="accent2" accent3="accent3" accent4="accent4" accent5="accent5" accent6="accent6" hlink="hlink" folHlink="folHlink"/>
  <p:hf hdr="0" ftr="0"/>
  <p:notesStyle>
    <a:lvl1pPr marL="1714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ＭＳ Ｐゴシック" pitchFamily="-112" charset="-128"/>
      </a:defRPr>
    </a:lvl1pPr>
    <a:lvl2pPr marL="6286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2pPr>
    <a:lvl3pPr marL="10858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3pPr>
    <a:lvl4pPr marL="15430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4pPr>
    <a:lvl5pPr marL="20002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flickr.com/photos/unamid-photo/5516926569/in/photolist-9pvG4B-9pvGvD-a98goq-a95tTD-a95twZ-hV5HKL-gwFkUL-7N9CMu-7N5D3z-9pvGST-8dZfHD-7AQ2my-7RSbNT-7RSc4r-7RSbYR-7RVrBh-7RVrvC-9X6MG2-7RScbr-bxoh1d-7RVrGo-8qW1hW-7Q1GTw-7PXnM4-7PXnJM-7Q1H23-7Q1GY5-7Q1GX5-eReqqk-cD6tMJ-cheiXU-8uurwH/"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058" indent="-285407" eaLnBrk="0" hangingPunct="0">
              <a:defRPr>
                <a:solidFill>
                  <a:schemeClr val="tx1"/>
                </a:solidFill>
                <a:latin typeface="Arial" charset="0"/>
                <a:ea typeface="MS PGothic" pitchFamily="34" charset="-128"/>
              </a:defRPr>
            </a:lvl2pPr>
            <a:lvl3pPr marL="1141628" indent="-228326" eaLnBrk="0" hangingPunct="0">
              <a:defRPr>
                <a:solidFill>
                  <a:schemeClr val="tx1"/>
                </a:solidFill>
                <a:latin typeface="Arial" charset="0"/>
                <a:ea typeface="MS PGothic" pitchFamily="34" charset="-128"/>
              </a:defRPr>
            </a:lvl3pPr>
            <a:lvl4pPr marL="1598280" indent="-228326" eaLnBrk="0" hangingPunct="0">
              <a:defRPr>
                <a:solidFill>
                  <a:schemeClr val="tx1"/>
                </a:solidFill>
                <a:latin typeface="Arial" charset="0"/>
                <a:ea typeface="MS PGothic" pitchFamily="34" charset="-128"/>
              </a:defRPr>
            </a:lvl4pPr>
            <a:lvl5pPr marL="2054931" indent="-228326" eaLnBrk="0" hangingPunct="0">
              <a:defRPr>
                <a:solidFill>
                  <a:schemeClr val="tx1"/>
                </a:solidFill>
                <a:latin typeface="Arial" charset="0"/>
                <a:ea typeface="MS PGothic" pitchFamily="34" charset="-128"/>
              </a:defRPr>
            </a:lvl5pPr>
            <a:lvl6pPr marL="2511582" indent="-228326" eaLnBrk="0" fontAlgn="base" hangingPunct="0">
              <a:spcBef>
                <a:spcPct val="0"/>
              </a:spcBef>
              <a:spcAft>
                <a:spcPct val="0"/>
              </a:spcAft>
              <a:defRPr>
                <a:solidFill>
                  <a:schemeClr val="tx1"/>
                </a:solidFill>
                <a:latin typeface="Arial" charset="0"/>
                <a:ea typeface="MS PGothic" pitchFamily="34" charset="-128"/>
              </a:defRPr>
            </a:lvl6pPr>
            <a:lvl7pPr marL="2968234" indent="-228326" eaLnBrk="0" fontAlgn="base" hangingPunct="0">
              <a:spcBef>
                <a:spcPct val="0"/>
              </a:spcBef>
              <a:spcAft>
                <a:spcPct val="0"/>
              </a:spcAft>
              <a:defRPr>
                <a:solidFill>
                  <a:schemeClr val="tx1"/>
                </a:solidFill>
                <a:latin typeface="Arial" charset="0"/>
                <a:ea typeface="MS PGothic" pitchFamily="34" charset="-128"/>
              </a:defRPr>
            </a:lvl7pPr>
            <a:lvl8pPr marL="3424885" indent="-228326" eaLnBrk="0" fontAlgn="base" hangingPunct="0">
              <a:spcBef>
                <a:spcPct val="0"/>
              </a:spcBef>
              <a:spcAft>
                <a:spcPct val="0"/>
              </a:spcAft>
              <a:defRPr>
                <a:solidFill>
                  <a:schemeClr val="tx1"/>
                </a:solidFill>
                <a:latin typeface="Arial" charset="0"/>
                <a:ea typeface="MS PGothic" pitchFamily="34" charset="-128"/>
              </a:defRPr>
            </a:lvl8pPr>
            <a:lvl9pPr marL="3881537" indent="-228326"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AB58FBB4-BFCC-49FA-BAC0-219A6CF6AE4E}" type="datetime1">
              <a:rPr lang="en-US" altLang="en-US" smtClean="0"/>
              <a:t>12/6/2018</a:t>
            </a:fld>
            <a:endParaRPr lang="en-US" altLang="en-US"/>
          </a:p>
        </p:txBody>
      </p:sp>
      <p:sp>
        <p:nvSpPr>
          <p:cNvPr id="1536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058" indent="-285407" eaLnBrk="0" hangingPunct="0">
              <a:defRPr>
                <a:solidFill>
                  <a:schemeClr val="tx1"/>
                </a:solidFill>
                <a:latin typeface="Arial" charset="0"/>
                <a:ea typeface="MS PGothic" pitchFamily="34" charset="-128"/>
              </a:defRPr>
            </a:lvl2pPr>
            <a:lvl3pPr marL="1141628" indent="-228326" eaLnBrk="0" hangingPunct="0">
              <a:defRPr>
                <a:solidFill>
                  <a:schemeClr val="tx1"/>
                </a:solidFill>
                <a:latin typeface="Arial" charset="0"/>
                <a:ea typeface="MS PGothic" pitchFamily="34" charset="-128"/>
              </a:defRPr>
            </a:lvl3pPr>
            <a:lvl4pPr marL="1598280" indent="-228326" eaLnBrk="0" hangingPunct="0">
              <a:defRPr>
                <a:solidFill>
                  <a:schemeClr val="tx1"/>
                </a:solidFill>
                <a:latin typeface="Arial" charset="0"/>
                <a:ea typeface="MS PGothic" pitchFamily="34" charset="-128"/>
              </a:defRPr>
            </a:lvl4pPr>
            <a:lvl5pPr marL="2054931" indent="-228326" eaLnBrk="0" hangingPunct="0">
              <a:defRPr>
                <a:solidFill>
                  <a:schemeClr val="tx1"/>
                </a:solidFill>
                <a:latin typeface="Arial" charset="0"/>
                <a:ea typeface="MS PGothic" pitchFamily="34" charset="-128"/>
              </a:defRPr>
            </a:lvl5pPr>
            <a:lvl6pPr marL="2511582" indent="-228326" eaLnBrk="0" fontAlgn="base" hangingPunct="0">
              <a:spcBef>
                <a:spcPct val="0"/>
              </a:spcBef>
              <a:spcAft>
                <a:spcPct val="0"/>
              </a:spcAft>
              <a:defRPr>
                <a:solidFill>
                  <a:schemeClr val="tx1"/>
                </a:solidFill>
                <a:latin typeface="Arial" charset="0"/>
                <a:ea typeface="MS PGothic" pitchFamily="34" charset="-128"/>
              </a:defRPr>
            </a:lvl6pPr>
            <a:lvl7pPr marL="2968234" indent="-228326" eaLnBrk="0" fontAlgn="base" hangingPunct="0">
              <a:spcBef>
                <a:spcPct val="0"/>
              </a:spcBef>
              <a:spcAft>
                <a:spcPct val="0"/>
              </a:spcAft>
              <a:defRPr>
                <a:solidFill>
                  <a:schemeClr val="tx1"/>
                </a:solidFill>
                <a:latin typeface="Arial" charset="0"/>
                <a:ea typeface="MS PGothic" pitchFamily="34" charset="-128"/>
              </a:defRPr>
            </a:lvl7pPr>
            <a:lvl8pPr marL="3424885" indent="-228326" eaLnBrk="0" fontAlgn="base" hangingPunct="0">
              <a:spcBef>
                <a:spcPct val="0"/>
              </a:spcBef>
              <a:spcAft>
                <a:spcPct val="0"/>
              </a:spcAft>
              <a:defRPr>
                <a:solidFill>
                  <a:schemeClr val="tx1"/>
                </a:solidFill>
                <a:latin typeface="Arial" charset="0"/>
                <a:ea typeface="MS PGothic" pitchFamily="34" charset="-128"/>
              </a:defRPr>
            </a:lvl8pPr>
            <a:lvl9pPr marL="3881537" indent="-228326"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3684A41A-D0DB-4EBC-A4E5-0BFA7ECBAE1E}" type="slidenum">
              <a:rPr lang="en-US" altLang="en-US" smtClean="0"/>
              <a:pPr eaLnBrk="1" hangingPunct="1">
                <a:defRPr/>
              </a:pPr>
              <a:t>1</a:t>
            </a:fld>
            <a:endParaRPr lang="en-US" altLang="en-US"/>
          </a:p>
        </p:txBody>
      </p:sp>
      <p:sp>
        <p:nvSpPr>
          <p:cNvPr id="22532" name="Rectangle 2"/>
          <p:cNvSpPr>
            <a:spLocks noGrp="1" noRot="1" noChangeAspect="1" noChangeArrowheads="1" noTextEdit="1"/>
          </p:cNvSpPr>
          <p:nvPr>
            <p:ph type="sldImg"/>
          </p:nvPr>
        </p:nvSpPr>
        <p:spPr>
          <a:xfrm>
            <a:off x="301625" y="533400"/>
            <a:ext cx="6408738" cy="4806950"/>
          </a:xfrm>
          <a:ln/>
        </p:spPr>
      </p:sp>
      <p:sp>
        <p:nvSpPr>
          <p:cNvPr id="225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This</a:t>
            </a:r>
            <a:r>
              <a:rPr lang="en-US" baseline="0" dirty="0"/>
              <a:t> lesson promotes systems thinking necessary to understand how climate change impacts human health.</a:t>
            </a:r>
            <a:endParaRPr lang="en-US" dirty="0"/>
          </a:p>
          <a:p>
            <a:endParaRPr lang="en-US" dirty="0"/>
          </a:p>
        </p:txBody>
      </p:sp>
      <p:sp>
        <p:nvSpPr>
          <p:cNvPr id="4" name="Date Placeholder 3"/>
          <p:cNvSpPr>
            <a:spLocks noGrp="1"/>
          </p:cNvSpPr>
          <p:nvPr>
            <p:ph type="dt" idx="10"/>
          </p:nvPr>
        </p:nvSpPr>
        <p:spPr/>
        <p:txBody>
          <a:bodyPr/>
          <a:lstStyle/>
          <a:p>
            <a:pPr>
              <a:defRPr/>
            </a:pPr>
            <a:fld id="{7EEC617C-0F0C-4975-8ADD-A0E95C30889F}"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13</a:t>
            </a:fld>
            <a:endParaRPr lang="en-US"/>
          </a:p>
        </p:txBody>
      </p:sp>
    </p:spTree>
    <p:extLst>
      <p:ext uri="{BB962C8B-B14F-4D97-AF65-F5344CB8AC3E}">
        <p14:creationId xmlns:p14="http://schemas.microsoft.com/office/powerpoint/2010/main" val="2725222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defTabSz="912207">
              <a:defRPr/>
            </a:pPr>
            <a:r>
              <a:rPr lang="en-US" dirty="0"/>
              <a:t>Visual</a:t>
            </a:r>
            <a:r>
              <a:rPr lang="en-US" baseline="0" dirty="0"/>
              <a:t> model to summarize activity.</a:t>
            </a:r>
            <a:endParaRPr lang="en-US" dirty="0"/>
          </a:p>
          <a:p>
            <a:endParaRPr lang="en-US" dirty="0"/>
          </a:p>
        </p:txBody>
      </p:sp>
      <p:sp>
        <p:nvSpPr>
          <p:cNvPr id="4" name="Date Placeholder 3"/>
          <p:cNvSpPr>
            <a:spLocks noGrp="1"/>
          </p:cNvSpPr>
          <p:nvPr>
            <p:ph type="dt" idx="10"/>
          </p:nvPr>
        </p:nvSpPr>
        <p:spPr/>
        <p:txBody>
          <a:bodyPr/>
          <a:lstStyle/>
          <a:p>
            <a:pPr>
              <a:defRPr/>
            </a:pPr>
            <a:fld id="{D37DFC6C-EEEC-4E59-B724-555B46330D6E}"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17</a:t>
            </a:fld>
            <a:endParaRPr lang="en-US"/>
          </a:p>
        </p:txBody>
      </p:sp>
    </p:spTree>
    <p:extLst>
      <p:ext uri="{BB962C8B-B14F-4D97-AF65-F5344CB8AC3E}">
        <p14:creationId xmlns:p14="http://schemas.microsoft.com/office/powerpoint/2010/main" val="639253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defTabSz="912207">
              <a:defRPr/>
            </a:pPr>
            <a:r>
              <a:rPr lang="en-US" dirty="0"/>
              <a:t>By Official Navy Page from United States of AmericaMC2 Daniel Barker/U.S. Navy (Solar panels.) [Public domain], via Wikimedia Commons</a:t>
            </a:r>
          </a:p>
          <a:p>
            <a:pPr marL="171039" indent="-171039" defTabSz="912207">
              <a:defRPr/>
            </a:pPr>
            <a:r>
              <a:rPr lang="en-US" dirty="0"/>
              <a:t>https://upload.wikimedia.org/</a:t>
            </a:r>
            <a:r>
              <a:rPr lang="en-US" dirty="0" err="1"/>
              <a:t>wikipedia</a:t>
            </a:r>
            <a:r>
              <a:rPr lang="en-US" dirty="0"/>
              <a:t>/commons/5/57/Flickr_-_Official_U.S._</a:t>
            </a:r>
            <a:r>
              <a:rPr lang="en-US" dirty="0" err="1"/>
              <a:t>Navy_Imagery</a:t>
            </a:r>
            <a:r>
              <a:rPr lang="en-US" dirty="0"/>
              <a:t>_-_</a:t>
            </a:r>
            <a:r>
              <a:rPr lang="en-US" dirty="0" err="1"/>
              <a:t>Solar_panels..jpg</a:t>
            </a:r>
            <a:r>
              <a:rPr lang="en-US" dirty="0"/>
              <a:t> </a:t>
            </a:r>
          </a:p>
        </p:txBody>
      </p:sp>
      <p:sp>
        <p:nvSpPr>
          <p:cNvPr id="4" name="Date Placeholder 3"/>
          <p:cNvSpPr>
            <a:spLocks noGrp="1"/>
          </p:cNvSpPr>
          <p:nvPr>
            <p:ph type="dt" idx="10"/>
          </p:nvPr>
        </p:nvSpPr>
        <p:spPr/>
        <p:txBody>
          <a:bodyPr/>
          <a:lstStyle/>
          <a:p>
            <a:pPr>
              <a:defRPr/>
            </a:pPr>
            <a:fld id="{42253506-6F7E-4098-AAEF-51986A251788}"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18</a:t>
            </a:fld>
            <a:endParaRPr lang="en-US"/>
          </a:p>
        </p:txBody>
      </p:sp>
    </p:spTree>
    <p:extLst>
      <p:ext uri="{BB962C8B-B14F-4D97-AF65-F5344CB8AC3E}">
        <p14:creationId xmlns:p14="http://schemas.microsoft.com/office/powerpoint/2010/main" val="2883606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Above figure explained: Representative</a:t>
            </a:r>
            <a:r>
              <a:rPr lang="en-US" baseline="0" dirty="0"/>
              <a:t> Concentration Pathways (RCPs) are four greenhouse gas concentration trajectories adopted by the IPCC for its fifth Assessment Report (AR5) in 2014. The pathways are used for climate modeling and research. They describe four possible climate futures, all of which are considered possible, depending on how much greenhouse gas is emitted in the years to come. The four RCPs (RCP 2.5, RCP 4.5, RCP 6 and RCP 8.5) each represent the amount greenhouse gas concentration involved in the scenario. RCP 2.6 assumes that global annual greenhouse gas emissions peak between 2010-2020 with emission declining substantially thereafter. Emissions in RCP 4.5 peak around 2040, then decline. In RCP 6, emissions peak around 2080 and then decline. In RCP 8.5 they continue to rise throughout the 21</a:t>
            </a:r>
            <a:r>
              <a:rPr lang="en-US" baseline="30000" dirty="0"/>
              <a:t>st</a:t>
            </a:r>
            <a:r>
              <a:rPr lang="en-US" baseline="0" dirty="0"/>
              <a:t> century.</a:t>
            </a:r>
          </a:p>
          <a:p>
            <a:pPr marL="171244" indent="-171244" defTabSz="913303">
              <a:defRPr/>
            </a:pPr>
            <a:endParaRPr lang="en-US" baseline="0" dirty="0"/>
          </a:p>
          <a:p>
            <a:pPr marL="171244" indent="-171244" defTabSz="913303">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244" indent="-171244" defTabSz="913303">
              <a:defRPr/>
            </a:pPr>
            <a:endParaRPr lang="en-US" dirty="0"/>
          </a:p>
          <a:p>
            <a:pPr marL="171244" indent="-171244" defTabSz="913303">
              <a:defRPr/>
            </a:pPr>
            <a:r>
              <a:rPr lang="en-US" dirty="0"/>
              <a:t>http://</a:t>
            </a:r>
            <a:r>
              <a:rPr lang="en-US" dirty="0" err="1"/>
              <a:t>www.ipcc.ch</a:t>
            </a:r>
            <a:r>
              <a:rPr lang="en-US" dirty="0"/>
              <a:t>/pdf/assessment-report/ar5/wg1/WG1AR5_SPM_FINAL.pdf</a:t>
            </a:r>
          </a:p>
        </p:txBody>
      </p:sp>
      <p:sp>
        <p:nvSpPr>
          <p:cNvPr id="4" name="Date Placeholder 3"/>
          <p:cNvSpPr>
            <a:spLocks noGrp="1"/>
          </p:cNvSpPr>
          <p:nvPr>
            <p:ph type="dt" idx="10"/>
          </p:nvPr>
        </p:nvSpPr>
        <p:spPr/>
        <p:txBody>
          <a:bodyPr/>
          <a:lstStyle/>
          <a:p>
            <a:pPr>
              <a:defRPr/>
            </a:pPr>
            <a:fld id="{33F3BF71-7829-4755-BBC5-0880EAE1E5FC}"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19</a:t>
            </a:fld>
            <a:endParaRPr lang="en-US"/>
          </a:p>
        </p:txBody>
      </p:sp>
    </p:spTree>
    <p:extLst>
      <p:ext uri="{BB962C8B-B14F-4D97-AF65-F5344CB8AC3E}">
        <p14:creationId xmlns:p14="http://schemas.microsoft.com/office/powerpoint/2010/main" val="1112887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Above figure explained: Representative</a:t>
            </a:r>
            <a:r>
              <a:rPr lang="en-US" baseline="0" dirty="0"/>
              <a:t> Concentration Pathways (RCPs) are four greenhouse gas concentration trajectories adopted by the IPCC for its fifth Assessment Report (AR5) in 2014. The pathways are used for climate modeling and research. They describe four possible climate futures, all of which are considered possible, depending on how much greenhouse gas is emitted in the years to come. The four RCPs (RCP 2.5, RCP 4.5, RCP 6 and RCP 8.5) each represent the amount greenhouse gas concentration involved in the scenario. RCP 2.6 assumes that global annual greenhouse gas emissions peak between 2010-2020 with emission declining substantially thereafter. Emissions in RCP 4.5 peak around 2040, then decline. In RCP 6, emissions peak around 2080 and then decline. In RCP 8.5 they continue to rise throughout the 21</a:t>
            </a:r>
            <a:r>
              <a:rPr lang="en-US" baseline="30000" dirty="0"/>
              <a:t>st</a:t>
            </a:r>
            <a:r>
              <a:rPr lang="en-US" baseline="0" dirty="0"/>
              <a:t> century.</a:t>
            </a:r>
          </a:p>
          <a:p>
            <a:pPr marL="171244" indent="-171244" defTabSz="913303">
              <a:defRPr/>
            </a:pPr>
            <a:endParaRPr lang="en-US" baseline="0" dirty="0"/>
          </a:p>
          <a:p>
            <a:pPr marL="171244" indent="-171244" defTabSz="913303">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244" indent="-171244" defTabSz="913303">
              <a:defRPr/>
            </a:pPr>
            <a:endParaRPr lang="en-US" dirty="0"/>
          </a:p>
          <a:p>
            <a:pPr marL="171244" indent="-171244" defTabSz="913303">
              <a:defRPr/>
            </a:pPr>
            <a:r>
              <a:rPr lang="en-US" dirty="0"/>
              <a:t>http://</a:t>
            </a:r>
            <a:r>
              <a:rPr lang="en-US" dirty="0" err="1"/>
              <a:t>www.ipcc.ch</a:t>
            </a:r>
            <a:r>
              <a:rPr lang="en-US" dirty="0"/>
              <a:t>/pdf/assessment-report/ar5/wg1/WG1AR5_SPM_FINAL.pdf</a:t>
            </a:r>
          </a:p>
        </p:txBody>
      </p:sp>
      <p:sp>
        <p:nvSpPr>
          <p:cNvPr id="4" name="Date Placeholder 3"/>
          <p:cNvSpPr>
            <a:spLocks noGrp="1"/>
          </p:cNvSpPr>
          <p:nvPr>
            <p:ph type="dt" idx="10"/>
          </p:nvPr>
        </p:nvSpPr>
        <p:spPr/>
        <p:txBody>
          <a:bodyPr/>
          <a:lstStyle/>
          <a:p>
            <a:pPr>
              <a:defRPr/>
            </a:pPr>
            <a:fld id="{7EC76062-F07C-4E78-8240-1E5B1B83B8E0}"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20</a:t>
            </a:fld>
            <a:endParaRPr lang="en-US"/>
          </a:p>
        </p:txBody>
      </p:sp>
    </p:spTree>
    <p:extLst>
      <p:ext uri="{BB962C8B-B14F-4D97-AF65-F5344CB8AC3E}">
        <p14:creationId xmlns:p14="http://schemas.microsoft.com/office/powerpoint/2010/main" val="1774531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http://www.cdc.gov/parasites/guineaworm/prevent.html</a:t>
            </a:r>
          </a:p>
          <a:p>
            <a:endParaRPr lang="en-US" dirty="0"/>
          </a:p>
        </p:txBody>
      </p:sp>
      <p:sp>
        <p:nvSpPr>
          <p:cNvPr id="4" name="Date Placeholder 3"/>
          <p:cNvSpPr>
            <a:spLocks noGrp="1"/>
          </p:cNvSpPr>
          <p:nvPr>
            <p:ph type="dt" idx="10"/>
          </p:nvPr>
        </p:nvSpPr>
        <p:spPr/>
        <p:txBody>
          <a:bodyPr/>
          <a:lstStyle/>
          <a:p>
            <a:pPr>
              <a:defRPr/>
            </a:pPr>
            <a:fld id="{9F67C3F1-AA34-431F-A354-7C2947E4D88C}"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21</a:t>
            </a:fld>
            <a:endParaRPr lang="en-US"/>
          </a:p>
        </p:txBody>
      </p:sp>
    </p:spTree>
    <p:extLst>
      <p:ext uri="{BB962C8B-B14F-4D97-AF65-F5344CB8AC3E}">
        <p14:creationId xmlns:p14="http://schemas.microsoft.com/office/powerpoint/2010/main" val="1118818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11-1 | Conceptual diagram showing three primary exposure pathways by which climate change affects health: directly through weather variables such as heat and storms; indirectly through natural systems such as disease vectors; and pathways heavily mediated through human systems such as undernutrition. The green box indicates the moderating influences of local environmental conditions on how climate change exposure pathways are manifest in a particular population. The gray box indicates that the extent to which the three categories of exposure translate to actual health burden is moderated by such factors as background public health and socioeconomic conditions, and adaptation measures. The green arrows at the bottom indicate that there may be feedback mechanisms, positive or negative, between societal infrastructure, public health, and adaptation measures and climate change itself. As discussed later in the chapter, for example, some measures to improve health also reduce emissions of climate-altering pollutants, thus reducing the extent and/or pace of climate change as well as improving local health (courtesy of E. Garcia, UC Berkeley). The examples are indicative.</a:t>
            </a:r>
          </a:p>
          <a:p>
            <a:endParaRPr lang="en-US" dirty="0"/>
          </a:p>
          <a:p>
            <a:r>
              <a:rPr lang="en-US" dirty="0"/>
              <a:t>http://</a:t>
            </a:r>
            <a:r>
              <a:rPr lang="en-US" dirty="0" err="1"/>
              <a:t>www.ipcc.ch</a:t>
            </a:r>
            <a:r>
              <a:rPr lang="en-US" dirty="0"/>
              <a:t>/pdf/assessment-report/ar5/wg2/WGIIAR5-Chap11_FINAL.pdf</a:t>
            </a:r>
          </a:p>
        </p:txBody>
      </p:sp>
      <p:sp>
        <p:nvSpPr>
          <p:cNvPr id="4" name="Date Placeholder 3"/>
          <p:cNvSpPr>
            <a:spLocks noGrp="1"/>
          </p:cNvSpPr>
          <p:nvPr>
            <p:ph type="dt" idx="10"/>
          </p:nvPr>
        </p:nvSpPr>
        <p:spPr/>
        <p:txBody>
          <a:bodyPr/>
          <a:lstStyle/>
          <a:p>
            <a:pPr>
              <a:defRPr/>
            </a:pPr>
            <a:fld id="{038BDB25-7E2B-48C7-8B19-502316810F01}"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22</a:t>
            </a:fld>
            <a:endParaRPr lang="en-US"/>
          </a:p>
        </p:txBody>
      </p:sp>
    </p:spTree>
    <p:extLst>
      <p:ext uri="{BB962C8B-B14F-4D97-AF65-F5344CB8AC3E}">
        <p14:creationId xmlns:p14="http://schemas.microsoft.com/office/powerpoint/2010/main" val="1787159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http://apps.who.int/iris/bitstream/handle/10665/208855/WHO_FWC_PHE_EPE_15.01_eng.pdf;jsessionid=A5DA4475662EF22C3A7964B3668857CF?sequence=1  </a:t>
            </a:r>
          </a:p>
        </p:txBody>
      </p:sp>
      <p:sp>
        <p:nvSpPr>
          <p:cNvPr id="4" name="Date Placeholder 3"/>
          <p:cNvSpPr>
            <a:spLocks noGrp="1"/>
          </p:cNvSpPr>
          <p:nvPr>
            <p:ph type="dt" idx="10"/>
          </p:nvPr>
        </p:nvSpPr>
        <p:spPr/>
        <p:txBody>
          <a:bodyPr/>
          <a:lstStyle/>
          <a:p>
            <a:pPr>
              <a:defRPr/>
            </a:pPr>
            <a:fld id="{4B437504-D486-4FEB-95F6-DB3AEFA23613}"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23</a:t>
            </a:fld>
            <a:endParaRPr lang="en-US"/>
          </a:p>
        </p:txBody>
      </p:sp>
    </p:spTree>
    <p:extLst>
      <p:ext uri="{BB962C8B-B14F-4D97-AF65-F5344CB8AC3E}">
        <p14:creationId xmlns:p14="http://schemas.microsoft.com/office/powerpoint/2010/main" val="272861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11-2 | Increasingly frequent heat extremes will combine with rapidly growing numbers of older people living in cities— who are particularly vulnerable to extreme heat. Countries are shaded according to the expected proportional increase in urban populations aged over 65 by the year 2050. Bar graphs show how frequently the maximum daily temperature that would have occurred only once in 20 years in the late 20th century is expected to occur in the mid-21st century, with lower numbers indicating more frequent events. Results are shown for three different Special Report on Emission Scenarios (SRES) scenarios (blue = B1; green = A1B, red = A2), as described in the IPCC Special Report on Emissions Scenarios, and based on 12 global climate models participating in the third phase of the Coupled Model </a:t>
            </a:r>
            <a:r>
              <a:rPr lang="en-US" dirty="0" err="1"/>
              <a:t>Intercomparison</a:t>
            </a:r>
            <a:r>
              <a:rPr lang="en-US" dirty="0"/>
              <a:t> Project (CMIP3). Colored boxes show the range in which 50% of the model projections are contained, and whiskers show the maximum and minimum projections from all models (WHO and W MO, 2012).</a:t>
            </a:r>
          </a:p>
          <a:p>
            <a:endParaRPr lang="en-US" dirty="0"/>
          </a:p>
          <a:p>
            <a:pPr marL="171244" indent="-171244" defTabSz="913303">
              <a:defRPr/>
            </a:pPr>
            <a:r>
              <a:rPr lang="en-US" dirty="0"/>
              <a:t>http://</a:t>
            </a:r>
            <a:r>
              <a:rPr lang="en-US" dirty="0" err="1"/>
              <a:t>www.ipcc.ch</a:t>
            </a:r>
            <a:r>
              <a:rPr lang="en-US" dirty="0"/>
              <a:t>/pdf/assessment-report/ar5/wg2/WGIIAR5-Chap11_FINAL.pdf</a:t>
            </a:r>
          </a:p>
        </p:txBody>
      </p:sp>
      <p:sp>
        <p:nvSpPr>
          <p:cNvPr id="4" name="Slide Number Placeholder 3"/>
          <p:cNvSpPr>
            <a:spLocks noGrp="1"/>
          </p:cNvSpPr>
          <p:nvPr>
            <p:ph type="sldNum" sz="quarter" idx="10"/>
          </p:nvPr>
        </p:nvSpPr>
        <p:spPr/>
        <p:txBody>
          <a:bodyPr/>
          <a:lstStyle/>
          <a:p>
            <a:fld id="{A8CAFCF9-56B3-44A4-8895-95DF115D5518}" type="slidenum">
              <a:rPr lang="en-US" smtClean="0"/>
              <a:t>26</a:t>
            </a:fld>
            <a:endParaRPr lang="en-US"/>
          </a:p>
        </p:txBody>
      </p:sp>
    </p:spTree>
    <p:extLst>
      <p:ext uri="{BB962C8B-B14F-4D97-AF65-F5344CB8AC3E}">
        <p14:creationId xmlns:p14="http://schemas.microsoft.com/office/powerpoint/2010/main" val="517174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CORRELATES: PAGE 3 </a:t>
            </a:r>
          </a:p>
          <a:p>
            <a:r>
              <a:rPr lang="en-US" dirty="0"/>
              <a:t>http://www.unisdr.org/files/1145_ewheatwave.en.pdf</a:t>
            </a:r>
          </a:p>
          <a:p>
            <a:r>
              <a:rPr lang="en-US" dirty="0"/>
              <a:t>Picture: https://www.yaleclimateconnections.org/2015/08/new-analysis-of-2003-fatal-paris-heat-wave/ </a:t>
            </a:r>
          </a:p>
        </p:txBody>
      </p:sp>
      <p:sp>
        <p:nvSpPr>
          <p:cNvPr id="4" name="Slide Number Placeholder 3"/>
          <p:cNvSpPr>
            <a:spLocks noGrp="1"/>
          </p:cNvSpPr>
          <p:nvPr>
            <p:ph type="sldNum" sz="quarter" idx="10"/>
          </p:nvPr>
        </p:nvSpPr>
        <p:spPr/>
        <p:txBody>
          <a:bodyPr/>
          <a:lstStyle/>
          <a:p>
            <a:fld id="{A8CAFCF9-56B3-44A4-8895-95DF115D5518}" type="slidenum">
              <a:rPr lang="en-US" smtClean="0"/>
              <a:t>27</a:t>
            </a:fld>
            <a:endParaRPr lang="en-US"/>
          </a:p>
        </p:txBody>
      </p:sp>
    </p:spTree>
    <p:extLst>
      <p:ext uri="{BB962C8B-B14F-4D97-AF65-F5344CB8AC3E}">
        <p14:creationId xmlns:p14="http://schemas.microsoft.com/office/powerpoint/2010/main" val="1641007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244" indent="-171244" defTabSz="913303">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244" indent="-171244" defTabSz="913303">
              <a:defRPr/>
            </a:pPr>
            <a:endParaRPr lang="en-US" dirty="0"/>
          </a:p>
          <a:p>
            <a:pPr marL="171244" indent="-171244" defTabSz="913303">
              <a:defRPr/>
            </a:pPr>
            <a:r>
              <a:rPr lang="en-US" dirty="0"/>
              <a:t>http://</a:t>
            </a:r>
            <a:r>
              <a:rPr lang="en-US" dirty="0" err="1"/>
              <a:t>www.ipcc.ch</a:t>
            </a:r>
            <a:r>
              <a:rPr lang="en-US" dirty="0"/>
              <a:t>/pdf/assessment-report/ar5/wg1/WG1AR5_SPM_FINAL.pdf</a:t>
            </a:r>
          </a:p>
        </p:txBody>
      </p:sp>
      <p:sp>
        <p:nvSpPr>
          <p:cNvPr id="16388" name="Date Placeholder 3"/>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058" indent="-285407" eaLnBrk="0" hangingPunct="0">
              <a:defRPr>
                <a:solidFill>
                  <a:schemeClr val="tx1"/>
                </a:solidFill>
                <a:latin typeface="Arial" charset="0"/>
                <a:ea typeface="MS PGothic" pitchFamily="34" charset="-128"/>
              </a:defRPr>
            </a:lvl2pPr>
            <a:lvl3pPr marL="1141628" indent="-228326" eaLnBrk="0" hangingPunct="0">
              <a:defRPr>
                <a:solidFill>
                  <a:schemeClr val="tx1"/>
                </a:solidFill>
                <a:latin typeface="Arial" charset="0"/>
                <a:ea typeface="MS PGothic" pitchFamily="34" charset="-128"/>
              </a:defRPr>
            </a:lvl3pPr>
            <a:lvl4pPr marL="1598280" indent="-228326" eaLnBrk="0" hangingPunct="0">
              <a:defRPr>
                <a:solidFill>
                  <a:schemeClr val="tx1"/>
                </a:solidFill>
                <a:latin typeface="Arial" charset="0"/>
                <a:ea typeface="MS PGothic" pitchFamily="34" charset="-128"/>
              </a:defRPr>
            </a:lvl4pPr>
            <a:lvl5pPr marL="2054931" indent="-228326" eaLnBrk="0" hangingPunct="0">
              <a:defRPr>
                <a:solidFill>
                  <a:schemeClr val="tx1"/>
                </a:solidFill>
                <a:latin typeface="Arial" charset="0"/>
                <a:ea typeface="MS PGothic" pitchFamily="34" charset="-128"/>
              </a:defRPr>
            </a:lvl5pPr>
            <a:lvl6pPr marL="2511582" indent="-228326" eaLnBrk="0" fontAlgn="base" hangingPunct="0">
              <a:spcBef>
                <a:spcPct val="0"/>
              </a:spcBef>
              <a:spcAft>
                <a:spcPct val="0"/>
              </a:spcAft>
              <a:defRPr>
                <a:solidFill>
                  <a:schemeClr val="tx1"/>
                </a:solidFill>
                <a:latin typeface="Arial" charset="0"/>
                <a:ea typeface="MS PGothic" pitchFamily="34" charset="-128"/>
              </a:defRPr>
            </a:lvl6pPr>
            <a:lvl7pPr marL="2968234" indent="-228326" eaLnBrk="0" fontAlgn="base" hangingPunct="0">
              <a:spcBef>
                <a:spcPct val="0"/>
              </a:spcBef>
              <a:spcAft>
                <a:spcPct val="0"/>
              </a:spcAft>
              <a:defRPr>
                <a:solidFill>
                  <a:schemeClr val="tx1"/>
                </a:solidFill>
                <a:latin typeface="Arial" charset="0"/>
                <a:ea typeface="MS PGothic" pitchFamily="34" charset="-128"/>
              </a:defRPr>
            </a:lvl7pPr>
            <a:lvl8pPr marL="3424885" indent="-228326" eaLnBrk="0" fontAlgn="base" hangingPunct="0">
              <a:spcBef>
                <a:spcPct val="0"/>
              </a:spcBef>
              <a:spcAft>
                <a:spcPct val="0"/>
              </a:spcAft>
              <a:defRPr>
                <a:solidFill>
                  <a:schemeClr val="tx1"/>
                </a:solidFill>
                <a:latin typeface="Arial" charset="0"/>
                <a:ea typeface="MS PGothic" pitchFamily="34" charset="-128"/>
              </a:defRPr>
            </a:lvl8pPr>
            <a:lvl9pPr marL="3881537" indent="-228326"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1839DB07-36AA-47B5-86B8-6659928FB9CC}" type="datetime1">
              <a:rPr lang="en-US" altLang="en-US" smtClean="0"/>
              <a:t>12/6/2018</a:t>
            </a:fld>
            <a:endParaRPr lang="en-US" altLang="en-US"/>
          </a:p>
        </p:txBody>
      </p:sp>
      <p:sp>
        <p:nvSpPr>
          <p:cNvPr id="1638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058" indent="-285407" eaLnBrk="0" hangingPunct="0">
              <a:defRPr>
                <a:solidFill>
                  <a:schemeClr val="tx1"/>
                </a:solidFill>
                <a:latin typeface="Arial" charset="0"/>
                <a:ea typeface="MS PGothic" pitchFamily="34" charset="-128"/>
              </a:defRPr>
            </a:lvl2pPr>
            <a:lvl3pPr marL="1141628" indent="-228326" eaLnBrk="0" hangingPunct="0">
              <a:defRPr>
                <a:solidFill>
                  <a:schemeClr val="tx1"/>
                </a:solidFill>
                <a:latin typeface="Arial" charset="0"/>
                <a:ea typeface="MS PGothic" pitchFamily="34" charset="-128"/>
              </a:defRPr>
            </a:lvl3pPr>
            <a:lvl4pPr marL="1598280" indent="-228326" eaLnBrk="0" hangingPunct="0">
              <a:defRPr>
                <a:solidFill>
                  <a:schemeClr val="tx1"/>
                </a:solidFill>
                <a:latin typeface="Arial" charset="0"/>
                <a:ea typeface="MS PGothic" pitchFamily="34" charset="-128"/>
              </a:defRPr>
            </a:lvl4pPr>
            <a:lvl5pPr marL="2054931" indent="-228326" eaLnBrk="0" hangingPunct="0">
              <a:defRPr>
                <a:solidFill>
                  <a:schemeClr val="tx1"/>
                </a:solidFill>
                <a:latin typeface="Arial" charset="0"/>
                <a:ea typeface="MS PGothic" pitchFamily="34" charset="-128"/>
              </a:defRPr>
            </a:lvl5pPr>
            <a:lvl6pPr marL="2511582" indent="-228326" eaLnBrk="0" fontAlgn="base" hangingPunct="0">
              <a:spcBef>
                <a:spcPct val="0"/>
              </a:spcBef>
              <a:spcAft>
                <a:spcPct val="0"/>
              </a:spcAft>
              <a:defRPr>
                <a:solidFill>
                  <a:schemeClr val="tx1"/>
                </a:solidFill>
                <a:latin typeface="Arial" charset="0"/>
                <a:ea typeface="MS PGothic" pitchFamily="34" charset="-128"/>
              </a:defRPr>
            </a:lvl6pPr>
            <a:lvl7pPr marL="2968234" indent="-228326" eaLnBrk="0" fontAlgn="base" hangingPunct="0">
              <a:spcBef>
                <a:spcPct val="0"/>
              </a:spcBef>
              <a:spcAft>
                <a:spcPct val="0"/>
              </a:spcAft>
              <a:defRPr>
                <a:solidFill>
                  <a:schemeClr val="tx1"/>
                </a:solidFill>
                <a:latin typeface="Arial" charset="0"/>
                <a:ea typeface="MS PGothic" pitchFamily="34" charset="-128"/>
              </a:defRPr>
            </a:lvl7pPr>
            <a:lvl8pPr marL="3424885" indent="-228326" eaLnBrk="0" fontAlgn="base" hangingPunct="0">
              <a:spcBef>
                <a:spcPct val="0"/>
              </a:spcBef>
              <a:spcAft>
                <a:spcPct val="0"/>
              </a:spcAft>
              <a:defRPr>
                <a:solidFill>
                  <a:schemeClr val="tx1"/>
                </a:solidFill>
                <a:latin typeface="Arial" charset="0"/>
                <a:ea typeface="MS PGothic" pitchFamily="34" charset="-128"/>
              </a:defRPr>
            </a:lvl8pPr>
            <a:lvl9pPr marL="3881537" indent="-228326"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9CE1A7D4-B97C-4EA9-B9F3-1639502BC471}" type="slidenum">
              <a:rPr lang="en-US" altLang="en-US" smtClean="0"/>
              <a:pPr eaLnBrk="1" hangingPunct="1">
                <a:defRPr/>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a:t>
            </a:r>
            <a:r>
              <a:rPr lang="en-US" baseline="0" dirty="0"/>
              <a:t> = acute lower respiratory infections, IHD = ischemic heart disease, COPD = chronic obstructive pulmonary disease</a:t>
            </a:r>
          </a:p>
          <a:p>
            <a:r>
              <a:rPr lang="en-US" dirty="0"/>
              <a:t>http://apps.who.int/iris/bitstream/handle/10665/208855/WHO_FWC_PHE_EPE_15.01_eng.pdf;jsessionid=A5DA4475662EF22C3A7964B3668857CF?sequence=1  </a:t>
            </a:r>
          </a:p>
        </p:txBody>
      </p:sp>
      <p:sp>
        <p:nvSpPr>
          <p:cNvPr id="4" name="Slide Number Placeholder 3"/>
          <p:cNvSpPr>
            <a:spLocks noGrp="1"/>
          </p:cNvSpPr>
          <p:nvPr>
            <p:ph type="sldNum" sz="quarter" idx="10"/>
          </p:nvPr>
        </p:nvSpPr>
        <p:spPr/>
        <p:txBody>
          <a:bodyPr/>
          <a:lstStyle/>
          <a:p>
            <a:fld id="{A8CAFCF9-56B3-44A4-8895-95DF115D5518}" type="slidenum">
              <a:rPr lang="en-US" smtClean="0"/>
              <a:t>29</a:t>
            </a:fld>
            <a:endParaRPr lang="en-US"/>
          </a:p>
        </p:txBody>
      </p:sp>
    </p:spTree>
    <p:extLst>
      <p:ext uri="{BB962C8B-B14F-4D97-AF65-F5344CB8AC3E}">
        <p14:creationId xmlns:p14="http://schemas.microsoft.com/office/powerpoint/2010/main" val="1835976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31</a:t>
            </a:fld>
            <a:endParaRPr lang="en-US"/>
          </a:p>
        </p:txBody>
      </p:sp>
    </p:spTree>
    <p:extLst>
      <p:ext uri="{BB962C8B-B14F-4D97-AF65-F5344CB8AC3E}">
        <p14:creationId xmlns:p14="http://schemas.microsoft.com/office/powerpoint/2010/main" val="170632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11-1 | The association between different climatic drivers and the global prevalence and geographic distribution of selected vector-borne diseases observed over the period 2008-2012. Among the vector-borne diseases shown here, only dengue fever was associated with climate variables at both the global and local levels (high confidence), while malaria and hemorrhagic fever with renal syndrome showed a positive association at the local level (high confidence).</a:t>
            </a:r>
          </a:p>
          <a:p>
            <a:endParaRPr lang="en-US" dirty="0"/>
          </a:p>
          <a:p>
            <a:r>
              <a:rPr lang="en-US" dirty="0"/>
              <a:t>http://</a:t>
            </a:r>
            <a:r>
              <a:rPr lang="en-US" dirty="0" err="1"/>
              <a:t>www.ipcc.ch</a:t>
            </a:r>
            <a:r>
              <a:rPr lang="en-US" dirty="0"/>
              <a:t>/pdf/assessment-report/ar5/wg2/WGIIAR5-Chap11_FINAL.pdf</a:t>
            </a:r>
          </a:p>
          <a:p>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33</a:t>
            </a:fld>
            <a:endParaRPr lang="en-US"/>
          </a:p>
        </p:txBody>
      </p:sp>
    </p:spTree>
    <p:extLst>
      <p:ext uri="{BB962C8B-B14F-4D97-AF65-F5344CB8AC3E}">
        <p14:creationId xmlns:p14="http://schemas.microsoft.com/office/powerpoint/2010/main" val="1137229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https://www.google.com/search?q=climate+change+and+malaria&amp;rlz=1C1GCEA_enUS762US762&amp;source=lnms&amp;tbm=isch&amp;sa=X&amp;ved=0ahUKEwiig5Ot0JHXAhUJ5YMKHct-ArEQ_AUICygC&amp;biw=1920&amp;bih=974#imgrc=ajsyRNBsYxfqBM:</a:t>
            </a:r>
          </a:p>
          <a:p>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34</a:t>
            </a:fld>
            <a:endParaRPr lang="en-US"/>
          </a:p>
        </p:txBody>
      </p:sp>
    </p:spTree>
    <p:extLst>
      <p:ext uri="{BB962C8B-B14F-4D97-AF65-F5344CB8AC3E}">
        <p14:creationId xmlns:p14="http://schemas.microsoft.com/office/powerpoint/2010/main" val="932919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11-4 | Effect of rising temperatures on the area in which transmission of Schistosomiasis japonica may occur. Green area denotes the range of schistosomiasis in China in 2000. The blue area shows the additional area suitable for disease transmission in 2050. Based on a biology-driven model including parasite (Schistosoma </a:t>
            </a:r>
            <a:r>
              <a:rPr lang="en-US" dirty="0" err="1"/>
              <a:t>japonicum</a:t>
            </a:r>
            <a:r>
              <a:rPr lang="en-US" dirty="0"/>
              <a:t>) and snail intermediate host (</a:t>
            </a:r>
            <a:r>
              <a:rPr lang="en-US" dirty="0" err="1"/>
              <a:t>Oncomelania</a:t>
            </a:r>
            <a:r>
              <a:rPr lang="en-US" dirty="0"/>
              <a:t> </a:t>
            </a:r>
            <a:r>
              <a:rPr lang="en-US" dirty="0" err="1"/>
              <a:t>hupensis</a:t>
            </a:r>
            <a:r>
              <a:rPr lang="en-US" dirty="0"/>
              <a:t>) and assuming average temperatures in China in mid-winter (January) increase by 1.6°C in 2050, compared with 2000 (adapted from Zhou et al., 2008).</a:t>
            </a:r>
          </a:p>
          <a:p>
            <a:endParaRPr lang="en-US" dirty="0"/>
          </a:p>
          <a:p>
            <a:r>
              <a:rPr lang="en-US" dirty="0"/>
              <a:t>http://</a:t>
            </a:r>
            <a:r>
              <a:rPr lang="en-US" dirty="0" err="1"/>
              <a:t>www.ipcc.ch</a:t>
            </a:r>
            <a:r>
              <a:rPr lang="en-US" dirty="0"/>
              <a:t>/pdf/assessment-report/ar5/wg2/WGIIAR5-Chap11_FINAL.pdf</a:t>
            </a:r>
          </a:p>
        </p:txBody>
      </p:sp>
      <p:sp>
        <p:nvSpPr>
          <p:cNvPr id="4" name="Date Placeholder 3"/>
          <p:cNvSpPr>
            <a:spLocks noGrp="1"/>
          </p:cNvSpPr>
          <p:nvPr>
            <p:ph type="dt" idx="10"/>
          </p:nvPr>
        </p:nvSpPr>
        <p:spPr/>
        <p:txBody>
          <a:bodyPr/>
          <a:lstStyle/>
          <a:p>
            <a:pPr>
              <a:defRPr/>
            </a:pPr>
            <a:fld id="{9FD852B0-F472-4705-91D9-672B55B66760}"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36</a:t>
            </a:fld>
            <a:endParaRPr lang="en-US"/>
          </a:p>
        </p:txBody>
      </p:sp>
    </p:spTree>
    <p:extLst>
      <p:ext uri="{BB962C8B-B14F-4D97-AF65-F5344CB8AC3E}">
        <p14:creationId xmlns:p14="http://schemas.microsoft.com/office/powerpoint/2010/main" val="1363569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CORRELATES </a:t>
            </a:r>
            <a:r>
              <a:rPr lang="en-US" b="1" dirty="0"/>
              <a:t>PAGE 9</a:t>
            </a:r>
            <a:endParaRPr lang="en-US" dirty="0"/>
          </a:p>
        </p:txBody>
      </p:sp>
      <p:sp>
        <p:nvSpPr>
          <p:cNvPr id="4" name="Date Placeholder 3"/>
          <p:cNvSpPr>
            <a:spLocks noGrp="1"/>
          </p:cNvSpPr>
          <p:nvPr>
            <p:ph type="dt" idx="10"/>
          </p:nvPr>
        </p:nvSpPr>
        <p:spPr/>
        <p:txBody>
          <a:bodyPr/>
          <a:lstStyle/>
          <a:p>
            <a:pPr>
              <a:defRPr/>
            </a:pPr>
            <a:fld id="{1BE31EC5-482C-4412-9E78-4FCA6597EF8B}"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068941F7-DA32-4322-8905-FC2C1F550EDB}" type="slidenum">
              <a:rPr lang="en-US" smtClean="0"/>
              <a:pPr>
                <a:defRPr/>
              </a:pPr>
              <a:t>37</a:t>
            </a:fld>
            <a:endParaRPr lang="en-US"/>
          </a:p>
        </p:txBody>
      </p:sp>
    </p:spTree>
    <p:extLst>
      <p:ext uri="{BB962C8B-B14F-4D97-AF65-F5344CB8AC3E}">
        <p14:creationId xmlns:p14="http://schemas.microsoft.com/office/powerpoint/2010/main" val="1980292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https://health2016.globalchange.gov/food-safety-nutrition-and-distribution</a:t>
            </a:r>
          </a:p>
        </p:txBody>
      </p:sp>
      <p:sp>
        <p:nvSpPr>
          <p:cNvPr id="4" name="Slide Number Placeholder 3"/>
          <p:cNvSpPr>
            <a:spLocks noGrp="1"/>
          </p:cNvSpPr>
          <p:nvPr>
            <p:ph type="sldNum" sz="quarter" idx="10"/>
          </p:nvPr>
        </p:nvSpPr>
        <p:spPr/>
        <p:txBody>
          <a:bodyPr/>
          <a:lstStyle/>
          <a:p>
            <a:fld id="{A8CAFCF9-56B3-44A4-8895-95DF115D5518}" type="slidenum">
              <a:rPr lang="en-US" smtClean="0"/>
              <a:t>39</a:t>
            </a:fld>
            <a:endParaRPr lang="en-US"/>
          </a:p>
        </p:txBody>
      </p:sp>
    </p:spTree>
    <p:extLst>
      <p:ext uri="{BB962C8B-B14F-4D97-AF65-F5344CB8AC3E}">
        <p14:creationId xmlns:p14="http://schemas.microsoft.com/office/powerpoint/2010/main" val="1503711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https://health2016.globalchange.gov/food-safety-nutrition-and-distribution</a:t>
            </a:r>
          </a:p>
        </p:txBody>
      </p:sp>
      <p:sp>
        <p:nvSpPr>
          <p:cNvPr id="4" name="Slide Number Placeholder 3"/>
          <p:cNvSpPr>
            <a:spLocks noGrp="1"/>
          </p:cNvSpPr>
          <p:nvPr>
            <p:ph type="sldNum" sz="quarter" idx="10"/>
          </p:nvPr>
        </p:nvSpPr>
        <p:spPr/>
        <p:txBody>
          <a:bodyPr/>
          <a:lstStyle/>
          <a:p>
            <a:fld id="{A8CAFCF9-56B3-44A4-8895-95DF115D5518}" type="slidenum">
              <a:rPr lang="en-US" smtClean="0"/>
              <a:t>40</a:t>
            </a:fld>
            <a:endParaRPr lang="en-US"/>
          </a:p>
        </p:txBody>
      </p:sp>
    </p:spTree>
    <p:extLst>
      <p:ext uri="{BB962C8B-B14F-4D97-AF65-F5344CB8AC3E}">
        <p14:creationId xmlns:p14="http://schemas.microsoft.com/office/powerpoint/2010/main" val="1553934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https://health2016.globalchange.gov/food-safety-nutrition-and-distribution</a:t>
            </a:r>
          </a:p>
        </p:txBody>
      </p:sp>
      <p:sp>
        <p:nvSpPr>
          <p:cNvPr id="4" name="Date Placeholder 3"/>
          <p:cNvSpPr>
            <a:spLocks noGrp="1"/>
          </p:cNvSpPr>
          <p:nvPr>
            <p:ph type="dt" idx="10"/>
          </p:nvPr>
        </p:nvSpPr>
        <p:spPr/>
        <p:txBody>
          <a:bodyPr/>
          <a:lstStyle/>
          <a:p>
            <a:pPr>
              <a:defRPr/>
            </a:pPr>
            <a:fld id="{7C41EB7C-0D8C-4412-90B6-4CDFBCB80E94}"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068941F7-DA32-4322-8905-FC2C1F550EDB}" type="slidenum">
              <a:rPr lang="en-US" smtClean="0"/>
              <a:pPr>
                <a:defRPr/>
              </a:pPr>
              <a:t>41</a:t>
            </a:fld>
            <a:endParaRPr lang="en-US"/>
          </a:p>
        </p:txBody>
      </p:sp>
    </p:spTree>
    <p:extLst>
      <p:ext uri="{BB962C8B-B14F-4D97-AF65-F5344CB8AC3E}">
        <p14:creationId xmlns:p14="http://schemas.microsoft.com/office/powerpoint/2010/main" val="245921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Date Placeholder 3"/>
          <p:cNvSpPr>
            <a:spLocks noGrp="1"/>
          </p:cNvSpPr>
          <p:nvPr>
            <p:ph type="dt" idx="10"/>
          </p:nvPr>
        </p:nvSpPr>
        <p:spPr/>
        <p:txBody>
          <a:bodyPr/>
          <a:lstStyle/>
          <a:p>
            <a:pPr>
              <a:defRPr/>
            </a:pPr>
            <a:fld id="{C2C34A2C-9746-49E8-B809-FCBB204740C3}"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068941F7-DA32-4322-8905-FC2C1F550EDB}" type="slidenum">
              <a:rPr lang="en-US" smtClean="0"/>
              <a:pPr>
                <a:defRPr/>
              </a:pPr>
              <a:t>43</a:t>
            </a:fld>
            <a:endParaRPr lang="en-US"/>
          </a:p>
        </p:txBody>
      </p:sp>
    </p:spTree>
    <p:extLst>
      <p:ext uri="{BB962C8B-B14F-4D97-AF65-F5344CB8AC3E}">
        <p14:creationId xmlns:p14="http://schemas.microsoft.com/office/powerpoint/2010/main" val="346786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244" indent="-171244" defTabSz="913303">
              <a:defRPr/>
            </a:pPr>
            <a:endParaRPr lang="en-US" dirty="0"/>
          </a:p>
          <a:p>
            <a:pPr marL="171244" indent="-171244" defTabSz="913303">
              <a:defRPr/>
            </a:pPr>
            <a:r>
              <a:rPr lang="en-US" dirty="0"/>
              <a:t>http://</a:t>
            </a:r>
            <a:r>
              <a:rPr lang="en-US" dirty="0" err="1"/>
              <a:t>www.ipcc.ch</a:t>
            </a:r>
            <a:r>
              <a:rPr lang="en-US" dirty="0"/>
              <a:t>/pdf/assessment-report/ar5/wg1/WG1AR5_SPM_FINAL.pdf</a:t>
            </a:r>
          </a:p>
          <a:p>
            <a:endParaRPr lang="en-US" dirty="0"/>
          </a:p>
        </p:txBody>
      </p:sp>
      <p:sp>
        <p:nvSpPr>
          <p:cNvPr id="4" name="Date Placeholder 3"/>
          <p:cNvSpPr>
            <a:spLocks noGrp="1"/>
          </p:cNvSpPr>
          <p:nvPr>
            <p:ph type="dt" idx="10"/>
          </p:nvPr>
        </p:nvSpPr>
        <p:spPr/>
        <p:txBody>
          <a:bodyPr/>
          <a:lstStyle/>
          <a:p>
            <a:pPr>
              <a:defRPr/>
            </a:pPr>
            <a:fld id="{A0BEC699-2B7D-4A75-82D6-1D5A7647BBDB}"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3</a:t>
            </a:fld>
            <a:endParaRPr lang="en-US"/>
          </a:p>
        </p:txBody>
      </p:sp>
    </p:spTree>
    <p:extLst>
      <p:ext uri="{BB962C8B-B14F-4D97-AF65-F5344CB8AC3E}">
        <p14:creationId xmlns:p14="http://schemas.microsoft.com/office/powerpoint/2010/main" val="1131579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4B437504-D486-4FEB-95F6-DB3AEFA23613}"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4</a:t>
            </a:fld>
            <a:endParaRPr lang="en-US"/>
          </a:p>
        </p:txBody>
      </p:sp>
    </p:spTree>
    <p:extLst>
      <p:ext uri="{BB962C8B-B14F-4D97-AF65-F5344CB8AC3E}">
        <p14:creationId xmlns:p14="http://schemas.microsoft.com/office/powerpoint/2010/main" val="2474250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Image credit:</a:t>
            </a:r>
            <a:r>
              <a:rPr lang="en-US" baseline="0" dirty="0"/>
              <a:t> </a:t>
            </a:r>
            <a:r>
              <a:rPr lang="en-US" dirty="0"/>
              <a:t>https://s3.amazonaws.com/climatehealth2016/low/ClimateHealth2016_04_Extremes_small.pdf</a:t>
            </a:r>
          </a:p>
          <a:p>
            <a:endParaRPr lang="en-US" dirty="0"/>
          </a:p>
        </p:txBody>
      </p:sp>
      <p:sp>
        <p:nvSpPr>
          <p:cNvPr id="4" name="Date Placeholder 3"/>
          <p:cNvSpPr>
            <a:spLocks noGrp="1"/>
          </p:cNvSpPr>
          <p:nvPr>
            <p:ph type="dt" idx="10"/>
          </p:nvPr>
        </p:nvSpPr>
        <p:spPr/>
        <p:txBody>
          <a:bodyPr/>
          <a:lstStyle/>
          <a:p>
            <a:pPr>
              <a:defRPr/>
            </a:pPr>
            <a:fld id="{6C3E0838-8B69-4077-A1A3-4CB333C64B17}"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7</a:t>
            </a:fld>
            <a:endParaRPr lang="en-US"/>
          </a:p>
        </p:txBody>
      </p:sp>
    </p:spTree>
    <p:extLst>
      <p:ext uri="{BB962C8B-B14F-4D97-AF65-F5344CB8AC3E}">
        <p14:creationId xmlns:p14="http://schemas.microsoft.com/office/powerpoint/2010/main" val="193163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Crimmins</a:t>
            </a:r>
            <a:r>
              <a:rPr lang="en-US" dirty="0"/>
              <a:t>, A., J. Balbus, J.L. Gamble, C.B. Beard, J.E. Bell, D. </a:t>
            </a:r>
            <a:r>
              <a:rPr lang="en-US" dirty="0" err="1"/>
              <a:t>Dodgen</a:t>
            </a:r>
            <a:r>
              <a:rPr lang="en-US" dirty="0"/>
              <a:t>, R.J. </a:t>
            </a:r>
            <a:r>
              <a:rPr lang="en-US" dirty="0" err="1"/>
              <a:t>Eisen</a:t>
            </a:r>
            <a:r>
              <a:rPr lang="en-US" dirty="0"/>
              <a:t>, N. </a:t>
            </a:r>
            <a:r>
              <a:rPr lang="en-US" dirty="0" err="1"/>
              <a:t>Fann</a:t>
            </a:r>
            <a:r>
              <a:rPr lang="en-US" dirty="0"/>
              <a:t>, M.D. Hawkins, S.C. Herring, L. </a:t>
            </a:r>
            <a:r>
              <a:rPr lang="en-US" dirty="0" err="1"/>
              <a:t>Jantarasami</a:t>
            </a:r>
            <a:r>
              <a:rPr lang="en-US" dirty="0"/>
              <a:t>, D.M. Mills, S. </a:t>
            </a:r>
            <a:r>
              <a:rPr lang="en-US" dirty="0" err="1"/>
              <a:t>Saha</a:t>
            </a:r>
            <a:r>
              <a:rPr lang="en-US" dirty="0"/>
              <a:t>, M.C. </a:t>
            </a:r>
            <a:r>
              <a:rPr lang="en-US" dirty="0" err="1"/>
              <a:t>Sarofim</a:t>
            </a:r>
            <a:r>
              <a:rPr lang="en-US" dirty="0"/>
              <a:t>, J. </a:t>
            </a:r>
            <a:r>
              <a:rPr lang="en-US" dirty="0" err="1"/>
              <a:t>Trtanj</a:t>
            </a:r>
            <a:r>
              <a:rPr lang="en-US" dirty="0"/>
              <a:t>, and L. Ziska, 2016: Executive Summary. The Impacts of Climate Change on Human Health in the United States: A Scientific Assessment. U.S. Global Change Research Program, Washington, DC, page 1–24. http://</a:t>
            </a:r>
            <a:r>
              <a:rPr lang="en-US" dirty="0" err="1"/>
              <a:t>dx.doi.org</a:t>
            </a:r>
            <a:r>
              <a:rPr lang="en-US" dirty="0"/>
              <a:t>/10.7930/J00P0WXS</a:t>
            </a:r>
          </a:p>
        </p:txBody>
      </p:sp>
      <p:sp>
        <p:nvSpPr>
          <p:cNvPr id="4" name="Date Placeholder 3"/>
          <p:cNvSpPr>
            <a:spLocks noGrp="1"/>
          </p:cNvSpPr>
          <p:nvPr>
            <p:ph type="dt" idx="10"/>
          </p:nvPr>
        </p:nvSpPr>
        <p:spPr/>
        <p:txBody>
          <a:bodyPr/>
          <a:lstStyle/>
          <a:p>
            <a:pPr>
              <a:defRPr/>
            </a:pPr>
            <a:fld id="{DE4EAF55-300D-4AD9-AB66-E69F387071A7}"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8</a:t>
            </a:fld>
            <a:endParaRPr lang="en-US"/>
          </a:p>
        </p:txBody>
      </p:sp>
    </p:spTree>
    <p:extLst>
      <p:ext uri="{BB962C8B-B14F-4D97-AF65-F5344CB8AC3E}">
        <p14:creationId xmlns:p14="http://schemas.microsoft.com/office/powerpoint/2010/main" val="1639571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Crimmins</a:t>
            </a:r>
            <a:r>
              <a:rPr lang="en-US" dirty="0"/>
              <a:t>, A., J. Balbus, J.L. Gamble, C.B. Beard, J.E. Bell, D. </a:t>
            </a:r>
            <a:r>
              <a:rPr lang="en-US" dirty="0" err="1"/>
              <a:t>Dodgen</a:t>
            </a:r>
            <a:r>
              <a:rPr lang="en-US" dirty="0"/>
              <a:t>, R.J. </a:t>
            </a:r>
            <a:r>
              <a:rPr lang="en-US" dirty="0" err="1"/>
              <a:t>Eisen</a:t>
            </a:r>
            <a:r>
              <a:rPr lang="en-US" dirty="0"/>
              <a:t>, N. </a:t>
            </a:r>
            <a:r>
              <a:rPr lang="en-US" dirty="0" err="1"/>
              <a:t>Fann</a:t>
            </a:r>
            <a:r>
              <a:rPr lang="en-US" dirty="0"/>
              <a:t>, M.D. Hawkins, S.C. Herring, L. </a:t>
            </a:r>
            <a:r>
              <a:rPr lang="en-US" dirty="0" err="1"/>
              <a:t>Jantarasami</a:t>
            </a:r>
            <a:r>
              <a:rPr lang="en-US" dirty="0"/>
              <a:t>, D.M. Mills, S. </a:t>
            </a:r>
            <a:r>
              <a:rPr lang="en-US" dirty="0" err="1"/>
              <a:t>Saha</a:t>
            </a:r>
            <a:r>
              <a:rPr lang="en-US" dirty="0"/>
              <a:t>, M.C. </a:t>
            </a:r>
            <a:r>
              <a:rPr lang="en-US" dirty="0" err="1"/>
              <a:t>Sarofim</a:t>
            </a:r>
            <a:r>
              <a:rPr lang="en-US" dirty="0"/>
              <a:t>, J. </a:t>
            </a:r>
            <a:r>
              <a:rPr lang="en-US" dirty="0" err="1"/>
              <a:t>Trtanj</a:t>
            </a:r>
            <a:r>
              <a:rPr lang="en-US" dirty="0"/>
              <a:t>, and L. Ziska, 2016: Executive Summary. The Impacts of Climate Change on Human Health in the United States: A Scientific Assessment. U.S. Global Change Research Program, Washington, DC, page 1–24. http://</a:t>
            </a:r>
            <a:r>
              <a:rPr lang="en-US" dirty="0" err="1"/>
              <a:t>dx.doi.org</a:t>
            </a:r>
            <a:r>
              <a:rPr lang="en-US" dirty="0"/>
              <a:t>/10.7930/J00P0WXS</a:t>
            </a:r>
          </a:p>
        </p:txBody>
      </p:sp>
      <p:sp>
        <p:nvSpPr>
          <p:cNvPr id="4" name="Date Placeholder 3"/>
          <p:cNvSpPr>
            <a:spLocks noGrp="1"/>
          </p:cNvSpPr>
          <p:nvPr>
            <p:ph type="dt" idx="10"/>
          </p:nvPr>
        </p:nvSpPr>
        <p:spPr/>
        <p:txBody>
          <a:bodyPr/>
          <a:lstStyle/>
          <a:p>
            <a:pPr>
              <a:defRPr/>
            </a:pPr>
            <a:fld id="{2FB00C73-A039-4F86-ABEA-000DD1429470}"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9</a:t>
            </a:fld>
            <a:endParaRPr lang="en-US"/>
          </a:p>
        </p:txBody>
      </p:sp>
    </p:spTree>
    <p:extLst>
      <p:ext uri="{BB962C8B-B14F-4D97-AF65-F5344CB8AC3E}">
        <p14:creationId xmlns:p14="http://schemas.microsoft.com/office/powerpoint/2010/main" val="1323060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Specific</a:t>
            </a:r>
            <a:r>
              <a:rPr lang="en-US" baseline="0" dirty="0"/>
              <a:t> groups of people are at higher risk for distress and other adverse mental health consequences from exposure to climate-related or weather-related disasters. These groups include children, elderly, women, people with preexisting mental illness, the economically disadvantages, homeless and first responders. Communities that rely on the natural environment for sustenance and livelihood, as well as populations living in areas most susceptible to specific climate change events, are also at increased risk. (</a:t>
            </a:r>
            <a:r>
              <a:rPr lang="en-US" dirty="0"/>
              <a:t>health2016.globalchange.gov)</a:t>
            </a:r>
          </a:p>
          <a:p>
            <a:pPr marL="171244" indent="-171244" defTabSz="913303">
              <a:defRPr/>
            </a:pPr>
            <a:endParaRPr lang="en-US" dirty="0"/>
          </a:p>
          <a:p>
            <a:pPr marL="171244" indent="-171244" defTabSz="913303">
              <a:defRPr/>
            </a:pPr>
            <a:r>
              <a:rPr lang="en-US" dirty="0"/>
              <a:t>Photo credit:  </a:t>
            </a:r>
            <a:r>
              <a:rPr lang="en-US" dirty="0">
                <a:hlinkClick r:id="rId3"/>
              </a:rPr>
              <a:t>'Collecting water' by UNAMID</a:t>
            </a:r>
            <a:r>
              <a:rPr lang="en-US" dirty="0"/>
              <a:t>, flikr</a:t>
            </a:r>
          </a:p>
        </p:txBody>
      </p:sp>
      <p:sp>
        <p:nvSpPr>
          <p:cNvPr id="4" name="Date Placeholder 3"/>
          <p:cNvSpPr>
            <a:spLocks noGrp="1"/>
          </p:cNvSpPr>
          <p:nvPr>
            <p:ph type="dt" idx="10"/>
          </p:nvPr>
        </p:nvSpPr>
        <p:spPr/>
        <p:txBody>
          <a:bodyPr/>
          <a:lstStyle/>
          <a:p>
            <a:pPr>
              <a:defRPr/>
            </a:pPr>
            <a:fld id="{952F12CE-A00D-440E-83F9-2B729EE32F47}"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11</a:t>
            </a:fld>
            <a:endParaRPr lang="en-US"/>
          </a:p>
        </p:txBody>
      </p:sp>
    </p:spTree>
    <p:extLst>
      <p:ext uri="{BB962C8B-B14F-4D97-AF65-F5344CB8AC3E}">
        <p14:creationId xmlns:p14="http://schemas.microsoft.com/office/powerpoint/2010/main" val="1489097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PPT of student graphic organizer</a:t>
            </a:r>
            <a:r>
              <a:rPr lang="en-US" baseline="0" dirty="0"/>
              <a:t>; students may not be able to complete all rows.</a:t>
            </a:r>
            <a:endParaRPr lang="en-US" dirty="0"/>
          </a:p>
          <a:p>
            <a:endParaRPr lang="en-US" dirty="0"/>
          </a:p>
        </p:txBody>
      </p:sp>
      <p:sp>
        <p:nvSpPr>
          <p:cNvPr id="4" name="Date Placeholder 3"/>
          <p:cNvSpPr>
            <a:spLocks noGrp="1"/>
          </p:cNvSpPr>
          <p:nvPr>
            <p:ph type="dt" idx="10"/>
          </p:nvPr>
        </p:nvSpPr>
        <p:spPr/>
        <p:txBody>
          <a:bodyPr/>
          <a:lstStyle/>
          <a:p>
            <a:pPr>
              <a:defRPr/>
            </a:pPr>
            <a:fld id="{2ECFBD81-EC55-4D00-9A2C-29651C1AB4D0}"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12</a:t>
            </a:fld>
            <a:endParaRPr lang="en-US"/>
          </a:p>
        </p:txBody>
      </p:sp>
    </p:spTree>
    <p:extLst>
      <p:ext uri="{BB962C8B-B14F-4D97-AF65-F5344CB8AC3E}">
        <p14:creationId xmlns:p14="http://schemas.microsoft.com/office/powerpoint/2010/main" val="4197335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a:cs typeface="Arial" charset="0"/>
              </a:rPr>
              <a:t> National Institutes of Health • U.S. Department of Health and Human Services</a:t>
            </a:r>
          </a:p>
        </p:txBody>
      </p:sp>
      <p:pic>
        <p:nvPicPr>
          <p:cNvPr id="5"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57175" y="1846263"/>
            <a:ext cx="8629650" cy="1470025"/>
          </a:xfrm>
          <a:noFill/>
          <a:ln w="9525">
            <a:noFill/>
            <a:miter lim="800000"/>
            <a:headEnd/>
            <a:tailEnd/>
          </a:ln>
        </p:spPr>
        <p:txBody>
          <a:bodyPr anchor="b"/>
          <a:lstStyle>
            <a:lvl1pPr algn="ctr">
              <a:defRPr lang="en-US" sz="4300">
                <a:latin typeface="Arial Narrow" pitchFamily="34" charset="0"/>
              </a:defRPr>
            </a:lvl1pPr>
          </a:lstStyle>
          <a:p>
            <a:pPr lvl="0"/>
            <a:r>
              <a:rPr lang="en-US"/>
              <a:t>Click to edit Master title style</a:t>
            </a:r>
            <a:endParaRPr lang="en-US" dirty="0"/>
          </a:p>
        </p:txBody>
      </p:sp>
      <p:sp>
        <p:nvSpPr>
          <p:cNvPr id="3075" name="Rectangle 3"/>
          <p:cNvSpPr>
            <a:spLocks noGrp="1" noChangeArrowheads="1"/>
          </p:cNvSpPr>
          <p:nvPr>
            <p:ph type="subTitle" idx="1"/>
          </p:nvPr>
        </p:nvSpPr>
        <p:spPr>
          <a:xfrm>
            <a:off x="265122" y="3500438"/>
            <a:ext cx="8613756" cy="1752600"/>
          </a:xfrm>
          <a:noFill/>
          <a:ln w="9525">
            <a:noFill/>
            <a:miter lim="800000"/>
            <a:headEnd/>
            <a:tailEnd/>
          </a:ln>
        </p:spPr>
        <p:txBody>
          <a:bodyPr/>
          <a:lstStyle>
            <a:lvl1pPr marL="0" indent="0" algn="ctr">
              <a:buNone/>
              <a:defRPr lang="en-US" sz="2600" b="1" dirty="0">
                <a:latin typeface="Arial" pitchFamily="34" charset="0"/>
                <a:ea typeface="ＭＳ Ｐゴシック" charset="-128"/>
              </a:defRPr>
            </a:lvl1pPr>
          </a:lstStyle>
          <a:p>
            <a:pPr lvl="0"/>
            <a:r>
              <a:rPr lang="en-US"/>
              <a:t>Click to edit Master subtitle style</a:t>
            </a:r>
            <a:endParaRPr lang="en-US" dirty="0"/>
          </a:p>
        </p:txBody>
      </p:sp>
    </p:spTree>
    <p:extLst>
      <p:ext uri="{BB962C8B-B14F-4D97-AF65-F5344CB8AC3E}">
        <p14:creationId xmlns:p14="http://schemas.microsoft.com/office/powerpoint/2010/main" val="391759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No NIH-H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55C62815-95AD-4C3B-A739-FCD363501070}"/>
              </a:ext>
            </a:extLst>
          </p:cNvPr>
          <p:cNvSpPr txBox="1"/>
          <p:nvPr userDrawn="1"/>
        </p:nvSpPr>
        <p:spPr>
          <a:xfrm>
            <a:off x="-16379" y="6581001"/>
            <a:ext cx="854579" cy="276999"/>
          </a:xfrm>
          <a:prstGeom prst="rect">
            <a:avLst/>
          </a:prstGeom>
          <a:noFill/>
        </p:spPr>
        <p:txBody>
          <a:bodyPr wrap="square" rtlCol="0">
            <a:spAutoFit/>
          </a:bodyPr>
          <a:lstStyle/>
          <a:p>
            <a:fld id="{12C81E3C-E027-401F-A866-D4BB4A8C1009}" type="slidenum">
              <a:rPr lang="en-US" sz="1200" smtClean="0">
                <a:solidFill>
                  <a:schemeClr val="tx1">
                    <a:lumMod val="75000"/>
                    <a:lumOff val="25000"/>
                  </a:schemeClr>
                </a:solidFill>
              </a:r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351934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6663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no NIH-H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9FE54549-8EAF-435F-915B-E010D5BBC37F}"/>
              </a:ext>
            </a:extLst>
          </p:cNvPr>
          <p:cNvSpPr txBox="1"/>
          <p:nvPr userDrawn="1"/>
        </p:nvSpPr>
        <p:spPr>
          <a:xfrm>
            <a:off x="-16379" y="6581001"/>
            <a:ext cx="854579" cy="276999"/>
          </a:xfrm>
          <a:prstGeom prst="rect">
            <a:avLst/>
          </a:prstGeom>
          <a:noFill/>
        </p:spPr>
        <p:txBody>
          <a:bodyPr wrap="square" rtlCol="0">
            <a:spAutoFit/>
          </a:bodyPr>
          <a:lstStyle/>
          <a:p>
            <a:fld id="{12C81E3C-E027-401F-A866-D4BB4A8C1009}" type="slidenum">
              <a:rPr lang="en-US" sz="1200" smtClean="0">
                <a:solidFill>
                  <a:schemeClr val="tx1">
                    <a:lumMod val="75000"/>
                    <a:lumOff val="25000"/>
                  </a:schemeClr>
                </a:solidFill>
              </a:r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654597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023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049338"/>
            <a:ext cx="39624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049338"/>
            <a:ext cx="39624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724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78DA2567-7348-47D4-9D66-FC2287AAD45A}"/>
              </a:ext>
            </a:extLst>
          </p:cNvPr>
          <p:cNvSpPr txBox="1"/>
          <p:nvPr userDrawn="1"/>
        </p:nvSpPr>
        <p:spPr>
          <a:xfrm>
            <a:off x="-16379" y="6581001"/>
            <a:ext cx="854579" cy="276999"/>
          </a:xfrm>
          <a:prstGeom prst="rect">
            <a:avLst/>
          </a:prstGeom>
          <a:noFill/>
        </p:spPr>
        <p:txBody>
          <a:bodyPr wrap="square" rtlCol="0">
            <a:spAutoFit/>
          </a:bodyPr>
          <a:lstStyle/>
          <a:p>
            <a:fld id="{12C81E3C-E027-401F-A866-D4BB4A8C1009}" type="slidenum">
              <a:rPr lang="en-US" sz="1200" smtClean="0">
                <a:solidFill>
                  <a:schemeClr val="tx1">
                    <a:lumMod val="75000"/>
                    <a:lumOff val="25000"/>
                  </a:schemeClr>
                </a:solidFill>
              </a:r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3094013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No NIH-HHS">
    <p:spTree>
      <p:nvGrpSpPr>
        <p:cNvPr id="1" name=""/>
        <p:cNvGrpSpPr/>
        <p:nvPr/>
      </p:nvGrpSpPr>
      <p:grpSpPr>
        <a:xfrm>
          <a:off x="0" y="0"/>
          <a:ext cx="0" cy="0"/>
          <a:chOff x="0" y="0"/>
          <a:chExt cx="0" cy="0"/>
        </a:xfrm>
      </p:grpSpPr>
      <p:sp>
        <p:nvSpPr>
          <p:cNvPr id="4" name="Rectangle 3"/>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5C21E27D-CAC3-4A01-8B9D-41D2FE6B311D}"/>
              </a:ext>
            </a:extLst>
          </p:cNvPr>
          <p:cNvSpPr txBox="1"/>
          <p:nvPr userDrawn="1"/>
        </p:nvSpPr>
        <p:spPr>
          <a:xfrm>
            <a:off x="-16379" y="6581001"/>
            <a:ext cx="854579" cy="276999"/>
          </a:xfrm>
          <a:prstGeom prst="rect">
            <a:avLst/>
          </a:prstGeom>
          <a:noFill/>
        </p:spPr>
        <p:txBody>
          <a:bodyPr wrap="square" rtlCol="0">
            <a:spAutoFit/>
          </a:bodyPr>
          <a:lstStyle/>
          <a:p>
            <a:fld id="{12C81E3C-E027-401F-A866-D4BB4A8C1009}" type="slidenum">
              <a:rPr lang="en-US" sz="1200" smtClean="0">
                <a:solidFill>
                  <a:schemeClr val="tx1">
                    <a:lumMod val="75000"/>
                    <a:lumOff val="25000"/>
                  </a:schemeClr>
                </a:solidFill>
              </a:r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306421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A47C7244-BC84-4DDA-B236-766816D9A425}"/>
              </a:ext>
            </a:extLst>
          </p:cNvPr>
          <p:cNvSpPr txBox="1"/>
          <p:nvPr userDrawn="1"/>
        </p:nvSpPr>
        <p:spPr>
          <a:xfrm>
            <a:off x="-16379" y="6581001"/>
            <a:ext cx="854579" cy="276999"/>
          </a:xfrm>
          <a:prstGeom prst="rect">
            <a:avLst/>
          </a:prstGeom>
          <a:noFill/>
        </p:spPr>
        <p:txBody>
          <a:bodyPr wrap="square" rtlCol="0">
            <a:spAutoFit/>
          </a:bodyPr>
          <a:lstStyle/>
          <a:p>
            <a:fld id="{12C81E3C-E027-401F-A866-D4BB4A8C1009}" type="slidenum">
              <a:rPr lang="en-US" sz="1200" smtClean="0">
                <a:solidFill>
                  <a:schemeClr val="tx1">
                    <a:lumMod val="75000"/>
                    <a:lumOff val="25000"/>
                  </a:schemeClr>
                </a:solidFill>
              </a:r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3190783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No NIH-HHS">
    <p:spTree>
      <p:nvGrpSpPr>
        <p:cNvPr id="1" name=""/>
        <p:cNvGrpSpPr/>
        <p:nvPr/>
      </p:nvGrpSpPr>
      <p:grpSpPr>
        <a:xfrm>
          <a:off x="0" y="0"/>
          <a:ext cx="0" cy="0"/>
          <a:chOff x="0" y="0"/>
          <a:chExt cx="0" cy="0"/>
        </a:xfrm>
      </p:grpSpPr>
      <p:sp>
        <p:nvSpPr>
          <p:cNvPr id="3" name="Rectangle 2"/>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108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9290BE-AF0F-4D5A-A209-00F94376AEA1}"/>
              </a:ext>
            </a:extLst>
          </p:cNvPr>
          <p:cNvSpPr txBox="1"/>
          <p:nvPr userDrawn="1"/>
        </p:nvSpPr>
        <p:spPr>
          <a:xfrm>
            <a:off x="-16379" y="6581001"/>
            <a:ext cx="854579" cy="276999"/>
          </a:xfrm>
          <a:prstGeom prst="rect">
            <a:avLst/>
          </a:prstGeom>
          <a:noFill/>
        </p:spPr>
        <p:txBody>
          <a:bodyPr wrap="square" rtlCol="0">
            <a:spAutoFit/>
          </a:bodyPr>
          <a:lstStyle/>
          <a:p>
            <a:fld id="{12C81E3C-E027-401F-A866-D4BB4A8C1009}" type="slidenum">
              <a:rPr lang="en-US" sz="1200" smtClean="0">
                <a:solidFill>
                  <a:schemeClr val="tx1">
                    <a:lumMod val="75000"/>
                    <a:lumOff val="25000"/>
                  </a:schemeClr>
                </a:solidFill>
              </a:r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324382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11ACCE1C-8B88-493B-AA2D-C079837C2FED}"/>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79CC71C6-61ED-4A06-91B2-D0618DDF824A}"/>
              </a:ext>
            </a:extLst>
          </p:cNvPr>
          <p:cNvSpPr txBox="1"/>
          <p:nvPr userDrawn="1"/>
        </p:nvSpPr>
        <p:spPr>
          <a:xfrm>
            <a:off x="-16379" y="6581001"/>
            <a:ext cx="854579" cy="276999"/>
          </a:xfrm>
          <a:prstGeom prst="rect">
            <a:avLst/>
          </a:prstGeom>
          <a:noFill/>
        </p:spPr>
        <p:txBody>
          <a:bodyPr wrap="square" rtlCol="0">
            <a:spAutoFit/>
          </a:bodyPr>
          <a:lstStyle/>
          <a:p>
            <a:fld id="{12C81E3C-E027-401F-A866-D4BB4A8C1009}" type="slidenum">
              <a:rPr lang="en-US" sz="1200" smtClean="0">
                <a:solidFill>
                  <a:schemeClr val="tx1">
                    <a:lumMod val="75000"/>
                    <a:lumOff val="25000"/>
                  </a:schemeClr>
                </a:solidFill>
              </a:r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421323441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438" y="315913"/>
            <a:ext cx="445293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a:cs typeface="Arial" charset="0"/>
              </a:rPr>
              <a:t> National Institutes of Health • U.S. Department of Health and Human Services</a:t>
            </a:r>
          </a:p>
        </p:txBody>
      </p:sp>
      <p:pic>
        <p:nvPicPr>
          <p:cNvPr id="6"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67924" y="1264721"/>
            <a:ext cx="8408152" cy="1470025"/>
          </a:xfr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lang="en-US" sz="4300">
                <a:latin typeface="Arial Narrow" pitchFamily="34" charset="0"/>
              </a:defRPr>
            </a:lvl1pPr>
          </a:lstStyle>
          <a:p>
            <a:pPr lvl="0"/>
            <a:r>
              <a:rPr lang="en-US" dirty="0"/>
              <a:t>Click to edit Master title style</a:t>
            </a:r>
          </a:p>
        </p:txBody>
      </p:sp>
      <p:sp>
        <p:nvSpPr>
          <p:cNvPr id="3" name="Subtitle 2"/>
          <p:cNvSpPr>
            <a:spLocks noGrp="1"/>
          </p:cNvSpPr>
          <p:nvPr>
            <p:ph type="subTitle" idx="1"/>
          </p:nvPr>
        </p:nvSpPr>
        <p:spPr>
          <a:xfrm>
            <a:off x="373335" y="2831123"/>
            <a:ext cx="8397330" cy="1752600"/>
          </a:xfr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z="2600" b="1" dirty="0">
                <a:latin typeface="Arial" pitchFamily="34" charset="0"/>
                <a:ea typeface="ＭＳ Ｐゴシック" charset="-128"/>
              </a:defRPr>
            </a:lvl1pPr>
          </a:lstStyle>
          <a:p>
            <a:pPr lvl="0"/>
            <a:r>
              <a:rPr lang="en-US" dirty="0"/>
              <a:t>Click to edit Master subtitle style</a:t>
            </a:r>
          </a:p>
        </p:txBody>
      </p:sp>
    </p:spTree>
    <p:extLst>
      <p:ext uri="{BB962C8B-B14F-4D97-AF65-F5344CB8AC3E}">
        <p14:creationId xmlns:p14="http://schemas.microsoft.com/office/powerpoint/2010/main" val="1314444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615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90600"/>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747838"/>
            <a:ext cx="7772400"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TextBox 6"/>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latin typeface="Arial" charset="0"/>
              </a:rPr>
              <a:t>National Institutes of Health</a:t>
            </a:r>
          </a:p>
          <a:p>
            <a:pPr algn="r">
              <a:lnSpc>
                <a:spcPct val="90000"/>
              </a:lnSpc>
              <a:defRPr/>
            </a:pPr>
            <a:r>
              <a:rPr lang="en-US" sz="950" dirty="0">
                <a:solidFill>
                  <a:schemeClr val="tx1">
                    <a:lumMod val="65000"/>
                    <a:lumOff val="35000"/>
                  </a:schemeClr>
                </a:solidFill>
                <a:latin typeface="Arial" charset="0"/>
              </a:rPr>
              <a:t>U.S. Department of Health and Human Services</a:t>
            </a:r>
          </a:p>
        </p:txBody>
      </p:sp>
      <p:pic>
        <p:nvPicPr>
          <p:cNvPr id="1029"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163513"/>
            <a:ext cx="88392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95" r:id="rId1"/>
    <p:sldLayoutId id="2147484487" r:id="rId2"/>
    <p:sldLayoutId id="2147484496" r:id="rId3"/>
    <p:sldLayoutId id="2147484488" r:id="rId4"/>
    <p:sldLayoutId id="2147484497" r:id="rId5"/>
    <p:sldLayoutId id="2147484489" r:id="rId6"/>
    <p:sldLayoutId id="2147484490" r:id="rId7"/>
  </p:sldLayoutIdLst>
  <p:hf hdr="0" ftr="0" dt="0"/>
  <p:txStyles>
    <p:title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66700" y="317500"/>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049338"/>
            <a:ext cx="8077200"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TextBox 4"/>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latin typeface="Arial" charset="0"/>
              </a:rPr>
              <a:t>National Institutes of Health</a:t>
            </a:r>
          </a:p>
          <a:p>
            <a:pPr algn="r">
              <a:lnSpc>
                <a:spcPct val="90000"/>
              </a:lnSpc>
              <a:defRPr/>
            </a:pPr>
            <a:r>
              <a:rPr lang="en-US" sz="950" dirty="0">
                <a:solidFill>
                  <a:schemeClr val="tx1">
                    <a:lumMod val="65000"/>
                    <a:lumOff val="35000"/>
                  </a:schemeClr>
                </a:solidFill>
                <a:latin typeface="Arial" charset="0"/>
              </a:rPr>
              <a:t>U.S. Department of Health and Human Services</a:t>
            </a:r>
          </a:p>
        </p:txBody>
      </p:sp>
      <p:sp>
        <p:nvSpPr>
          <p:cNvPr id="6" name="TextBox 5">
            <a:extLst>
              <a:ext uri="{FF2B5EF4-FFF2-40B4-BE49-F238E27FC236}">
                <a16:creationId xmlns:a16="http://schemas.microsoft.com/office/drawing/2014/main" id="{F26F200E-F1CE-4B1C-83CE-6267E0C86A13}"/>
              </a:ext>
            </a:extLst>
          </p:cNvPr>
          <p:cNvSpPr txBox="1"/>
          <p:nvPr userDrawn="1"/>
        </p:nvSpPr>
        <p:spPr>
          <a:xfrm>
            <a:off x="-16379" y="6581001"/>
            <a:ext cx="854579" cy="276999"/>
          </a:xfrm>
          <a:prstGeom prst="rect">
            <a:avLst/>
          </a:prstGeom>
          <a:noFill/>
        </p:spPr>
        <p:txBody>
          <a:bodyPr wrap="square" rtlCol="0">
            <a:spAutoFit/>
          </a:bodyPr>
          <a:lstStyle/>
          <a:p>
            <a:fld id="{12C81E3C-E027-401F-A866-D4BB4A8C1009}" type="slidenum">
              <a:rPr lang="en-US" sz="1200" smtClean="0">
                <a:solidFill>
                  <a:schemeClr val="tx1">
                    <a:lumMod val="75000"/>
                    <a:lumOff val="25000"/>
                  </a:schemeClr>
                </a:solidFill>
              </a:rPr>
              <a:t>‹#›</a:t>
            </a:fld>
            <a:endParaRPr lang="en-US" sz="1200" dirty="0">
              <a:solidFill>
                <a:schemeClr val="tx1">
                  <a:lumMod val="75000"/>
                  <a:lumOff val="25000"/>
                </a:schemeClr>
              </a:solidFill>
            </a:endParaRPr>
          </a:p>
        </p:txBody>
      </p:sp>
    </p:spTree>
  </p:cSld>
  <p:clrMap bg1="lt1" tx1="dk1" bg2="lt2" tx2="dk2" accent1="accent1" accent2="accent2" accent3="accent3" accent4="accent4" accent5="accent5" accent6="accent6" hlink="hlink" folHlink="folHlink"/>
  <p:sldLayoutIdLst>
    <p:sldLayoutId id="2147484498" r:id="rId1"/>
    <p:sldLayoutId id="2147484491" r:id="rId2"/>
    <p:sldLayoutId id="2147484499" r:id="rId3"/>
    <p:sldLayoutId id="2147484492" r:id="rId4"/>
    <p:sldLayoutId id="2147484500" r:id="rId5"/>
    <p:sldLayoutId id="2147484493" r:id="rId6"/>
    <p:sldLayoutId id="2147484494" r:id="rId7"/>
  </p:sldLayoutIdLst>
  <p:hf hdr="0" ftr="0" dt="0"/>
  <p:txStyles>
    <p:titleStyle>
      <a:lvl1pPr algn="l" rtl="0" eaLnBrk="0" fontAlgn="base" hangingPunct="0">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fontAlgn="base">
        <a:spcBef>
          <a:spcPct val="0"/>
        </a:spcBef>
        <a:spcAft>
          <a:spcPct val="0"/>
        </a:spcAft>
        <a:defRPr sz="2200" b="1">
          <a:solidFill>
            <a:schemeClr val="tx2"/>
          </a:solidFill>
          <a:latin typeface="Arial" charset="0"/>
        </a:defRPr>
      </a:lvl6pPr>
      <a:lvl7pPr marL="914400" algn="l" rtl="0" fontAlgn="base">
        <a:spcBef>
          <a:spcPct val="0"/>
        </a:spcBef>
        <a:spcAft>
          <a:spcPct val="0"/>
        </a:spcAft>
        <a:defRPr sz="2200" b="1">
          <a:solidFill>
            <a:schemeClr val="tx2"/>
          </a:solidFill>
          <a:latin typeface="Arial" charset="0"/>
        </a:defRPr>
      </a:lvl7pPr>
      <a:lvl8pPr marL="1371600" algn="l" rtl="0" fontAlgn="base">
        <a:spcBef>
          <a:spcPct val="0"/>
        </a:spcBef>
        <a:spcAft>
          <a:spcPct val="0"/>
        </a:spcAft>
        <a:defRPr sz="2200" b="1">
          <a:solidFill>
            <a:schemeClr val="tx2"/>
          </a:solidFill>
          <a:latin typeface="Arial" charset="0"/>
        </a:defRPr>
      </a:lvl8pPr>
      <a:lvl9pPr marL="1828800" algn="l" rtl="0" fontAlgn="base">
        <a:spcBef>
          <a:spcPct val="0"/>
        </a:spcBef>
        <a:spcAft>
          <a:spcPct val="0"/>
        </a:spcAft>
        <a:defRPr sz="2200" b="1">
          <a:solidFill>
            <a:schemeClr val="tx2"/>
          </a:solidFill>
          <a:latin typeface="Arial" charset="0"/>
        </a:defRPr>
      </a:lvl9pPr>
    </p:titleStyle>
    <p:bodyStyle>
      <a:lvl1pPr marL="225425" indent="-225425" algn="l" rtl="0" eaLnBrk="0" fontAlgn="base" hangingPunct="0">
        <a:lnSpc>
          <a:spcPct val="90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0" fontAlgn="base" hangingPunct="0">
        <a:lnSpc>
          <a:spcPct val="90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fontAlgn="base">
        <a:lnSpc>
          <a:spcPct val="90000"/>
        </a:lnSpc>
        <a:spcBef>
          <a:spcPct val="70000"/>
        </a:spcBef>
        <a:spcAft>
          <a:spcPct val="0"/>
        </a:spcAft>
        <a:buClr>
          <a:schemeClr val="tx2"/>
        </a:buClr>
        <a:buChar char="•"/>
        <a:defRPr sz="1400">
          <a:solidFill>
            <a:schemeClr val="tx1"/>
          </a:solidFill>
          <a:latin typeface="+mn-lt"/>
        </a:defRPr>
      </a:lvl6pPr>
      <a:lvl7pPr marL="2347913" indent="-179388" algn="l" rtl="0" fontAlgn="base">
        <a:lnSpc>
          <a:spcPct val="90000"/>
        </a:lnSpc>
        <a:spcBef>
          <a:spcPct val="70000"/>
        </a:spcBef>
        <a:spcAft>
          <a:spcPct val="0"/>
        </a:spcAft>
        <a:buClr>
          <a:schemeClr val="tx2"/>
        </a:buClr>
        <a:buChar char="•"/>
        <a:defRPr sz="1400">
          <a:solidFill>
            <a:schemeClr val="tx1"/>
          </a:solidFill>
          <a:latin typeface="+mn-lt"/>
        </a:defRPr>
      </a:lvl7pPr>
      <a:lvl8pPr marL="2805113" indent="-179388" algn="l" rtl="0" fontAlgn="base">
        <a:lnSpc>
          <a:spcPct val="90000"/>
        </a:lnSpc>
        <a:spcBef>
          <a:spcPct val="70000"/>
        </a:spcBef>
        <a:spcAft>
          <a:spcPct val="0"/>
        </a:spcAft>
        <a:buClr>
          <a:schemeClr val="tx2"/>
        </a:buClr>
        <a:buChar char="•"/>
        <a:defRPr sz="1400">
          <a:solidFill>
            <a:schemeClr val="tx1"/>
          </a:solidFill>
          <a:latin typeface="+mn-lt"/>
        </a:defRPr>
      </a:lvl8pPr>
      <a:lvl9pPr marL="3262313" indent="-179388" algn="l" rtl="0" fontAlgn="base">
        <a:lnSpc>
          <a:spcPct val="90000"/>
        </a:lnSpc>
        <a:spcBef>
          <a:spcPct val="7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flickr.com/photos/unamid-photo/5516926569/in/photolist-9pvG4B-9pvGvD-a98goq-a95tTD-a95twZ-hV5HKL-gwFkUL-7N9CMu-7N5D3z-9pvGST-8dZfHD-7AQ2my-7RSbNT-7RSc4r-7RSbYR-7RVrBh-7RVrvC-9X6MG2-7RScbr-bxoh1d-7RVrGo-8qW1hW-7Q1GTw-7PXnM4-7PXnJM-7Q1H23-7Q1GY5-7Q1GX5-eReqqk-cD6tMJ-cheiXU-8uurwH/"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tiff"/><Relationship Id="rId4" Type="http://schemas.openxmlformats.org/officeDocument/2006/relationships/image" Target="../media/image35.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2"/>
          <p:cNvSpPr>
            <a:spLocks noGrp="1"/>
          </p:cNvSpPr>
          <p:nvPr>
            <p:ph type="ctrTitle"/>
          </p:nvPr>
        </p:nvSpPr>
        <p:spPr>
          <a:ln/>
        </p:spPr>
        <p:txBody>
          <a:bodyPr/>
          <a:lstStyle/>
          <a:p>
            <a:r>
              <a:rPr lang="en-US" altLang="en-US" dirty="0"/>
              <a:t>A Clinical Healthcare Student Exploration of the Global Impacts of Climate Change on Human Health</a:t>
            </a:r>
            <a:endParaRPr altLang="en-US" dirty="0"/>
          </a:p>
        </p:txBody>
      </p:sp>
      <p:sp>
        <p:nvSpPr>
          <p:cNvPr id="9219" name="Subtitle 23"/>
          <p:cNvSpPr>
            <a:spLocks noGrp="1"/>
          </p:cNvSpPr>
          <p:nvPr>
            <p:ph type="subTitle" idx="1"/>
          </p:nvPr>
        </p:nvSpPr>
        <p:spPr>
          <a:ln/>
        </p:spPr>
        <p:txBody>
          <a:bodyPr/>
          <a:lstStyle/>
          <a:p>
            <a:r>
              <a:rPr lang="en-US" altLang="en-US" sz="2400" dirty="0"/>
              <a:t>Climate Change| A Human Health Perspective</a:t>
            </a:r>
            <a:endParaRPr altLang="en-US" dirty="0">
              <a:ea typeface="MS PGothic" pitchFamily="34" charset="-128"/>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 of the Human Health: Impacts, Adaptation, and Co-Benefits"/>
          <p:cNvPicPr>
            <a:picLocks noChangeAspect="1"/>
          </p:cNvPicPr>
          <p:nvPr/>
        </p:nvPicPr>
        <p:blipFill>
          <a:blip r:embed="rId2"/>
          <a:stretch>
            <a:fillRect/>
          </a:stretch>
        </p:blipFill>
        <p:spPr>
          <a:xfrm>
            <a:off x="5013751" y="1355725"/>
            <a:ext cx="3673049" cy="4620490"/>
          </a:xfrm>
          <a:prstGeom prst="rect">
            <a:avLst/>
          </a:prstGeom>
          <a:ln w="3175">
            <a:solidFill>
              <a:schemeClr val="tx1"/>
            </a:solidFill>
          </a:ln>
        </p:spPr>
      </p:pic>
      <p:sp>
        <p:nvSpPr>
          <p:cNvPr id="3" name="Content Placeholder 2"/>
          <p:cNvSpPr>
            <a:spLocks noGrp="1"/>
          </p:cNvSpPr>
          <p:nvPr>
            <p:ph idx="1"/>
          </p:nvPr>
        </p:nvSpPr>
        <p:spPr>
          <a:xfrm>
            <a:off x="222251" y="1617805"/>
            <a:ext cx="4654549" cy="4725988"/>
          </a:xfrm>
        </p:spPr>
        <p:txBody>
          <a:bodyPr>
            <a:noAutofit/>
          </a:bodyPr>
          <a:lstStyle/>
          <a:p>
            <a:pPr marL="0" indent="0" eaLnBrk="1" hangingPunct="1">
              <a:lnSpc>
                <a:spcPct val="100000"/>
              </a:lnSpc>
              <a:spcBef>
                <a:spcPts val="600"/>
              </a:spcBef>
              <a:spcAft>
                <a:spcPts val="1200"/>
              </a:spcAft>
              <a:buFontTx/>
              <a:buNone/>
              <a:defRPr/>
            </a:pPr>
            <a:r>
              <a:rPr lang="en-US" sz="2000" b="1" dirty="0">
                <a:solidFill>
                  <a:schemeClr val="tx2">
                    <a:lumMod val="50000"/>
                  </a:schemeClr>
                </a:solidFill>
                <a:ea typeface="Osaka" charset="0"/>
                <a:cs typeface="Osaka" charset="0"/>
              </a:rPr>
              <a:t>   </a:t>
            </a:r>
            <a:r>
              <a:rPr sz="2000" b="1" dirty="0">
                <a:solidFill>
                  <a:schemeClr val="tx2">
                    <a:lumMod val="50000"/>
                  </a:schemeClr>
                </a:solidFill>
                <a:ea typeface="Osaka" charset="0"/>
                <a:cs typeface="Osaka" charset="0"/>
              </a:rPr>
              <a:t>READ </a:t>
            </a:r>
            <a:r>
              <a:rPr sz="2000" dirty="0">
                <a:solidFill>
                  <a:schemeClr val="tx2">
                    <a:lumMod val="50000"/>
                  </a:schemeClr>
                </a:solidFill>
                <a:ea typeface="Osaka" charset="0"/>
                <a:cs typeface="Osaka" charset="0"/>
              </a:rPr>
              <a:t>your assigned impact section</a:t>
            </a:r>
            <a:r>
              <a:rPr sz="2400" dirty="0">
                <a:solidFill>
                  <a:schemeClr val="tx2">
                    <a:lumMod val="50000"/>
                  </a:schemeClr>
                </a:solidFill>
                <a:ea typeface="Osaka" charset="0"/>
                <a:cs typeface="Osaka" charset="0"/>
              </a:rPr>
              <a:t>:</a:t>
            </a:r>
            <a:endParaRPr lang="en-US" sz="2400" dirty="0">
              <a:solidFill>
                <a:schemeClr val="tx2">
                  <a:lumMod val="50000"/>
                </a:schemeClr>
              </a:solidFill>
              <a:ea typeface="Osaka" charset="0"/>
              <a:cs typeface="Osaka" charset="0"/>
            </a:endParaRPr>
          </a:p>
          <a:p>
            <a:pPr marL="390525" indent="-285750">
              <a:lnSpc>
                <a:spcPct val="100000"/>
              </a:lnSpc>
              <a:spcBef>
                <a:spcPts val="0"/>
              </a:spcBef>
              <a:defRPr/>
            </a:pPr>
            <a:r>
              <a:rPr sz="2000" dirty="0">
                <a:solidFill>
                  <a:schemeClr val="bg2">
                    <a:lumMod val="25000"/>
                  </a:schemeClr>
                </a:solidFill>
                <a:cs typeface="ＭＳ Ｐゴシック" charset="0"/>
              </a:rPr>
              <a:t>Temperature</a:t>
            </a:r>
            <a:r>
              <a:rPr lang="en-US" sz="2000" dirty="0">
                <a:solidFill>
                  <a:schemeClr val="bg2">
                    <a:lumMod val="25000"/>
                  </a:schemeClr>
                </a:solidFill>
                <a:cs typeface="ＭＳ Ｐゴシック" charset="0"/>
              </a:rPr>
              <a:t>, storm and radiation-related impacts </a:t>
            </a:r>
          </a:p>
          <a:p>
            <a:pPr marL="741363" lvl="1" indent="-285750">
              <a:lnSpc>
                <a:spcPct val="100000"/>
              </a:lnSpc>
              <a:spcBef>
                <a:spcPts val="0"/>
              </a:spcBef>
              <a:defRPr/>
            </a:pPr>
            <a:r>
              <a:rPr lang="en-US" sz="1400" dirty="0">
                <a:solidFill>
                  <a:schemeClr val="bg2">
                    <a:lumMod val="25000"/>
                  </a:schemeClr>
                </a:solidFill>
                <a:cs typeface="ＭＳ Ｐゴシック" charset="0"/>
              </a:rPr>
              <a:t>C</a:t>
            </a:r>
            <a:r>
              <a:rPr sz="1400" dirty="0">
                <a:solidFill>
                  <a:schemeClr val="bg2">
                    <a:lumMod val="25000"/>
                  </a:schemeClr>
                </a:solidFill>
                <a:cs typeface="ＭＳ Ｐゴシック" charset="0"/>
              </a:rPr>
              <a:t>hapter </a:t>
            </a:r>
            <a:r>
              <a:rPr lang="en-US" sz="1400" dirty="0">
                <a:solidFill>
                  <a:schemeClr val="bg2">
                    <a:lumMod val="25000"/>
                  </a:schemeClr>
                </a:solidFill>
                <a:cs typeface="ＭＳ Ｐゴシック" charset="0"/>
              </a:rPr>
              <a:t>11 Sections 4.1 </a:t>
            </a:r>
            <a:r>
              <a:rPr lang="mr-IN" sz="1400" dirty="0">
                <a:solidFill>
                  <a:schemeClr val="bg2">
                    <a:lumMod val="25000"/>
                  </a:schemeClr>
                </a:solidFill>
                <a:cs typeface="ＭＳ Ｐゴシック" charset="0"/>
              </a:rPr>
              <a:t>–</a:t>
            </a:r>
            <a:r>
              <a:rPr lang="en-US" sz="1400" dirty="0">
                <a:solidFill>
                  <a:schemeClr val="bg2">
                    <a:lumMod val="25000"/>
                  </a:schemeClr>
                </a:solidFill>
                <a:cs typeface="ＭＳ Ｐゴシック" charset="0"/>
              </a:rPr>
              <a:t> 4.3</a:t>
            </a:r>
            <a:endParaRPr sz="1400" dirty="0">
              <a:solidFill>
                <a:schemeClr val="bg2">
                  <a:lumMod val="25000"/>
                </a:schemeClr>
              </a:solidFill>
              <a:cs typeface="ＭＳ Ｐゴシック" charset="0"/>
            </a:endParaRPr>
          </a:p>
          <a:p>
            <a:pPr marL="390525" indent="-285750">
              <a:lnSpc>
                <a:spcPct val="100000"/>
              </a:lnSpc>
              <a:spcBef>
                <a:spcPts val="0"/>
              </a:spcBef>
              <a:defRPr/>
            </a:pPr>
            <a:r>
              <a:rPr lang="en-US" sz="2000" dirty="0">
                <a:solidFill>
                  <a:schemeClr val="bg2">
                    <a:lumMod val="25000"/>
                  </a:schemeClr>
                </a:solidFill>
                <a:cs typeface="ＭＳ Ｐゴシック" charset="0"/>
              </a:rPr>
              <a:t>Vector-borne and other infectious diseases </a:t>
            </a:r>
          </a:p>
          <a:p>
            <a:pPr marL="741363" lvl="1" indent="-285750">
              <a:lnSpc>
                <a:spcPct val="100000"/>
              </a:lnSpc>
              <a:spcBef>
                <a:spcPts val="0"/>
              </a:spcBef>
              <a:defRPr/>
            </a:pPr>
            <a:r>
              <a:rPr lang="en-US" sz="1400" dirty="0">
                <a:solidFill>
                  <a:schemeClr val="bg2">
                    <a:lumMod val="25000"/>
                  </a:schemeClr>
                </a:solidFill>
                <a:cs typeface="ＭＳ Ｐゴシック" charset="0"/>
              </a:rPr>
              <a:t>C</a:t>
            </a:r>
            <a:r>
              <a:rPr sz="1400" dirty="0">
                <a:solidFill>
                  <a:schemeClr val="bg2">
                    <a:lumMod val="25000"/>
                  </a:schemeClr>
                </a:solidFill>
                <a:cs typeface="ＭＳ Ｐゴシック" charset="0"/>
              </a:rPr>
              <a:t>hapter </a:t>
            </a:r>
            <a:r>
              <a:rPr lang="en-US" sz="1400" dirty="0">
                <a:solidFill>
                  <a:schemeClr val="bg2">
                    <a:lumMod val="25000"/>
                  </a:schemeClr>
                </a:solidFill>
                <a:cs typeface="ＭＳ Ｐゴシック" charset="0"/>
              </a:rPr>
              <a:t>11 Section 5.1</a:t>
            </a:r>
            <a:r>
              <a:rPr sz="1800" dirty="0">
                <a:solidFill>
                  <a:schemeClr val="bg2">
                    <a:lumMod val="25000"/>
                  </a:schemeClr>
                </a:solidFill>
                <a:cs typeface="ＭＳ Ｐゴシック" charset="0"/>
              </a:rPr>
              <a:t>	       </a:t>
            </a:r>
          </a:p>
          <a:p>
            <a:pPr marL="390525" indent="-285750">
              <a:lnSpc>
                <a:spcPct val="100000"/>
              </a:lnSpc>
              <a:spcBef>
                <a:spcPts val="0"/>
              </a:spcBef>
              <a:defRPr/>
            </a:pPr>
            <a:r>
              <a:rPr lang="en-US" sz="2000" dirty="0">
                <a:solidFill>
                  <a:schemeClr val="bg2">
                    <a:lumMod val="25000"/>
                  </a:schemeClr>
                </a:solidFill>
                <a:cs typeface="ＭＳ Ｐゴシック" charset="0"/>
              </a:rPr>
              <a:t>Food and water-borne diseases</a:t>
            </a:r>
          </a:p>
          <a:p>
            <a:pPr marL="741363" lvl="1" indent="-285750">
              <a:lnSpc>
                <a:spcPct val="100000"/>
              </a:lnSpc>
              <a:spcBef>
                <a:spcPts val="0"/>
              </a:spcBef>
              <a:defRPr/>
            </a:pPr>
            <a:r>
              <a:rPr lang="en-US" sz="1400" dirty="0">
                <a:solidFill>
                  <a:schemeClr val="bg2">
                    <a:lumMod val="25000"/>
                  </a:schemeClr>
                </a:solidFill>
                <a:cs typeface="ＭＳ Ｐゴシック" charset="0"/>
              </a:rPr>
              <a:t>C</a:t>
            </a:r>
            <a:r>
              <a:rPr sz="1400" dirty="0">
                <a:solidFill>
                  <a:schemeClr val="bg2">
                    <a:lumMod val="25000"/>
                  </a:schemeClr>
                </a:solidFill>
                <a:cs typeface="ＭＳ Ｐゴシック" charset="0"/>
              </a:rPr>
              <a:t>hapter </a:t>
            </a:r>
            <a:r>
              <a:rPr lang="en-US" sz="1400" dirty="0">
                <a:solidFill>
                  <a:schemeClr val="bg2">
                    <a:lumMod val="25000"/>
                  </a:schemeClr>
                </a:solidFill>
                <a:cs typeface="ＭＳ Ｐゴシック" charset="0"/>
              </a:rPr>
              <a:t>11 Section 5.2</a:t>
            </a:r>
            <a:endParaRPr sz="2800" dirty="0">
              <a:solidFill>
                <a:schemeClr val="bg2">
                  <a:lumMod val="25000"/>
                </a:schemeClr>
              </a:solidFill>
              <a:cs typeface="ＭＳ Ｐゴシック" charset="0"/>
            </a:endParaRPr>
          </a:p>
          <a:p>
            <a:pPr marL="390525" indent="-285750">
              <a:lnSpc>
                <a:spcPct val="100000"/>
              </a:lnSpc>
              <a:spcBef>
                <a:spcPts val="0"/>
              </a:spcBef>
              <a:defRPr/>
            </a:pPr>
            <a:r>
              <a:rPr lang="en-US" sz="2000" dirty="0">
                <a:solidFill>
                  <a:schemeClr val="bg2">
                    <a:lumMod val="25000"/>
                  </a:schemeClr>
                </a:solidFill>
                <a:cs typeface="ＭＳ Ｐゴシック" charset="0"/>
              </a:rPr>
              <a:t>Air quality</a:t>
            </a:r>
          </a:p>
          <a:p>
            <a:pPr marL="741363" lvl="1" indent="-285750">
              <a:lnSpc>
                <a:spcPct val="100000"/>
              </a:lnSpc>
              <a:spcBef>
                <a:spcPts val="0"/>
              </a:spcBef>
              <a:defRPr/>
            </a:pPr>
            <a:r>
              <a:rPr lang="en-US" sz="1400" dirty="0">
                <a:solidFill>
                  <a:schemeClr val="bg2">
                    <a:lumMod val="25000"/>
                  </a:schemeClr>
                </a:solidFill>
                <a:cs typeface="ＭＳ Ｐゴシック" charset="0"/>
              </a:rPr>
              <a:t>C</a:t>
            </a:r>
            <a:r>
              <a:rPr sz="1400" dirty="0">
                <a:solidFill>
                  <a:schemeClr val="bg2">
                    <a:lumMod val="25000"/>
                  </a:schemeClr>
                </a:solidFill>
                <a:cs typeface="ＭＳ Ｐゴシック" charset="0"/>
              </a:rPr>
              <a:t>hapter </a:t>
            </a:r>
            <a:r>
              <a:rPr lang="en-US" sz="1400" dirty="0">
                <a:solidFill>
                  <a:schemeClr val="bg2">
                    <a:lumMod val="25000"/>
                  </a:schemeClr>
                </a:solidFill>
                <a:cs typeface="ＭＳ Ｐゴシック" charset="0"/>
              </a:rPr>
              <a:t>11 Section 5.3</a:t>
            </a:r>
            <a:endParaRPr sz="1400" dirty="0">
              <a:solidFill>
                <a:schemeClr val="bg2">
                  <a:lumMod val="25000"/>
                </a:schemeClr>
              </a:solidFill>
              <a:cs typeface="ＭＳ Ｐゴシック" charset="0"/>
            </a:endParaRPr>
          </a:p>
          <a:p>
            <a:pPr marL="390525" indent="-285750">
              <a:lnSpc>
                <a:spcPct val="100000"/>
              </a:lnSpc>
              <a:spcBef>
                <a:spcPts val="0"/>
              </a:spcBef>
              <a:defRPr/>
            </a:pPr>
            <a:r>
              <a:rPr lang="en-US" sz="2000" dirty="0">
                <a:solidFill>
                  <a:schemeClr val="bg2">
                    <a:lumMod val="25000"/>
                  </a:schemeClr>
                </a:solidFill>
                <a:cs typeface="ＭＳ Ｐゴシック" charset="0"/>
              </a:rPr>
              <a:t>Nutrition and occupational health</a:t>
            </a:r>
          </a:p>
          <a:p>
            <a:pPr marL="741363" lvl="1" indent="-285750">
              <a:lnSpc>
                <a:spcPct val="100000"/>
              </a:lnSpc>
              <a:spcBef>
                <a:spcPts val="0"/>
              </a:spcBef>
              <a:defRPr/>
            </a:pPr>
            <a:r>
              <a:rPr lang="en-US" sz="1400" dirty="0">
                <a:solidFill>
                  <a:schemeClr val="bg2">
                    <a:lumMod val="25000"/>
                  </a:schemeClr>
                </a:solidFill>
                <a:cs typeface="ＭＳ Ｐゴシック" charset="0"/>
              </a:rPr>
              <a:t>C</a:t>
            </a:r>
            <a:r>
              <a:rPr sz="1400" dirty="0">
                <a:solidFill>
                  <a:schemeClr val="bg2">
                    <a:lumMod val="25000"/>
                  </a:schemeClr>
                </a:solidFill>
                <a:cs typeface="ＭＳ Ｐゴシック" charset="0"/>
              </a:rPr>
              <a:t>hapter </a:t>
            </a:r>
            <a:r>
              <a:rPr lang="en-US" sz="1400" dirty="0">
                <a:solidFill>
                  <a:schemeClr val="bg2">
                    <a:lumMod val="25000"/>
                  </a:schemeClr>
                </a:solidFill>
                <a:cs typeface="ＭＳ Ｐゴシック" charset="0"/>
              </a:rPr>
              <a:t>11 Sections 6.1 </a:t>
            </a:r>
            <a:r>
              <a:rPr lang="mr-IN" sz="1400" dirty="0">
                <a:solidFill>
                  <a:schemeClr val="bg2">
                    <a:lumMod val="25000"/>
                  </a:schemeClr>
                </a:solidFill>
                <a:cs typeface="ＭＳ Ｐゴシック" charset="0"/>
              </a:rPr>
              <a:t>–</a:t>
            </a:r>
            <a:r>
              <a:rPr lang="en-US" sz="1400" dirty="0">
                <a:solidFill>
                  <a:schemeClr val="bg2">
                    <a:lumMod val="25000"/>
                  </a:schemeClr>
                </a:solidFill>
                <a:cs typeface="ＭＳ Ｐゴシック" charset="0"/>
              </a:rPr>
              <a:t> 6.2</a:t>
            </a:r>
            <a:endParaRPr sz="1400" dirty="0">
              <a:solidFill>
                <a:schemeClr val="bg2">
                  <a:lumMod val="25000"/>
                </a:schemeClr>
              </a:solidFill>
              <a:cs typeface="ＭＳ Ｐゴシック" charset="0"/>
            </a:endParaRPr>
          </a:p>
          <a:p>
            <a:pPr marL="390525" indent="-285750">
              <a:lnSpc>
                <a:spcPct val="100000"/>
              </a:lnSpc>
              <a:spcBef>
                <a:spcPts val="0"/>
              </a:spcBef>
              <a:defRPr/>
            </a:pPr>
            <a:r>
              <a:rPr lang="en-US" sz="2000" dirty="0">
                <a:solidFill>
                  <a:schemeClr val="bg2">
                    <a:lumMod val="25000"/>
                  </a:schemeClr>
                </a:solidFill>
                <a:cs typeface="ＭＳ Ｐゴシック" charset="0"/>
              </a:rPr>
              <a:t>Mental health and violence/conflict</a:t>
            </a:r>
          </a:p>
          <a:p>
            <a:pPr marL="741363" lvl="1" indent="-285750">
              <a:lnSpc>
                <a:spcPct val="100000"/>
              </a:lnSpc>
              <a:spcBef>
                <a:spcPts val="0"/>
              </a:spcBef>
              <a:defRPr/>
            </a:pPr>
            <a:r>
              <a:rPr lang="en-US" sz="1800" dirty="0">
                <a:solidFill>
                  <a:schemeClr val="bg2">
                    <a:lumMod val="25000"/>
                  </a:schemeClr>
                </a:solidFill>
                <a:cs typeface="ＭＳ Ｐゴシック" charset="0"/>
              </a:rPr>
              <a:t> </a:t>
            </a:r>
            <a:r>
              <a:rPr lang="en-US" sz="1400" dirty="0">
                <a:solidFill>
                  <a:schemeClr val="bg2">
                    <a:lumMod val="25000"/>
                  </a:schemeClr>
                </a:solidFill>
                <a:cs typeface="ＭＳ Ｐゴシック" charset="0"/>
              </a:rPr>
              <a:t>Ch</a:t>
            </a:r>
            <a:r>
              <a:rPr sz="1400" dirty="0">
                <a:solidFill>
                  <a:schemeClr val="bg2">
                    <a:lumMod val="25000"/>
                  </a:schemeClr>
                </a:solidFill>
                <a:cs typeface="ＭＳ Ｐゴシック" charset="0"/>
              </a:rPr>
              <a:t>apter </a:t>
            </a:r>
            <a:r>
              <a:rPr lang="en-US" sz="1400" dirty="0">
                <a:solidFill>
                  <a:schemeClr val="bg2">
                    <a:lumMod val="25000"/>
                  </a:schemeClr>
                </a:solidFill>
                <a:cs typeface="ＭＳ Ｐゴシック" charset="0"/>
              </a:rPr>
              <a:t>11 Sections 6.3 </a:t>
            </a:r>
            <a:r>
              <a:rPr lang="mr-IN" sz="1400" dirty="0">
                <a:solidFill>
                  <a:schemeClr val="bg2">
                    <a:lumMod val="25000"/>
                  </a:schemeClr>
                </a:solidFill>
                <a:cs typeface="ＭＳ Ｐゴシック" charset="0"/>
              </a:rPr>
              <a:t>–</a:t>
            </a:r>
            <a:r>
              <a:rPr lang="en-US" sz="1400" dirty="0">
                <a:solidFill>
                  <a:schemeClr val="bg2">
                    <a:lumMod val="25000"/>
                  </a:schemeClr>
                </a:solidFill>
                <a:cs typeface="ＭＳ Ｐゴシック" charset="0"/>
              </a:rPr>
              <a:t>6.4</a:t>
            </a:r>
            <a:r>
              <a:rPr sz="2000" dirty="0">
                <a:solidFill>
                  <a:schemeClr val="bg2">
                    <a:lumMod val="25000"/>
                  </a:schemeClr>
                </a:solidFill>
                <a:cs typeface="ＭＳ Ｐゴシック" charset="0"/>
              </a:rPr>
              <a:t>		</a:t>
            </a:r>
            <a:endParaRPr sz="2000" dirty="0">
              <a:solidFill>
                <a:schemeClr val="tx2">
                  <a:lumMod val="50000"/>
                </a:schemeClr>
              </a:solidFill>
              <a:cs typeface="ＭＳ Ｐゴシック" charset="0"/>
            </a:endParaRPr>
          </a:p>
          <a:p>
            <a:pPr marL="0" indent="0" eaLnBrk="1" hangingPunct="1">
              <a:buFontTx/>
              <a:buNone/>
              <a:defRPr/>
            </a:pPr>
            <a:r>
              <a:rPr sz="2000" dirty="0">
                <a:solidFill>
                  <a:schemeClr val="bg2">
                    <a:lumMod val="25000"/>
                  </a:schemeClr>
                </a:solidFill>
                <a:cs typeface="ＭＳ Ｐゴシック" charset="0"/>
              </a:rPr>
              <a:t>		</a:t>
            </a:r>
            <a:endParaRPr sz="2000" dirty="0">
              <a:solidFill>
                <a:schemeClr val="tx2">
                  <a:lumMod val="50000"/>
                </a:schemeClr>
              </a:solidFill>
              <a:cs typeface="ＭＳ Ｐゴシック" charset="0"/>
            </a:endParaRPr>
          </a:p>
          <a:p>
            <a:pPr>
              <a:defRPr/>
            </a:pPr>
            <a:endParaRPr dirty="0"/>
          </a:p>
        </p:txBody>
      </p:sp>
      <p:sp>
        <p:nvSpPr>
          <p:cNvPr id="16386" name="Title 1"/>
          <p:cNvSpPr>
            <a:spLocks noGrp="1"/>
          </p:cNvSpPr>
          <p:nvPr>
            <p:ph type="title"/>
          </p:nvPr>
        </p:nvSpPr>
        <p:spPr/>
        <p:txBody>
          <a:bodyPr/>
          <a:lstStyle/>
          <a:p>
            <a:r>
              <a:rPr lang="en-US" altLang="en-US" dirty="0">
                <a:ea typeface="Osaka"/>
                <a:cs typeface="Osaka"/>
              </a:rPr>
              <a:t>Directions</a:t>
            </a:r>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48435" y="2173498"/>
            <a:ext cx="2838365" cy="1938992"/>
          </a:xfrm>
          <a:prstGeom prst="rect">
            <a:avLst/>
          </a:prstGeom>
          <a:noFill/>
        </p:spPr>
        <p:txBody>
          <a:bodyPr wrap="square" rtlCol="0">
            <a:spAutoFit/>
          </a:bodyPr>
          <a:lstStyle/>
          <a:p>
            <a:pPr marL="0" indent="0">
              <a:buNone/>
            </a:pPr>
            <a:r>
              <a:rPr lang="en-US" sz="2000" dirty="0">
                <a:solidFill>
                  <a:schemeClr val="tx2"/>
                </a:solidFill>
              </a:rPr>
              <a:t>Are there any vulnerable populations who might be disproportionately affected by certain exposure pathways?</a:t>
            </a:r>
            <a:endParaRPr lang="en-US" sz="2800" dirty="0">
              <a:solidFill>
                <a:schemeClr val="tx2"/>
              </a:solidFill>
            </a:endParaRPr>
          </a:p>
        </p:txBody>
      </p:sp>
      <p:sp>
        <p:nvSpPr>
          <p:cNvPr id="6" name="TextBox 5">
            <a:extLst>
              <a:ext uri="{FF2B5EF4-FFF2-40B4-BE49-F238E27FC236}">
                <a16:creationId xmlns:a16="http://schemas.microsoft.com/office/drawing/2014/main" id="{540F2229-0AEB-4238-A77D-269D5360C426}"/>
              </a:ext>
            </a:extLst>
          </p:cNvPr>
          <p:cNvSpPr txBox="1"/>
          <p:nvPr/>
        </p:nvSpPr>
        <p:spPr>
          <a:xfrm>
            <a:off x="609236" y="6174953"/>
            <a:ext cx="3962764" cy="276999"/>
          </a:xfrm>
          <a:prstGeom prst="rect">
            <a:avLst/>
          </a:prstGeom>
          <a:noFill/>
        </p:spPr>
        <p:txBody>
          <a:bodyPr wrap="square" rtlCol="0">
            <a:spAutoFit/>
          </a:bodyPr>
          <a:lstStyle/>
          <a:p>
            <a:pPr marL="171244" indent="-171244" defTabSz="913303">
              <a:defRPr/>
            </a:pPr>
            <a:r>
              <a:rPr lang="en-US" sz="1200" dirty="0"/>
              <a:t>Photo credit:  </a:t>
            </a:r>
            <a:r>
              <a:rPr lang="en-US" sz="1200" dirty="0">
                <a:hlinkClick r:id="rId3"/>
              </a:rPr>
              <a:t>'Collecting water’ by UNAMID</a:t>
            </a:r>
            <a:r>
              <a:rPr lang="en-US" sz="1200" dirty="0"/>
              <a:t>, flikr</a:t>
            </a:r>
          </a:p>
        </p:txBody>
      </p:sp>
      <p:pic>
        <p:nvPicPr>
          <p:cNvPr id="3" name="Picture 2" descr="Woman living in the desert hauling barrels of water "/>
          <p:cNvPicPr>
            <a:picLocks noChangeAspect="1"/>
          </p:cNvPicPr>
          <p:nvPr/>
        </p:nvPicPr>
        <p:blipFill>
          <a:blip r:embed="rId4"/>
          <a:stretch>
            <a:fillRect/>
          </a:stretch>
        </p:blipFill>
        <p:spPr>
          <a:xfrm>
            <a:off x="534203" y="1512768"/>
            <a:ext cx="4528686" cy="4662185"/>
          </a:xfrm>
          <a:prstGeom prst="rect">
            <a:avLst/>
          </a:prstGeom>
        </p:spPr>
      </p:pic>
      <p:sp>
        <p:nvSpPr>
          <p:cNvPr id="2" name="Title 1"/>
          <p:cNvSpPr>
            <a:spLocks noGrp="1"/>
          </p:cNvSpPr>
          <p:nvPr>
            <p:ph type="title"/>
          </p:nvPr>
        </p:nvSpPr>
        <p:spPr/>
        <p:txBody>
          <a:bodyPr/>
          <a:lstStyle/>
          <a:p>
            <a:r>
              <a:rPr lang="en-US" sz="2800" dirty="0"/>
              <a:t>Take into consideration</a:t>
            </a:r>
            <a:r>
              <a:rPr lang="mr-IN" sz="2800" dirty="0"/>
              <a:t>…</a:t>
            </a:r>
            <a:endParaRPr lang="en-US" sz="2800" dirty="0"/>
          </a:p>
        </p:txBody>
      </p:sp>
    </p:spTree>
    <p:extLst>
      <p:ext uri="{BB962C8B-B14F-4D97-AF65-F5344CB8AC3E}">
        <p14:creationId xmlns:p14="http://schemas.microsoft.com/office/powerpoint/2010/main" val="1039140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Exposure pathway worksheet">
            <a:extLst>
              <a:ext uri="{FF2B5EF4-FFF2-40B4-BE49-F238E27FC236}">
                <a16:creationId xmlns:a16="http://schemas.microsoft.com/office/drawing/2014/main" id="{A27F86DB-6771-4838-B450-CF2A6487AE86}"/>
              </a:ext>
            </a:extLst>
          </p:cNvPr>
          <p:cNvGrpSpPr/>
          <p:nvPr/>
        </p:nvGrpSpPr>
        <p:grpSpPr>
          <a:xfrm>
            <a:off x="457200" y="1535411"/>
            <a:ext cx="8128000" cy="4983723"/>
            <a:chOff x="1998444" y="629173"/>
            <a:chExt cx="8128000" cy="5418667"/>
          </a:xfrm>
        </p:grpSpPr>
        <p:grpSp>
          <p:nvGrpSpPr>
            <p:cNvPr id="10" name="Group 9">
              <a:extLst>
                <a:ext uri="{FF2B5EF4-FFF2-40B4-BE49-F238E27FC236}">
                  <a16:creationId xmlns:a16="http://schemas.microsoft.com/office/drawing/2014/main" id="{C52AACE5-4A75-4916-8715-0C87D174820C}"/>
                </a:ext>
              </a:extLst>
            </p:cNvPr>
            <p:cNvGrpSpPr/>
            <p:nvPr/>
          </p:nvGrpSpPr>
          <p:grpSpPr>
            <a:xfrm>
              <a:off x="3783436" y="629173"/>
              <a:ext cx="2659310" cy="4941117"/>
              <a:chOff x="3783436" y="629173"/>
              <a:chExt cx="2659310" cy="4941117"/>
            </a:xfrm>
          </p:grpSpPr>
          <p:sp>
            <p:nvSpPr>
              <p:cNvPr id="12" name="Rectangle 11">
                <a:extLst>
                  <a:ext uri="{FF2B5EF4-FFF2-40B4-BE49-F238E27FC236}">
                    <a16:creationId xmlns:a16="http://schemas.microsoft.com/office/drawing/2014/main" id="{CDA9F3FB-E91D-4D68-9241-091DCE884386}"/>
                  </a:ext>
                </a:extLst>
              </p:cNvPr>
              <p:cNvSpPr/>
              <p:nvPr/>
            </p:nvSpPr>
            <p:spPr>
              <a:xfrm>
                <a:off x="3951217" y="629173"/>
                <a:ext cx="2323748" cy="4941117"/>
              </a:xfrm>
              <a:prstGeom prst="rect">
                <a:avLst/>
              </a:prstGeom>
              <a:solidFill>
                <a:sysClr val="window" lastClr="FFFFFF">
                  <a:lumMod val="75000"/>
                  <a:alpha val="26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2CA31A1-50F3-4814-A447-06F9393A6FF8}"/>
                  </a:ext>
                </a:extLst>
              </p:cNvPr>
              <p:cNvSpPr txBox="1"/>
              <p:nvPr/>
            </p:nvSpPr>
            <p:spPr>
              <a:xfrm>
                <a:off x="3783436" y="737908"/>
                <a:ext cx="265931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rPr>
                  <a:t>Exposure Pathway</a:t>
                </a:r>
              </a:p>
            </p:txBody>
          </p:sp>
        </p:grpSp>
        <p:graphicFrame>
          <p:nvGraphicFramePr>
            <p:cNvPr id="11" name="Diagram 10">
              <a:extLst>
                <a:ext uri="{FF2B5EF4-FFF2-40B4-BE49-F238E27FC236}">
                  <a16:creationId xmlns:a16="http://schemas.microsoft.com/office/drawing/2014/main" id="{F04611ED-A5DD-4DBE-84C4-597AC615A33F}"/>
                </a:ext>
              </a:extLst>
            </p:cNvPr>
            <p:cNvGraphicFramePr/>
            <p:nvPr>
              <p:extLst>
                <p:ext uri="{D42A27DB-BD31-4B8C-83A1-F6EECF244321}">
                  <p14:modId xmlns:p14="http://schemas.microsoft.com/office/powerpoint/2010/main" val="881664011"/>
                </p:ext>
              </p:extLst>
            </p:nvPr>
          </p:nvGraphicFramePr>
          <p:xfrm>
            <a:off x="1998444" y="62917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2" name="Title 1"/>
          <p:cNvSpPr>
            <a:spLocks noGrp="1"/>
          </p:cNvSpPr>
          <p:nvPr>
            <p:ph type="title"/>
          </p:nvPr>
        </p:nvSpPr>
        <p:spPr>
          <a:xfrm>
            <a:off x="457200" y="990600"/>
            <a:ext cx="8229600" cy="730250"/>
          </a:xfrm>
        </p:spPr>
        <p:txBody>
          <a:bodyPr/>
          <a:lstStyle/>
          <a:p>
            <a:r>
              <a:rPr lang="en-US" dirty="0"/>
              <a:t>Graphic Organizer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lowchart on blackboard showing how climate change impacts human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320675"/>
            <a:ext cx="8902700" cy="562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p:txBody>
          <a:bodyPr/>
          <a:lstStyle/>
          <a:p>
            <a:r>
              <a:rPr lang="en-US" dirty="0"/>
              <a:t>Climate change flow chart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mate Driver caused environmental condition causing environmental hazard affecting health&#10;&#10;Climate drivers include increased and decreased air temperatures, increased and decreased water temperatures; increased and decreased precipitation; extreme weather events and changes in cloud cover, humidity and winds">
            <a:extLst>
              <a:ext uri="{FF2B5EF4-FFF2-40B4-BE49-F238E27FC236}">
                <a16:creationId xmlns:a16="http://schemas.microsoft.com/office/drawing/2014/main" id="{FC27EB4A-588E-4E5C-AF66-0E4AD0544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76" y="807721"/>
            <a:ext cx="8787048" cy="5862020"/>
          </a:xfrm>
          <a:prstGeom prst="rect">
            <a:avLst/>
          </a:prstGeom>
        </p:spPr>
      </p:pic>
      <p:sp>
        <p:nvSpPr>
          <p:cNvPr id="2" name="Title 1" hidden="1">
            <a:extLst>
              <a:ext uri="{FF2B5EF4-FFF2-40B4-BE49-F238E27FC236}">
                <a16:creationId xmlns:a16="http://schemas.microsoft.com/office/drawing/2014/main" id="{74E6D8A5-E90C-4D2E-A9B4-817CDF991FFE}"/>
              </a:ext>
            </a:extLst>
          </p:cNvPr>
          <p:cNvSpPr>
            <a:spLocks noGrp="1"/>
          </p:cNvSpPr>
          <p:nvPr>
            <p:ph type="title"/>
          </p:nvPr>
        </p:nvSpPr>
        <p:spPr/>
        <p:txBody>
          <a:bodyPr/>
          <a:lstStyle/>
          <a:p>
            <a:r>
              <a:rPr lang="en-US" dirty="0"/>
              <a:t>Climate Drivers and</a:t>
            </a:r>
            <a:r>
              <a:rPr lang="en-US" baseline="0" dirty="0"/>
              <a:t> Health Outcomes</a:t>
            </a:r>
            <a:endParaRPr lang="en-US" dirty="0"/>
          </a:p>
        </p:txBody>
      </p:sp>
    </p:spTree>
    <p:extLst>
      <p:ext uri="{BB962C8B-B14F-4D97-AF65-F5344CB8AC3E}">
        <p14:creationId xmlns:p14="http://schemas.microsoft.com/office/powerpoint/2010/main" val="2955663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ple completed climate driver worksheet for increased precipitation as a climate driver to show that one environmental conditions can lead to multiple health outcomes.  Increased precipitation causes flooding, which can lead to environmental hazards such as  increased mold, high waters, increase in nutrient runoff, disruption to infrastructure and contaminated water.  Increased mold can lead to asthma and allergies, drowning and injury, and stress-related disorders.  high waters can lead to stress-related disorders.  Increase in nutrient runoff causes water-related infection.  Disruptions to infrastructure leads to food related infection and stress.  Contaminated water leads to water-related infection and stress related disorders&#10;">
            <a:extLst>
              <a:ext uri="{FF2B5EF4-FFF2-40B4-BE49-F238E27FC236}">
                <a16:creationId xmlns:a16="http://schemas.microsoft.com/office/drawing/2014/main" id="{67E905CC-B478-4DEA-84B3-CDF0AE8E2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42" y="837304"/>
            <a:ext cx="8662669" cy="5896984"/>
          </a:xfrm>
          <a:prstGeom prst="rect">
            <a:avLst/>
          </a:prstGeom>
        </p:spPr>
      </p:pic>
      <p:sp>
        <p:nvSpPr>
          <p:cNvPr id="2" name="Title 1" hidden="1">
            <a:extLst>
              <a:ext uri="{FF2B5EF4-FFF2-40B4-BE49-F238E27FC236}">
                <a16:creationId xmlns:a16="http://schemas.microsoft.com/office/drawing/2014/main" id="{3812CFA9-29E2-4072-989D-898E5C4C6157}"/>
              </a:ext>
            </a:extLst>
          </p:cNvPr>
          <p:cNvSpPr>
            <a:spLocks noGrp="1"/>
          </p:cNvSpPr>
          <p:nvPr>
            <p:ph type="title"/>
          </p:nvPr>
        </p:nvSpPr>
        <p:spPr/>
        <p:txBody>
          <a:bodyPr/>
          <a:lstStyle/>
          <a:p>
            <a:r>
              <a:rPr lang="en-US" dirty="0"/>
              <a:t>Climate Drivers and Health Outcomes</a:t>
            </a:r>
            <a:br>
              <a:rPr lang="en-US" dirty="0"/>
            </a:br>
            <a:endParaRPr lang="en-US" dirty="0"/>
          </a:p>
        </p:txBody>
      </p:sp>
    </p:spTree>
    <p:extLst>
      <p:ext uri="{BB962C8B-B14F-4D97-AF65-F5344CB8AC3E}">
        <p14:creationId xmlns:p14="http://schemas.microsoft.com/office/powerpoint/2010/main" val="2257407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4D4C08E-CFFC-4AA5-8945-0E4EA2CBF527}"/>
              </a:ext>
            </a:extLst>
          </p:cNvPr>
          <p:cNvSpPr>
            <a:spLocks noGrp="1"/>
          </p:cNvSpPr>
          <p:nvPr>
            <p:ph type="title"/>
          </p:nvPr>
        </p:nvSpPr>
        <p:spPr/>
        <p:txBody>
          <a:bodyPr/>
          <a:lstStyle/>
          <a:p>
            <a:r>
              <a:rPr lang="en-US" dirty="0"/>
              <a:t>Climate Drivers and Health Outcomes</a:t>
            </a:r>
            <a:br>
              <a:rPr lang="en-US" dirty="0"/>
            </a:br>
            <a:endParaRPr lang="en-US" dirty="0"/>
          </a:p>
        </p:txBody>
      </p:sp>
      <p:pic>
        <p:nvPicPr>
          <p:cNvPr id="4" name="Picture 3" descr="A visual model describing several examples of first how climate drivers cause specific environmental conditions that can lead to certain environmental hazards which then impact human health. Climate drivers are color coded in green, environmental conditions and hazards in blue and health outcomes in red. The first factor of climate change is “changing temperature” and its climate drivers include increased air temperatures and increased water temperatures. Increased air temperature causes the following environmental conditions: elevated air temperature, longer growing season, and earlier spring. Elevated air temperature causes the following environmental hazards: prolonged exposure to heat, increased ground level ozone, increase in mold, and increased growth to pathogens. Longer growing season can lead to increased pollen and earlier spring can lead to high waters and increase pollen as well. These environmental hazards can lead to the following health outcomes: heat related illness and death, stress related disorders, cardiovascular illness and death, asthma and allergens, respiratory illness, food related infection, and drowning and injury (from high waters). Increased water temperature elevates water temperature which can lead to an increase in mold which increases asthma and allergies and respiratory diseases. &#10;&#10;The second climate factor is change in precipitation. Change in precipitation can result in an increase in precipitation, which causes a longer growing season, increased pollen, which can then cause asthma, allergies, respiratory diseases, and stress related disorders. A change in precipitation can also result in a decrease in precipitation, which can lead to droughts, wildfire, and smokes. These environmental conditions can cause increase in dust, an increase in pollen, disruptions to infrastructure, and an increase in particulate matter. These environmental conditions can then cause the following health outcomes: asthma, allergies, respiratory diseases, water related infection, stress related disorders, and food related infections. &#10;&#10;The last climate factor is change in weather patterns. A change in weather patterns can result in extreme weather events. Extreme weather events include hurricanes, storms, and floods. These environmental conditions can cause a disruption to infrastructure, high waters, and increase in nutrient runoff. These environmental conditions can lead to the following health outcomes: food related health infection, water related infection, drowning and injury. &#10;">
            <a:extLst>
              <a:ext uri="{FF2B5EF4-FFF2-40B4-BE49-F238E27FC236}">
                <a16:creationId xmlns:a16="http://schemas.microsoft.com/office/drawing/2014/main" id="{3A86454E-F718-4993-9FAB-BF968504E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87" y="809335"/>
            <a:ext cx="8661160" cy="5933282"/>
          </a:xfrm>
          <a:prstGeom prst="rect">
            <a:avLst/>
          </a:prstGeom>
        </p:spPr>
      </p:pic>
    </p:spTree>
    <p:extLst>
      <p:ext uri="{BB962C8B-B14F-4D97-AF65-F5344CB8AC3E}">
        <p14:creationId xmlns:p14="http://schemas.microsoft.com/office/powerpoint/2010/main" val="2181078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98788" y="3173974"/>
            <a:ext cx="1852612" cy="553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Cardiovascular and respiratory illness</a:t>
            </a:r>
          </a:p>
        </p:txBody>
      </p:sp>
      <p:sp>
        <p:nvSpPr>
          <p:cNvPr id="12" name="Rectangle 11"/>
          <p:cNvSpPr/>
          <p:nvPr/>
        </p:nvSpPr>
        <p:spPr>
          <a:xfrm>
            <a:off x="2998788" y="3786188"/>
            <a:ext cx="1852612" cy="553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Weather-related injury and death</a:t>
            </a:r>
          </a:p>
        </p:txBody>
      </p:sp>
      <p:sp>
        <p:nvSpPr>
          <p:cNvPr id="14" name="Rectangle 13"/>
          <p:cNvSpPr/>
          <p:nvPr/>
        </p:nvSpPr>
        <p:spPr>
          <a:xfrm>
            <a:off x="4942240" y="3176684"/>
            <a:ext cx="2131521" cy="553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Heat related illness and death</a:t>
            </a:r>
          </a:p>
        </p:txBody>
      </p:sp>
      <p:sp>
        <p:nvSpPr>
          <p:cNvPr id="15" name="Rectangle 14"/>
          <p:cNvSpPr/>
          <p:nvPr/>
        </p:nvSpPr>
        <p:spPr>
          <a:xfrm>
            <a:off x="4942240" y="3783309"/>
            <a:ext cx="2131521" cy="556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Mental health and Stress-related disorders</a:t>
            </a:r>
          </a:p>
        </p:txBody>
      </p:sp>
      <p:sp>
        <p:nvSpPr>
          <p:cNvPr id="16" name="Rectangle 15"/>
          <p:cNvSpPr/>
          <p:nvPr/>
        </p:nvSpPr>
        <p:spPr>
          <a:xfrm>
            <a:off x="7164601" y="2972361"/>
            <a:ext cx="1703174" cy="418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Vector borne infection</a:t>
            </a:r>
          </a:p>
        </p:txBody>
      </p:sp>
      <p:sp>
        <p:nvSpPr>
          <p:cNvPr id="17" name="Rectangle 16"/>
          <p:cNvSpPr/>
          <p:nvPr/>
        </p:nvSpPr>
        <p:spPr>
          <a:xfrm>
            <a:off x="7164601" y="3462369"/>
            <a:ext cx="1703640"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Water-related infection</a:t>
            </a:r>
          </a:p>
        </p:txBody>
      </p:sp>
      <p:sp>
        <p:nvSpPr>
          <p:cNvPr id="18" name="Rectangle 17"/>
          <p:cNvSpPr/>
          <p:nvPr/>
        </p:nvSpPr>
        <p:spPr>
          <a:xfrm>
            <a:off x="7164602" y="3939614"/>
            <a:ext cx="1703640"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Food-related infection</a:t>
            </a:r>
          </a:p>
        </p:txBody>
      </p:sp>
      <p:sp>
        <p:nvSpPr>
          <p:cNvPr id="19467" name="Rectangle 12"/>
          <p:cNvSpPr>
            <a:spLocks noChangeArrowheads="1"/>
          </p:cNvSpPr>
          <p:nvPr/>
        </p:nvSpPr>
        <p:spPr bwMode="auto">
          <a:xfrm>
            <a:off x="4169482" y="2582802"/>
            <a:ext cx="23054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600" b="1" dirty="0">
                <a:solidFill>
                  <a:schemeClr val="tx2"/>
                </a:solidFill>
              </a:rPr>
              <a:t>Human Health Effects</a:t>
            </a:r>
            <a:endParaRPr lang="en-US" altLang="en-US" sz="1600" dirty="0"/>
          </a:p>
        </p:txBody>
      </p:sp>
      <p:pic>
        <p:nvPicPr>
          <p:cNvPr id="19459" name="Picture 2" descr="person icon"/>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2012403" y="3000145"/>
            <a:ext cx="1373188" cy="13731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70356" y="4050507"/>
            <a:ext cx="2228850" cy="289157"/>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Weather patterns</a:t>
            </a:r>
            <a:endParaRPr lang="en-US" sz="1600" kern="0" dirty="0">
              <a:latin typeface="+mn-lt"/>
              <a:ea typeface="+mn-ea"/>
            </a:endParaRPr>
          </a:p>
        </p:txBody>
      </p:sp>
      <p:cxnSp>
        <p:nvCxnSpPr>
          <p:cNvPr id="27" name="Straight Arrow Connector 26" descr="arrow pointing dowm">
            <a:extLst>
              <a:ext uri="{FF2B5EF4-FFF2-40B4-BE49-F238E27FC236}">
                <a16:creationId xmlns:a16="http://schemas.microsoft.com/office/drawing/2014/main" id="{28F0C2F1-3D61-4DE9-A287-237E5D0B4788}"/>
              </a:ext>
            </a:extLst>
          </p:cNvPr>
          <p:cNvCxnSpPr>
            <a:cxnSpLocks/>
          </p:cNvCxnSpPr>
          <p:nvPr/>
        </p:nvCxnSpPr>
        <p:spPr>
          <a:xfrm>
            <a:off x="394686" y="4094278"/>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descr="arrow pointing up">
            <a:extLst>
              <a:ext uri="{FF2B5EF4-FFF2-40B4-BE49-F238E27FC236}">
                <a16:creationId xmlns:a16="http://schemas.microsoft.com/office/drawing/2014/main" id="{1A0F5398-7770-429D-AD2A-C19E1D4C0CC3}"/>
              </a:ext>
            </a:extLst>
          </p:cNvPr>
          <p:cNvCxnSpPr>
            <a:cxnSpLocks/>
          </p:cNvCxnSpPr>
          <p:nvPr/>
        </p:nvCxnSpPr>
        <p:spPr>
          <a:xfrm flipV="1">
            <a:off x="571500" y="4083167"/>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170356" y="3686739"/>
            <a:ext cx="2228850" cy="291303"/>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Humidity</a:t>
            </a:r>
            <a:endParaRPr lang="en-US" sz="1600" kern="0" dirty="0">
              <a:latin typeface="+mn-lt"/>
              <a:ea typeface="+mn-ea"/>
            </a:endParaRPr>
          </a:p>
        </p:txBody>
      </p:sp>
      <p:cxnSp>
        <p:nvCxnSpPr>
          <p:cNvPr id="21" name="Straight Arrow Connector 20" descr="arrow pointing up">
            <a:extLst>
              <a:ext uri="{FF2B5EF4-FFF2-40B4-BE49-F238E27FC236}">
                <a16:creationId xmlns:a16="http://schemas.microsoft.com/office/drawing/2014/main" id="{2CCCB4D2-15A9-4425-A8F8-B6957D33A237}"/>
              </a:ext>
            </a:extLst>
          </p:cNvPr>
          <p:cNvCxnSpPr>
            <a:cxnSpLocks/>
          </p:cNvCxnSpPr>
          <p:nvPr/>
        </p:nvCxnSpPr>
        <p:spPr>
          <a:xfrm flipV="1">
            <a:off x="571500" y="3738000"/>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descr="arrow pointing down">
            <a:extLst>
              <a:ext uri="{FF2B5EF4-FFF2-40B4-BE49-F238E27FC236}">
                <a16:creationId xmlns:a16="http://schemas.microsoft.com/office/drawing/2014/main" id="{024986C7-3735-4DFF-8A9B-31CFF546D02C}"/>
              </a:ext>
            </a:extLst>
          </p:cNvPr>
          <p:cNvCxnSpPr>
            <a:cxnSpLocks/>
          </p:cNvCxnSpPr>
          <p:nvPr/>
        </p:nvCxnSpPr>
        <p:spPr>
          <a:xfrm>
            <a:off x="398873" y="3727450"/>
            <a:ext cx="0" cy="196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170356" y="3329550"/>
            <a:ext cx="2228850" cy="300599"/>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Precipitation</a:t>
            </a:r>
            <a:endParaRPr lang="en-US" sz="1600" kern="0" dirty="0">
              <a:latin typeface="+mn-lt"/>
              <a:ea typeface="+mn-ea"/>
            </a:endParaRPr>
          </a:p>
        </p:txBody>
      </p:sp>
      <p:cxnSp>
        <p:nvCxnSpPr>
          <p:cNvPr id="20" name="Straight Arrow Connector 19" descr="arrow pointing up">
            <a:extLst>
              <a:ext uri="{FF2B5EF4-FFF2-40B4-BE49-F238E27FC236}">
                <a16:creationId xmlns:a16="http://schemas.microsoft.com/office/drawing/2014/main" id="{E08CED28-7E6A-481F-A8DE-0AADBA2EA068}"/>
              </a:ext>
            </a:extLst>
          </p:cNvPr>
          <p:cNvCxnSpPr>
            <a:cxnSpLocks/>
          </p:cNvCxnSpPr>
          <p:nvPr/>
        </p:nvCxnSpPr>
        <p:spPr>
          <a:xfrm flipV="1">
            <a:off x="571500" y="3379042"/>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descr="arrow pointing down">
            <a:extLst>
              <a:ext uri="{FF2B5EF4-FFF2-40B4-BE49-F238E27FC236}">
                <a16:creationId xmlns:a16="http://schemas.microsoft.com/office/drawing/2014/main" id="{4FB55CA0-4CF6-432A-A088-B23B24BD5069}"/>
              </a:ext>
            </a:extLst>
          </p:cNvPr>
          <p:cNvCxnSpPr>
            <a:cxnSpLocks/>
          </p:cNvCxnSpPr>
          <p:nvPr/>
        </p:nvCxnSpPr>
        <p:spPr>
          <a:xfrm>
            <a:off x="404081" y="3390434"/>
            <a:ext cx="0" cy="208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Rectangle 5"/>
          <p:cNvSpPr/>
          <p:nvPr/>
        </p:nvSpPr>
        <p:spPr>
          <a:xfrm>
            <a:off x="170356" y="2972361"/>
            <a:ext cx="2228850" cy="300599"/>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Temperature</a:t>
            </a:r>
            <a:endParaRPr lang="en-US" sz="1600" kern="0" dirty="0">
              <a:latin typeface="+mn-lt"/>
              <a:ea typeface="+mn-ea"/>
            </a:endParaRPr>
          </a:p>
        </p:txBody>
      </p:sp>
      <p:cxnSp>
        <p:nvCxnSpPr>
          <p:cNvPr id="24" name="Straight Arrow Connector 23" descr="arrow pointing down">
            <a:extLst>
              <a:ext uri="{FF2B5EF4-FFF2-40B4-BE49-F238E27FC236}">
                <a16:creationId xmlns:a16="http://schemas.microsoft.com/office/drawing/2014/main" id="{2F58111B-0923-46AA-A293-EB0AE39AB210}"/>
              </a:ext>
            </a:extLst>
          </p:cNvPr>
          <p:cNvCxnSpPr>
            <a:cxnSpLocks/>
          </p:cNvCxnSpPr>
          <p:nvPr/>
        </p:nvCxnSpPr>
        <p:spPr>
          <a:xfrm>
            <a:off x="404081" y="3019524"/>
            <a:ext cx="0" cy="227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 name="Straight Arrow Connector 2" descr="arrow pointing up">
            <a:extLst>
              <a:ext uri="{FF2B5EF4-FFF2-40B4-BE49-F238E27FC236}">
                <a16:creationId xmlns:a16="http://schemas.microsoft.com/office/drawing/2014/main" id="{8998D41D-EA13-4406-8322-7DCFCAF44B9C}"/>
              </a:ext>
            </a:extLst>
          </p:cNvPr>
          <p:cNvCxnSpPr>
            <a:cxnSpLocks/>
          </p:cNvCxnSpPr>
          <p:nvPr/>
        </p:nvCxnSpPr>
        <p:spPr>
          <a:xfrm flipV="1">
            <a:off x="571500" y="3045435"/>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460" name="Rectangle 3"/>
          <p:cNvSpPr>
            <a:spLocks noChangeArrowheads="1"/>
          </p:cNvSpPr>
          <p:nvPr/>
        </p:nvSpPr>
        <p:spPr bwMode="auto">
          <a:xfrm>
            <a:off x="387843" y="2544764"/>
            <a:ext cx="1793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600" b="1" dirty="0">
                <a:solidFill>
                  <a:schemeClr val="tx2"/>
                </a:solidFill>
              </a:rPr>
              <a:t>Climate Change </a:t>
            </a:r>
            <a:endParaRPr lang="en-US" altLang="en-US" sz="1600" dirty="0"/>
          </a:p>
        </p:txBody>
      </p:sp>
      <p:sp>
        <p:nvSpPr>
          <p:cNvPr id="2" name="Title 1">
            <a:extLst>
              <a:ext uri="{FF2B5EF4-FFF2-40B4-BE49-F238E27FC236}">
                <a16:creationId xmlns:a16="http://schemas.microsoft.com/office/drawing/2014/main" id="{C9DC8C26-BA76-4B97-8610-F5C0503822DD}"/>
              </a:ext>
            </a:extLst>
          </p:cNvPr>
          <p:cNvSpPr>
            <a:spLocks noGrp="1"/>
          </p:cNvSpPr>
          <p:nvPr>
            <p:ph type="title" idx="4294967295"/>
          </p:nvPr>
        </p:nvSpPr>
        <p:spPr/>
        <p:txBody>
          <a:bodyPr/>
          <a:lstStyle/>
          <a:p>
            <a:r>
              <a:rPr lang="en-US" dirty="0"/>
              <a:t>Climate change and</a:t>
            </a:r>
            <a:r>
              <a:rPr lang="en-US" baseline="0" dirty="0"/>
              <a:t> Human Health Effects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5384" y="2187146"/>
            <a:ext cx="2656702" cy="1631216"/>
          </a:xfrm>
          <a:prstGeom prst="rect">
            <a:avLst/>
          </a:prstGeom>
          <a:noFill/>
        </p:spPr>
        <p:txBody>
          <a:bodyPr wrap="square" rtlCol="0">
            <a:spAutoFit/>
          </a:bodyPr>
          <a:lstStyle/>
          <a:p>
            <a:pPr marL="0" indent="0">
              <a:buNone/>
            </a:pPr>
            <a:r>
              <a:rPr lang="en-US" sz="2000" dirty="0">
                <a:solidFill>
                  <a:schemeClr val="tx2"/>
                </a:solidFill>
              </a:rPr>
              <a:t>Actions we can take to reduce the severity of climate change by reducing greenhouse gas emissions.</a:t>
            </a:r>
            <a:endParaRPr lang="en-US" sz="2800" dirty="0">
              <a:solidFill>
                <a:schemeClr val="tx2"/>
              </a:solidFill>
            </a:endParaRPr>
          </a:p>
        </p:txBody>
      </p:sp>
      <p:sp>
        <p:nvSpPr>
          <p:cNvPr id="3" name="TextBox 2">
            <a:extLst>
              <a:ext uri="{FF2B5EF4-FFF2-40B4-BE49-F238E27FC236}">
                <a16:creationId xmlns:a16="http://schemas.microsoft.com/office/drawing/2014/main" id="{1B964931-3A10-46FD-BBEB-E2B8F6CF08F1}"/>
              </a:ext>
            </a:extLst>
          </p:cNvPr>
          <p:cNvSpPr txBox="1"/>
          <p:nvPr/>
        </p:nvSpPr>
        <p:spPr>
          <a:xfrm>
            <a:off x="148503" y="5264948"/>
            <a:ext cx="5624821" cy="415498"/>
          </a:xfrm>
          <a:prstGeom prst="rect">
            <a:avLst/>
          </a:prstGeom>
          <a:noFill/>
        </p:spPr>
        <p:txBody>
          <a:bodyPr wrap="square" rtlCol="0">
            <a:spAutoFit/>
          </a:bodyPr>
          <a:lstStyle/>
          <a:p>
            <a:r>
              <a:rPr lang="en-US" sz="1050" dirty="0"/>
              <a:t>Photo Credit: Official Navy Page from United States of AmericaMC2 Daniel Barker/U.S. Navy (Solar panels.) [Public domain], via Wikimedia Commons</a:t>
            </a:r>
          </a:p>
        </p:txBody>
      </p:sp>
      <p:pic>
        <p:nvPicPr>
          <p:cNvPr id="6" name="Picture 5" descr="solar panels">
            <a:extLst>
              <a:ext uri="{FF2B5EF4-FFF2-40B4-BE49-F238E27FC236}">
                <a16:creationId xmlns:a16="http://schemas.microsoft.com/office/drawing/2014/main" id="{14D462AA-4957-455D-B336-443A856C3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4" y="1598667"/>
            <a:ext cx="5486400" cy="3660666"/>
          </a:xfrm>
          <a:prstGeom prst="rect">
            <a:avLst/>
          </a:prstGeom>
        </p:spPr>
      </p:pic>
      <p:sp>
        <p:nvSpPr>
          <p:cNvPr id="2" name="Title 1"/>
          <p:cNvSpPr>
            <a:spLocks noGrp="1"/>
          </p:cNvSpPr>
          <p:nvPr>
            <p:ph type="title"/>
          </p:nvPr>
        </p:nvSpPr>
        <p:spPr/>
        <p:txBody>
          <a:bodyPr/>
          <a:lstStyle/>
          <a:p>
            <a:r>
              <a:rPr lang="en-US" dirty="0"/>
              <a:t>Mitigation strategies</a:t>
            </a:r>
          </a:p>
        </p:txBody>
      </p:sp>
    </p:spTree>
    <p:extLst>
      <p:ext uri="{BB962C8B-B14F-4D97-AF65-F5344CB8AC3E}">
        <p14:creationId xmlns:p14="http://schemas.microsoft.com/office/powerpoint/2010/main" val="4221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 representing the change in average surface temperature (1986-2005) and projected (2081-2100) and the change in average precipitation.&#10;&#10;. RCP 2.6 assumes that global annual greenhouse gas emissions peak between 2010-2020 with emission declining substantially thereafter. Emissions in RCP 4.5 peak around 2040, then decline. In RCP 6, emissions peak around 2080 and then decline. In RCP 8.5 they continue to rise throughout the 21st century"/>
          <p:cNvPicPr>
            <a:picLocks noChangeAspect="1"/>
          </p:cNvPicPr>
          <p:nvPr/>
        </p:nvPicPr>
        <p:blipFill>
          <a:blip r:embed="rId3"/>
          <a:stretch>
            <a:fillRect/>
          </a:stretch>
        </p:blipFill>
        <p:spPr>
          <a:xfrm>
            <a:off x="823974" y="1410317"/>
            <a:ext cx="6065199" cy="4499275"/>
          </a:xfrm>
          <a:prstGeom prst="rect">
            <a:avLst/>
          </a:prstGeom>
        </p:spPr>
      </p:pic>
      <p:sp>
        <p:nvSpPr>
          <p:cNvPr id="3" name="TextBox 2">
            <a:extLst>
              <a:ext uri="{FF2B5EF4-FFF2-40B4-BE49-F238E27FC236}">
                <a16:creationId xmlns:a16="http://schemas.microsoft.com/office/drawing/2014/main" id="{1ED2AB9A-3999-4468-9690-7AEF7AE9C1AA}"/>
              </a:ext>
            </a:extLst>
          </p:cNvPr>
          <p:cNvSpPr txBox="1"/>
          <p:nvPr/>
        </p:nvSpPr>
        <p:spPr>
          <a:xfrm>
            <a:off x="457200" y="6218565"/>
            <a:ext cx="5476008" cy="400110"/>
          </a:xfrm>
          <a:prstGeom prst="rect">
            <a:avLst/>
          </a:prstGeom>
          <a:noFill/>
        </p:spPr>
        <p:txBody>
          <a:bodyPr wrap="square" rtlCol="0">
            <a:spAutoFit/>
          </a:bodyPr>
          <a:lstStyle/>
          <a:p>
            <a:r>
              <a:rPr lang="en-US" sz="1000" dirty="0"/>
              <a:t>Source: IPCC, 2013: Summary for Policymakers. In: Climate Change 2013: The Physical Science Basis..  </a:t>
            </a:r>
          </a:p>
        </p:txBody>
      </p:sp>
      <p:sp>
        <p:nvSpPr>
          <p:cNvPr id="2" name="Title 1"/>
          <p:cNvSpPr>
            <a:spLocks noGrp="1"/>
          </p:cNvSpPr>
          <p:nvPr>
            <p:ph type="title"/>
          </p:nvPr>
        </p:nvSpPr>
        <p:spPr/>
        <p:txBody>
          <a:bodyPr/>
          <a:lstStyle/>
          <a:p>
            <a:r>
              <a:rPr lang="en-US" dirty="0"/>
              <a:t>Mitigation can make a difference</a:t>
            </a:r>
          </a:p>
        </p:txBody>
      </p:sp>
    </p:spTree>
    <p:extLst>
      <p:ext uri="{BB962C8B-B14F-4D97-AF65-F5344CB8AC3E}">
        <p14:creationId xmlns:p14="http://schemas.microsoft.com/office/powerpoint/2010/main" val="23838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1"/>
          <p:cNvSpPr>
            <a:spLocks noChangeArrowheads="1"/>
          </p:cNvSpPr>
          <p:nvPr/>
        </p:nvSpPr>
        <p:spPr bwMode="auto">
          <a:xfrm>
            <a:off x="498765" y="5667678"/>
            <a:ext cx="813204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400" dirty="0"/>
              <a:t>The colors on the map show observed temperature changes over the past 110 years (1901-2012).</a:t>
            </a:r>
          </a:p>
          <a:p>
            <a:pPr eaLnBrk="1" hangingPunct="1"/>
            <a:endParaRPr lang="en-US" altLang="en-US" sz="1400" dirty="0"/>
          </a:p>
          <a:p>
            <a:pPr eaLnBrk="1" hangingPunct="1"/>
            <a:r>
              <a:rPr lang="en-US" sz="1000" dirty="0"/>
              <a:t>Source: IPCC, 2013: Summary for Policymakers. In: Climate Change 2013: The Physical Science Basis. </a:t>
            </a:r>
            <a:endParaRPr lang="en-US" altLang="en-US" sz="1000" dirty="0"/>
          </a:p>
        </p:txBody>
      </p:sp>
      <p:pic>
        <p:nvPicPr>
          <p:cNvPr id="6" name="Picture 5" descr="world map that shows the changes in temperature over the past 110 years.  "/>
          <p:cNvPicPr>
            <a:picLocks noChangeAspect="1"/>
          </p:cNvPicPr>
          <p:nvPr/>
        </p:nvPicPr>
        <p:blipFill>
          <a:blip r:embed="rId3"/>
          <a:stretch>
            <a:fillRect/>
          </a:stretch>
        </p:blipFill>
        <p:spPr>
          <a:xfrm>
            <a:off x="1607127" y="1579418"/>
            <a:ext cx="5720773" cy="4088260"/>
          </a:xfrm>
          <a:prstGeom prst="rect">
            <a:avLst/>
          </a:prstGeom>
        </p:spPr>
      </p:pic>
      <p:sp>
        <p:nvSpPr>
          <p:cNvPr id="10243" name="Title 1"/>
          <p:cNvSpPr>
            <a:spLocks noGrp="1"/>
          </p:cNvSpPr>
          <p:nvPr>
            <p:ph type="title"/>
          </p:nvPr>
        </p:nvSpPr>
        <p:spPr/>
        <p:txBody>
          <a:bodyPr/>
          <a:lstStyle/>
          <a:p>
            <a:pPr eaLnBrk="1" hangingPunct="1"/>
            <a:r>
              <a:rPr lang="en-US" altLang="en-US" sz="2400" dirty="0"/>
              <a:t>List the impact(s) of a warming climate on human health.</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ADB73D-4832-44A9-9CA1-404FE926C797}"/>
              </a:ext>
            </a:extLst>
          </p:cNvPr>
          <p:cNvSpPr txBox="1"/>
          <p:nvPr/>
        </p:nvSpPr>
        <p:spPr>
          <a:xfrm>
            <a:off x="789708" y="6057951"/>
            <a:ext cx="5455227" cy="430887"/>
          </a:xfrm>
          <a:prstGeom prst="rect">
            <a:avLst/>
          </a:prstGeom>
          <a:noFill/>
        </p:spPr>
        <p:txBody>
          <a:bodyPr wrap="square" rtlCol="0">
            <a:spAutoFit/>
          </a:bodyPr>
          <a:lstStyle/>
          <a:p>
            <a:r>
              <a:rPr lang="en-US" sz="1100" dirty="0"/>
              <a:t>Source: IPCC, 2013: Summary for Policymakers. In: Climate Change 2013: The Physical Science Basis. </a:t>
            </a:r>
          </a:p>
        </p:txBody>
      </p:sp>
      <p:pic>
        <p:nvPicPr>
          <p:cNvPr id="3" name="Picture 2" descr="Northern Hemisphere September sea ice extent (average 2081-2100) and Change in ocean surface pH (1986-2005 to 2081-2100)"/>
          <p:cNvPicPr>
            <a:picLocks noChangeAspect="1"/>
          </p:cNvPicPr>
          <p:nvPr/>
        </p:nvPicPr>
        <p:blipFill>
          <a:blip r:embed="rId3"/>
          <a:stretch>
            <a:fillRect/>
          </a:stretch>
        </p:blipFill>
        <p:spPr>
          <a:xfrm>
            <a:off x="623453" y="1518518"/>
            <a:ext cx="7270523" cy="4442402"/>
          </a:xfrm>
          <a:prstGeom prst="rect">
            <a:avLst/>
          </a:prstGeom>
        </p:spPr>
      </p:pic>
      <p:sp>
        <p:nvSpPr>
          <p:cNvPr id="2" name="Title 1"/>
          <p:cNvSpPr>
            <a:spLocks noGrp="1"/>
          </p:cNvSpPr>
          <p:nvPr>
            <p:ph type="title"/>
          </p:nvPr>
        </p:nvSpPr>
        <p:spPr/>
        <p:txBody>
          <a:bodyPr/>
          <a:lstStyle/>
          <a:p>
            <a:r>
              <a:rPr lang="en-US" dirty="0"/>
              <a:t>Mitigation can make a difference</a:t>
            </a:r>
          </a:p>
        </p:txBody>
      </p:sp>
    </p:spTree>
    <p:extLst>
      <p:ext uri="{BB962C8B-B14F-4D97-AF65-F5344CB8AC3E}">
        <p14:creationId xmlns:p14="http://schemas.microsoft.com/office/powerpoint/2010/main" val="830120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79524" y="2533135"/>
            <a:ext cx="2533135" cy="1323439"/>
          </a:xfrm>
          <a:prstGeom prst="rect">
            <a:avLst/>
          </a:prstGeom>
          <a:noFill/>
        </p:spPr>
        <p:txBody>
          <a:bodyPr wrap="square" rtlCol="0">
            <a:spAutoFit/>
          </a:bodyPr>
          <a:lstStyle/>
          <a:p>
            <a:r>
              <a:rPr lang="en-US" sz="2000" dirty="0">
                <a:solidFill>
                  <a:schemeClr val="tx2"/>
                </a:solidFill>
              </a:rPr>
              <a:t>Actions we can take to reduce our risk/vulnerability to climate impacts. </a:t>
            </a:r>
          </a:p>
        </p:txBody>
      </p:sp>
      <p:sp>
        <p:nvSpPr>
          <p:cNvPr id="4" name="TextBox 3">
            <a:extLst>
              <a:ext uri="{FF2B5EF4-FFF2-40B4-BE49-F238E27FC236}">
                <a16:creationId xmlns:a16="http://schemas.microsoft.com/office/drawing/2014/main" id="{B4F9D2A6-CCAE-4075-8B8B-EC77AD6BEF62}"/>
              </a:ext>
            </a:extLst>
          </p:cNvPr>
          <p:cNvSpPr txBox="1"/>
          <p:nvPr/>
        </p:nvSpPr>
        <p:spPr>
          <a:xfrm>
            <a:off x="601579" y="6110121"/>
            <a:ext cx="3970421" cy="276999"/>
          </a:xfrm>
          <a:prstGeom prst="rect">
            <a:avLst/>
          </a:prstGeom>
          <a:noFill/>
        </p:spPr>
        <p:txBody>
          <a:bodyPr wrap="square" rtlCol="0">
            <a:spAutoFit/>
          </a:bodyPr>
          <a:lstStyle/>
          <a:p>
            <a:r>
              <a:rPr lang="en-US" sz="1200" dirty="0"/>
              <a:t>Photo Credit: CDC, Prevention &amp; Control (2017). </a:t>
            </a:r>
          </a:p>
        </p:txBody>
      </p:sp>
      <p:pic>
        <p:nvPicPr>
          <p:cNvPr id="33794" name="Picture 2" descr="person kneelperson kneeling over using special straw to drink water ing over wa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03026"/>
            <a:ext cx="4868080" cy="450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3200" dirty="0"/>
              <a:t>Adaptation strategies</a:t>
            </a:r>
          </a:p>
        </p:txBody>
      </p:sp>
    </p:spTree>
    <p:extLst>
      <p:ext uri="{BB962C8B-B14F-4D97-AF65-F5344CB8AC3E}">
        <p14:creationId xmlns:p14="http://schemas.microsoft.com/office/powerpoint/2010/main" val="1647145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049FB2-B10D-4D99-859B-C9FFDDCB65CE}"/>
              </a:ext>
            </a:extLst>
          </p:cNvPr>
          <p:cNvSpPr txBox="1"/>
          <p:nvPr/>
        </p:nvSpPr>
        <p:spPr>
          <a:xfrm>
            <a:off x="353290" y="6115969"/>
            <a:ext cx="4769427" cy="430887"/>
          </a:xfrm>
          <a:prstGeom prst="rect">
            <a:avLst/>
          </a:prstGeom>
          <a:noFill/>
        </p:spPr>
        <p:txBody>
          <a:bodyPr wrap="square" rtlCol="0">
            <a:spAutoFit/>
          </a:bodyPr>
          <a:lstStyle/>
          <a:p>
            <a:r>
              <a:rPr lang="en-US" sz="1100" dirty="0"/>
              <a:t>Source: IPCC, 2014 Chapter 11: Impacts, Adaptation, and Vulnerability. </a:t>
            </a:r>
          </a:p>
          <a:p>
            <a:endParaRPr lang="en-US" sz="1100" dirty="0"/>
          </a:p>
        </p:txBody>
      </p:sp>
      <p:pic>
        <p:nvPicPr>
          <p:cNvPr id="2" name="Picture 1" descr="diagram that shows three primary exposure pathways by which climate change affects health: directly through weather variables such as heat and storms; indirectly through human systems such as undernutrition.  "/>
          <p:cNvPicPr>
            <a:picLocks noChangeAspect="1"/>
          </p:cNvPicPr>
          <p:nvPr/>
        </p:nvPicPr>
        <p:blipFill>
          <a:blip r:embed="rId3"/>
          <a:stretch>
            <a:fillRect/>
          </a:stretch>
        </p:blipFill>
        <p:spPr>
          <a:xfrm>
            <a:off x="203200" y="1143000"/>
            <a:ext cx="8737600" cy="4572000"/>
          </a:xfrm>
          <a:prstGeom prst="rect">
            <a:avLst/>
          </a:prstGeom>
        </p:spPr>
      </p:pic>
      <p:sp>
        <p:nvSpPr>
          <p:cNvPr id="4" name="Title 3" hidden="1">
            <a:extLst>
              <a:ext uri="{FF2B5EF4-FFF2-40B4-BE49-F238E27FC236}">
                <a16:creationId xmlns:a16="http://schemas.microsoft.com/office/drawing/2014/main" id="{E7FCA792-C730-4D05-A369-A7EBEDECFB78}"/>
              </a:ext>
            </a:extLst>
          </p:cNvPr>
          <p:cNvSpPr>
            <a:spLocks noGrp="1"/>
          </p:cNvSpPr>
          <p:nvPr>
            <p:ph type="title" idx="4294967295"/>
          </p:nvPr>
        </p:nvSpPr>
        <p:spPr/>
        <p:txBody>
          <a:bodyPr/>
          <a:lstStyle/>
          <a:p>
            <a:r>
              <a:rPr lang="en-US" dirty="0"/>
              <a:t>Pathways by which Climate Change affects</a:t>
            </a:r>
            <a:r>
              <a:rPr lang="en-US" baseline="0" dirty="0"/>
              <a:t> health</a:t>
            </a:r>
            <a:endParaRPr lang="en-US" dirty="0"/>
          </a:p>
        </p:txBody>
      </p:sp>
    </p:spTree>
    <p:extLst>
      <p:ext uri="{BB962C8B-B14F-4D97-AF65-F5344CB8AC3E}">
        <p14:creationId xmlns:p14="http://schemas.microsoft.com/office/powerpoint/2010/main" val="1730921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rot="10800000" flipV="1">
            <a:off x="5513696" y="1001931"/>
            <a:ext cx="324248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b="1" dirty="0"/>
              <a:t>Qualitative assessment of the health impacts from climate change, with and without adaptation measures. </a:t>
            </a:r>
          </a:p>
          <a:p>
            <a:pPr eaLnBrk="1" hangingPunct="1"/>
            <a:endParaRPr lang="en-US" sz="1400" b="1" dirty="0"/>
          </a:p>
          <a:p>
            <a:pPr eaLnBrk="1" hangingPunct="1"/>
            <a:r>
              <a:rPr lang="en-US" sz="1400" dirty="0"/>
              <a:t>The width of the slices gives an indication of the attributable burden for each health impact, and the light blue area indicates the proportion that could be avoided through strong adaptation measures. Assessment is shown for the period 2080–2100, in which vigorous mitigation efforts could potentially avoid part of the 4°C or higher global temperature increase that would otherwise be expected from current emissions trends (WHO Climate and Health Global Overview)</a:t>
            </a:r>
            <a:endParaRPr lang="en-US" altLang="en-US" sz="1400" dirty="0"/>
          </a:p>
        </p:txBody>
      </p:sp>
      <p:sp>
        <p:nvSpPr>
          <p:cNvPr id="3" name="TextBox 2">
            <a:extLst>
              <a:ext uri="{FF2B5EF4-FFF2-40B4-BE49-F238E27FC236}">
                <a16:creationId xmlns:a16="http://schemas.microsoft.com/office/drawing/2014/main" id="{8F380B76-187A-49E3-AB50-C14D34926359}"/>
              </a:ext>
            </a:extLst>
          </p:cNvPr>
          <p:cNvSpPr txBox="1"/>
          <p:nvPr/>
        </p:nvSpPr>
        <p:spPr>
          <a:xfrm>
            <a:off x="717579" y="5919758"/>
            <a:ext cx="3998800" cy="430887"/>
          </a:xfrm>
          <a:prstGeom prst="rect">
            <a:avLst/>
          </a:prstGeom>
          <a:noFill/>
        </p:spPr>
        <p:txBody>
          <a:bodyPr wrap="square" rtlCol="0">
            <a:spAutoFit/>
          </a:bodyPr>
          <a:lstStyle/>
          <a:p>
            <a:r>
              <a:rPr lang="en-US" sz="1100" dirty="0"/>
              <a:t>Source: WHO 2015, Climate and Health Country Profiles-A Global Overview, pg. 11. </a:t>
            </a:r>
          </a:p>
        </p:txBody>
      </p:sp>
      <p:pic>
        <p:nvPicPr>
          <p:cNvPr id="2" name="Picture 1" descr="diagram on the 2080-2100 Era of Climate Options and Risk and potential for adaption.  "/>
          <p:cNvPicPr>
            <a:picLocks noChangeAspect="1"/>
          </p:cNvPicPr>
          <p:nvPr/>
        </p:nvPicPr>
        <p:blipFill>
          <a:blip r:embed="rId3"/>
          <a:stretch>
            <a:fillRect/>
          </a:stretch>
        </p:blipFill>
        <p:spPr>
          <a:xfrm>
            <a:off x="387823" y="843620"/>
            <a:ext cx="4569318" cy="5170760"/>
          </a:xfrm>
          <a:prstGeom prst="rect">
            <a:avLst/>
          </a:prstGeom>
        </p:spPr>
      </p:pic>
      <p:sp>
        <p:nvSpPr>
          <p:cNvPr id="4" name="Title 3" hidden="1">
            <a:extLst>
              <a:ext uri="{FF2B5EF4-FFF2-40B4-BE49-F238E27FC236}">
                <a16:creationId xmlns:a16="http://schemas.microsoft.com/office/drawing/2014/main" id="{10E3A1C3-CB7D-43C2-ACC3-A7538AB22BDA}"/>
              </a:ext>
            </a:extLst>
          </p:cNvPr>
          <p:cNvSpPr>
            <a:spLocks noGrp="1"/>
          </p:cNvSpPr>
          <p:nvPr>
            <p:ph type="title" idx="4294967295"/>
          </p:nvPr>
        </p:nvSpPr>
        <p:spPr/>
        <p:txBody>
          <a:bodyPr/>
          <a:lstStyle/>
          <a:p>
            <a:r>
              <a:rPr lang="en-US" dirty="0"/>
              <a:t>Assessment of the health impacts from Climate Change</a:t>
            </a:r>
          </a:p>
        </p:txBody>
      </p:sp>
    </p:spTree>
    <p:extLst>
      <p:ext uri="{BB962C8B-B14F-4D97-AF65-F5344CB8AC3E}">
        <p14:creationId xmlns:p14="http://schemas.microsoft.com/office/powerpoint/2010/main" val="1644822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12DA-8186-48F7-B041-851620D13D8A}"/>
              </a:ext>
            </a:extLst>
          </p:cNvPr>
          <p:cNvSpPr>
            <a:spLocks noGrp="1"/>
          </p:cNvSpPr>
          <p:nvPr>
            <p:ph type="ctrTitle"/>
          </p:nvPr>
        </p:nvSpPr>
        <p:spPr/>
        <p:txBody>
          <a:bodyPr/>
          <a:lstStyle/>
          <a:p>
            <a:r>
              <a:rPr lang="en-US" dirty="0"/>
              <a:t>Clinical Case Studies| Climate Change and Health</a:t>
            </a:r>
          </a:p>
        </p:txBody>
      </p:sp>
    </p:spTree>
    <p:extLst>
      <p:ext uri="{BB962C8B-B14F-4D97-AF65-F5344CB8AC3E}">
        <p14:creationId xmlns:p14="http://schemas.microsoft.com/office/powerpoint/2010/main" val="1850901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2BAAC-88C5-4FB5-98E3-B815B7844FE3}"/>
              </a:ext>
            </a:extLst>
          </p:cNvPr>
          <p:cNvSpPr>
            <a:spLocks noGrp="1"/>
          </p:cNvSpPr>
          <p:nvPr>
            <p:ph type="title"/>
          </p:nvPr>
        </p:nvSpPr>
        <p:spPr/>
        <p:txBody>
          <a:bodyPr/>
          <a:lstStyle/>
          <a:p>
            <a:r>
              <a:rPr lang="en-US" dirty="0"/>
              <a:t>Extreme Heat </a:t>
            </a:r>
          </a:p>
        </p:txBody>
      </p:sp>
      <p:sp>
        <p:nvSpPr>
          <p:cNvPr id="3" name="Content Placeholder 2">
            <a:extLst>
              <a:ext uri="{FF2B5EF4-FFF2-40B4-BE49-F238E27FC236}">
                <a16:creationId xmlns:a16="http://schemas.microsoft.com/office/drawing/2014/main" id="{B206B211-161C-411A-B060-04AB9BFB522E}"/>
              </a:ext>
            </a:extLst>
          </p:cNvPr>
          <p:cNvSpPr>
            <a:spLocks noGrp="1"/>
          </p:cNvSpPr>
          <p:nvPr>
            <p:ph idx="1"/>
          </p:nvPr>
        </p:nvSpPr>
        <p:spPr>
          <a:xfrm>
            <a:off x="628650" y="1572125"/>
            <a:ext cx="7886700" cy="4989095"/>
          </a:xfrm>
        </p:spPr>
        <p:txBody>
          <a:bodyPr/>
          <a:lstStyle/>
          <a:p>
            <a:pPr marL="0" indent="0">
              <a:buNone/>
            </a:pPr>
            <a:r>
              <a:rPr lang="en-US" dirty="0"/>
              <a:t>Key points</a:t>
            </a:r>
          </a:p>
          <a:p>
            <a:r>
              <a:rPr lang="en-US" sz="1800" dirty="0"/>
              <a:t>Climate change poses unique risks to a rapidly growing demographic of elderly patients. Clinicians, hospitals, policy makers and financial planners must prepare for these current and future needs.</a:t>
            </a:r>
          </a:p>
          <a:p>
            <a:r>
              <a:rPr lang="en-US" sz="1800" dirty="0"/>
              <a:t>Integrating weather modeling and public health intervention to address vulnerable populations may ease the burden of heat stress on individuals and the health care system.</a:t>
            </a:r>
          </a:p>
          <a:p>
            <a:r>
              <a:rPr lang="en-US" sz="1800" dirty="0"/>
              <a:t>Resources are needed to address environmental disparities and provide protective measures against heat related illness in the inner city.</a:t>
            </a:r>
          </a:p>
          <a:p>
            <a:r>
              <a:rPr lang="en-US" sz="1800" dirty="0"/>
              <a:t>Rapid warming as well as rapid development are occurring in the developing world. To keep populations safe-guarded against the negative effects of extreme heat, innovative cooling solutions are necessary.</a:t>
            </a:r>
          </a:p>
          <a:p>
            <a:r>
              <a:rPr lang="en-US" sz="1800" dirty="0"/>
              <a:t>Elderly populations are particularly vulnerable to heat stress, a factor that should be incorporated into routine care.</a:t>
            </a:r>
          </a:p>
          <a:p>
            <a:pPr lvl="1"/>
            <a:endParaRPr lang="en-US" dirty="0"/>
          </a:p>
        </p:txBody>
      </p:sp>
    </p:spTree>
    <p:extLst>
      <p:ext uri="{BB962C8B-B14F-4D97-AF65-F5344CB8AC3E}">
        <p14:creationId xmlns:p14="http://schemas.microsoft.com/office/powerpoint/2010/main" val="1802329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B5EA0D-9672-4A28-A8FA-2371E88B1D30}"/>
              </a:ext>
            </a:extLst>
          </p:cNvPr>
          <p:cNvSpPr txBox="1"/>
          <p:nvPr/>
        </p:nvSpPr>
        <p:spPr>
          <a:xfrm>
            <a:off x="716972" y="6171932"/>
            <a:ext cx="6057901" cy="430887"/>
          </a:xfrm>
          <a:prstGeom prst="rect">
            <a:avLst/>
          </a:prstGeom>
          <a:noFill/>
        </p:spPr>
        <p:txBody>
          <a:bodyPr wrap="square" rtlCol="0">
            <a:spAutoFit/>
          </a:bodyPr>
          <a:lstStyle/>
          <a:p>
            <a:r>
              <a:rPr lang="en-US" sz="1100" dirty="0"/>
              <a:t>Source: IPCC, 2014 Chapter 11: Impacts, Adaptation, and Vulnerability. </a:t>
            </a:r>
          </a:p>
          <a:p>
            <a:endParaRPr lang="en-US" sz="1100" dirty="0"/>
          </a:p>
        </p:txBody>
      </p:sp>
      <p:pic>
        <p:nvPicPr>
          <p:cNvPr id="3" name="Picture 2" descr="Countries are shaded according to the expected proportional increase in urban populations aged over 65 by the year 2050. Bar graphs show how frequently the maximum daily temperature that would have occurred only once in 20 years in the late 20th century is expected to occur in the mid-21st century, with lower numbers indicating more frequent events. Results are shown for three different Special Report on Emission Scenarios (SRES) scenarios (blue = B1; green = A1B, red = A2), as described in the IPCC Special Report on Emissions Scenarios, and based on 12 global climate models participating in the third phase of the Coupled Model Intercomparison Project (CMIP3). Colored boxes show the range in which 50% of the model projections are contained, and whiskers show the maximum and minimum projections from all models "/>
          <p:cNvPicPr>
            <a:picLocks noChangeAspect="1"/>
          </p:cNvPicPr>
          <p:nvPr/>
        </p:nvPicPr>
        <p:blipFill>
          <a:blip r:embed="rId3"/>
          <a:stretch>
            <a:fillRect/>
          </a:stretch>
        </p:blipFill>
        <p:spPr>
          <a:xfrm>
            <a:off x="311757" y="873102"/>
            <a:ext cx="8520486" cy="5111795"/>
          </a:xfrm>
          <a:prstGeom prst="rect">
            <a:avLst/>
          </a:prstGeom>
        </p:spPr>
      </p:pic>
      <p:sp>
        <p:nvSpPr>
          <p:cNvPr id="2" name="Title 1" hidden="1">
            <a:extLst>
              <a:ext uri="{FF2B5EF4-FFF2-40B4-BE49-F238E27FC236}">
                <a16:creationId xmlns:a16="http://schemas.microsoft.com/office/drawing/2014/main" id="{73EF1CAA-7918-4D27-9E77-9C20696A26BA}"/>
              </a:ext>
            </a:extLst>
          </p:cNvPr>
          <p:cNvSpPr>
            <a:spLocks noGrp="1"/>
          </p:cNvSpPr>
          <p:nvPr>
            <p:ph type="title"/>
          </p:nvPr>
        </p:nvSpPr>
        <p:spPr/>
        <p:txBody>
          <a:bodyPr/>
          <a:lstStyle/>
          <a:p>
            <a:r>
              <a:rPr lang="en-US" dirty="0"/>
              <a:t>Heat Extremes</a:t>
            </a:r>
            <a:r>
              <a:rPr lang="en-US" baseline="0" dirty="0"/>
              <a:t> and Elders</a:t>
            </a:r>
            <a:endParaRPr lang="en-US" dirty="0"/>
          </a:p>
        </p:txBody>
      </p:sp>
    </p:spTree>
    <p:extLst>
      <p:ext uri="{BB962C8B-B14F-4D97-AF65-F5344CB8AC3E}">
        <p14:creationId xmlns:p14="http://schemas.microsoft.com/office/powerpoint/2010/main" val="1488460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uropean map of places that had 100 degrees or more. ">
            <a:extLst>
              <a:ext uri="{FF2B5EF4-FFF2-40B4-BE49-F238E27FC236}">
                <a16:creationId xmlns:a16="http://schemas.microsoft.com/office/drawing/2014/main" id="{9469D7E6-93B0-4736-A14D-156537A8E7BF}"/>
              </a:ext>
            </a:extLst>
          </p:cNvPr>
          <p:cNvPicPr>
            <a:picLocks noGrp="1" noChangeAspect="1"/>
          </p:cNvPicPr>
          <p:nvPr>
            <p:ph sz="half" idx="2"/>
          </p:nvPr>
        </p:nvPicPr>
        <p:blipFill>
          <a:blip r:embed="rId3"/>
          <a:stretch>
            <a:fillRect/>
          </a:stretch>
        </p:blipFill>
        <p:spPr>
          <a:xfrm>
            <a:off x="4563979" y="1984100"/>
            <a:ext cx="3783381" cy="3839183"/>
          </a:xfrm>
          <a:prstGeom prst="rect">
            <a:avLst/>
          </a:prstGeom>
        </p:spPr>
      </p:pic>
      <p:sp>
        <p:nvSpPr>
          <p:cNvPr id="4" name="TextBox 3">
            <a:extLst>
              <a:ext uri="{FF2B5EF4-FFF2-40B4-BE49-F238E27FC236}">
                <a16:creationId xmlns:a16="http://schemas.microsoft.com/office/drawing/2014/main" id="{7CE023EE-B4E0-4F54-BA74-BCE6433C4C9C}"/>
              </a:ext>
            </a:extLst>
          </p:cNvPr>
          <p:cNvSpPr txBox="1"/>
          <p:nvPr/>
        </p:nvSpPr>
        <p:spPr>
          <a:xfrm>
            <a:off x="4563979" y="5871089"/>
            <a:ext cx="3938155" cy="430887"/>
          </a:xfrm>
          <a:prstGeom prst="rect">
            <a:avLst/>
          </a:prstGeom>
          <a:noFill/>
        </p:spPr>
        <p:txBody>
          <a:bodyPr wrap="square" rtlCol="0">
            <a:spAutoFit/>
          </a:bodyPr>
          <a:lstStyle/>
          <a:p>
            <a:r>
              <a:rPr lang="en-US" sz="1100" dirty="0"/>
              <a:t>Source: Yale Climate Connections, </a:t>
            </a:r>
            <a:r>
              <a:rPr lang="en-US" sz="1100" i="1" dirty="0"/>
              <a:t>New Analysis of ‘03 Fatal Paris Heat Wave </a:t>
            </a:r>
            <a:r>
              <a:rPr lang="en-US" sz="1100" dirty="0"/>
              <a:t>(2015). </a:t>
            </a:r>
          </a:p>
        </p:txBody>
      </p:sp>
      <p:sp>
        <p:nvSpPr>
          <p:cNvPr id="3" name="Content Placeholder 2">
            <a:extLst>
              <a:ext uri="{FF2B5EF4-FFF2-40B4-BE49-F238E27FC236}">
                <a16:creationId xmlns:a16="http://schemas.microsoft.com/office/drawing/2014/main" id="{45052CB3-F52E-4935-9623-7A53D7955A36}"/>
              </a:ext>
            </a:extLst>
          </p:cNvPr>
          <p:cNvSpPr>
            <a:spLocks noGrp="1"/>
          </p:cNvSpPr>
          <p:nvPr>
            <p:ph sz="half" idx="1"/>
          </p:nvPr>
        </p:nvSpPr>
        <p:spPr/>
        <p:txBody>
          <a:bodyPr/>
          <a:lstStyle/>
          <a:p>
            <a:pPr marL="0" indent="0">
              <a:buNone/>
            </a:pPr>
            <a:r>
              <a:rPr lang="en-US" b="1" dirty="0"/>
              <a:t>Casualties</a:t>
            </a:r>
          </a:p>
          <a:p>
            <a:pPr>
              <a:lnSpc>
                <a:spcPct val="150000"/>
              </a:lnSpc>
              <a:spcBef>
                <a:spcPts val="0"/>
              </a:spcBef>
            </a:pPr>
            <a:r>
              <a:rPr lang="en-US" dirty="0"/>
              <a:t>France: 14,082</a:t>
            </a:r>
          </a:p>
          <a:p>
            <a:pPr>
              <a:lnSpc>
                <a:spcPct val="150000"/>
              </a:lnSpc>
              <a:spcBef>
                <a:spcPts val="0"/>
              </a:spcBef>
            </a:pPr>
            <a:r>
              <a:rPr lang="en-US" dirty="0"/>
              <a:t>Germany: 7,000</a:t>
            </a:r>
          </a:p>
          <a:p>
            <a:pPr>
              <a:lnSpc>
                <a:spcPct val="150000"/>
              </a:lnSpc>
              <a:spcBef>
                <a:spcPts val="0"/>
              </a:spcBef>
            </a:pPr>
            <a:r>
              <a:rPr lang="en-US" dirty="0"/>
              <a:t>Spain: 4,200</a:t>
            </a:r>
          </a:p>
          <a:p>
            <a:pPr>
              <a:lnSpc>
                <a:spcPct val="150000"/>
              </a:lnSpc>
              <a:spcBef>
                <a:spcPts val="0"/>
              </a:spcBef>
            </a:pPr>
            <a:r>
              <a:rPr lang="en-US" dirty="0"/>
              <a:t>Italy: 4,000</a:t>
            </a:r>
          </a:p>
          <a:p>
            <a:pPr>
              <a:lnSpc>
                <a:spcPct val="150000"/>
              </a:lnSpc>
              <a:spcBef>
                <a:spcPts val="0"/>
              </a:spcBef>
            </a:pPr>
            <a:r>
              <a:rPr lang="en-US" dirty="0"/>
              <a:t>UK: 2,045</a:t>
            </a:r>
          </a:p>
          <a:p>
            <a:pPr>
              <a:lnSpc>
                <a:spcPct val="150000"/>
              </a:lnSpc>
              <a:spcBef>
                <a:spcPts val="0"/>
              </a:spcBef>
            </a:pPr>
            <a:r>
              <a:rPr lang="en-US" dirty="0"/>
              <a:t>Netherlands: 1,400</a:t>
            </a:r>
          </a:p>
          <a:p>
            <a:pPr>
              <a:lnSpc>
                <a:spcPct val="150000"/>
              </a:lnSpc>
              <a:spcBef>
                <a:spcPts val="0"/>
              </a:spcBef>
            </a:pPr>
            <a:r>
              <a:rPr lang="en-US" dirty="0"/>
              <a:t>Portugal: 1,300</a:t>
            </a:r>
          </a:p>
          <a:p>
            <a:pPr>
              <a:lnSpc>
                <a:spcPct val="150000"/>
              </a:lnSpc>
              <a:spcBef>
                <a:spcPts val="0"/>
              </a:spcBef>
            </a:pPr>
            <a:r>
              <a:rPr lang="en-US" dirty="0"/>
              <a:t>Belgium: 150 </a:t>
            </a:r>
          </a:p>
        </p:txBody>
      </p:sp>
      <p:sp>
        <p:nvSpPr>
          <p:cNvPr id="2" name="Title 1">
            <a:extLst>
              <a:ext uri="{FF2B5EF4-FFF2-40B4-BE49-F238E27FC236}">
                <a16:creationId xmlns:a16="http://schemas.microsoft.com/office/drawing/2014/main" id="{6E559F2C-4798-43D0-9C01-9CE97B81C87C}"/>
              </a:ext>
            </a:extLst>
          </p:cNvPr>
          <p:cNvSpPr>
            <a:spLocks noGrp="1"/>
          </p:cNvSpPr>
          <p:nvPr>
            <p:ph type="title"/>
          </p:nvPr>
        </p:nvSpPr>
        <p:spPr>
          <a:xfrm>
            <a:off x="457200" y="990600"/>
            <a:ext cx="8229600" cy="730250"/>
          </a:xfrm>
        </p:spPr>
        <p:txBody>
          <a:bodyPr/>
          <a:lstStyle/>
          <a:p>
            <a:r>
              <a:rPr lang="en-US" dirty="0"/>
              <a:t>Heat Wave in Europe 2003 </a:t>
            </a:r>
          </a:p>
        </p:txBody>
      </p:sp>
    </p:spTree>
    <p:extLst>
      <p:ext uri="{BB962C8B-B14F-4D97-AF65-F5344CB8AC3E}">
        <p14:creationId xmlns:p14="http://schemas.microsoft.com/office/powerpoint/2010/main" val="523839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8248-0671-4937-8E48-AC12EC480213}"/>
              </a:ext>
            </a:extLst>
          </p:cNvPr>
          <p:cNvSpPr>
            <a:spLocks noGrp="1"/>
          </p:cNvSpPr>
          <p:nvPr>
            <p:ph type="title"/>
          </p:nvPr>
        </p:nvSpPr>
        <p:spPr/>
        <p:txBody>
          <a:bodyPr/>
          <a:lstStyle/>
          <a:p>
            <a:r>
              <a:rPr lang="en-US" dirty="0"/>
              <a:t>Outdoor Air Quality</a:t>
            </a:r>
          </a:p>
        </p:txBody>
      </p:sp>
      <p:sp>
        <p:nvSpPr>
          <p:cNvPr id="3" name="Content Placeholder 2">
            <a:extLst>
              <a:ext uri="{FF2B5EF4-FFF2-40B4-BE49-F238E27FC236}">
                <a16:creationId xmlns:a16="http://schemas.microsoft.com/office/drawing/2014/main" id="{450CBACB-38CB-4FD0-81DC-C984BE6A26A6}"/>
              </a:ext>
            </a:extLst>
          </p:cNvPr>
          <p:cNvSpPr>
            <a:spLocks noGrp="1"/>
          </p:cNvSpPr>
          <p:nvPr>
            <p:ph idx="1"/>
          </p:nvPr>
        </p:nvSpPr>
        <p:spPr>
          <a:xfrm>
            <a:off x="628650" y="1556084"/>
            <a:ext cx="7886700" cy="4764505"/>
          </a:xfrm>
        </p:spPr>
        <p:txBody>
          <a:bodyPr/>
          <a:lstStyle/>
          <a:p>
            <a:pPr marL="0" indent="0">
              <a:buNone/>
            </a:pPr>
            <a:r>
              <a:rPr lang="en-US" dirty="0"/>
              <a:t>Key Points </a:t>
            </a:r>
          </a:p>
          <a:p>
            <a:r>
              <a:rPr lang="en-US" dirty="0"/>
              <a:t>Deteriorating air quality threatens the health of vulnerable pediatric patients, especially among those living in low-income environments.</a:t>
            </a:r>
          </a:p>
          <a:p>
            <a:r>
              <a:rPr lang="en-US" dirty="0"/>
              <a:t>Ozone not only compounds global warming but also causes measurable negative health effects during periods of acute increase.</a:t>
            </a:r>
          </a:p>
          <a:p>
            <a:r>
              <a:rPr lang="en-US" dirty="0"/>
              <a:t>Ambient fine particulate matter, produced as a byproduct of fossil fuel combustion, significantly negatively impacts human health which in turn impacts health-care system usage.</a:t>
            </a:r>
          </a:p>
        </p:txBody>
      </p:sp>
    </p:spTree>
    <p:extLst>
      <p:ext uri="{BB962C8B-B14F-4D97-AF65-F5344CB8AC3E}">
        <p14:creationId xmlns:p14="http://schemas.microsoft.com/office/powerpoint/2010/main" val="281347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C0F38E-BBBD-416B-A8A9-B82BB10FF7E8}"/>
              </a:ext>
            </a:extLst>
          </p:cNvPr>
          <p:cNvSpPr/>
          <p:nvPr/>
        </p:nvSpPr>
        <p:spPr>
          <a:xfrm>
            <a:off x="973678" y="6140251"/>
            <a:ext cx="5593376" cy="261610"/>
          </a:xfrm>
          <a:prstGeom prst="rect">
            <a:avLst/>
          </a:prstGeom>
        </p:spPr>
        <p:txBody>
          <a:bodyPr wrap="square">
            <a:spAutoFit/>
          </a:bodyPr>
          <a:lstStyle/>
          <a:p>
            <a:r>
              <a:rPr lang="en-US" sz="1100" dirty="0"/>
              <a:t>Source: WHO 2015, Climate and Health Country Profiles-A Global Overview. </a:t>
            </a:r>
          </a:p>
        </p:txBody>
      </p:sp>
      <p:pic>
        <p:nvPicPr>
          <p:cNvPr id="2" name="Picture 1" descr="pie graphs showing household air pollution causing 4.3 million deaths (12% acute lower respiratory infections; 26%ischemic heart disease; 22% chronic obstructive pulmonary disease; 6%lung cancer; 34% stroke).  Ambient  air pollution caused 3.7 million deaths (3% acute lower respiratory infections; 40% ischemic hearth disease; 11%chronic obstructive pulmonary disease; 6%lung cancer; and 40% stroke)"/>
          <p:cNvPicPr>
            <a:picLocks noChangeAspect="1"/>
          </p:cNvPicPr>
          <p:nvPr/>
        </p:nvPicPr>
        <p:blipFill>
          <a:blip r:embed="rId3"/>
          <a:stretch>
            <a:fillRect/>
          </a:stretch>
        </p:blipFill>
        <p:spPr>
          <a:xfrm>
            <a:off x="973678" y="812033"/>
            <a:ext cx="6996149" cy="4931878"/>
          </a:xfrm>
          <a:prstGeom prst="rect">
            <a:avLst/>
          </a:prstGeom>
        </p:spPr>
      </p:pic>
      <p:sp>
        <p:nvSpPr>
          <p:cNvPr id="4" name="Title 3" hidden="1">
            <a:extLst>
              <a:ext uri="{FF2B5EF4-FFF2-40B4-BE49-F238E27FC236}">
                <a16:creationId xmlns:a16="http://schemas.microsoft.com/office/drawing/2014/main" id="{8EC16646-EE28-4E5D-B7F1-1D71F8A7ABC9}"/>
              </a:ext>
            </a:extLst>
          </p:cNvPr>
          <p:cNvSpPr>
            <a:spLocks noGrp="1"/>
          </p:cNvSpPr>
          <p:nvPr>
            <p:ph type="title" idx="4294967295"/>
          </p:nvPr>
        </p:nvSpPr>
        <p:spPr/>
        <p:txBody>
          <a:bodyPr/>
          <a:lstStyle/>
          <a:p>
            <a:r>
              <a:rPr lang="en-US" dirty="0"/>
              <a:t>Air Pollution and Deaths</a:t>
            </a:r>
          </a:p>
        </p:txBody>
      </p:sp>
    </p:spTree>
    <p:extLst>
      <p:ext uri="{BB962C8B-B14F-4D97-AF65-F5344CB8AC3E}">
        <p14:creationId xmlns:p14="http://schemas.microsoft.com/office/powerpoint/2010/main" val="98843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ld maps of the changes in annual precipitation over land"/>
          <p:cNvPicPr>
            <a:picLocks noChangeAspect="1"/>
          </p:cNvPicPr>
          <p:nvPr/>
        </p:nvPicPr>
        <p:blipFill>
          <a:blip r:embed="rId3"/>
          <a:stretch>
            <a:fillRect/>
          </a:stretch>
        </p:blipFill>
        <p:spPr>
          <a:xfrm>
            <a:off x="317499" y="1912504"/>
            <a:ext cx="8231462" cy="3740151"/>
          </a:xfrm>
          <a:prstGeom prst="rect">
            <a:avLst/>
          </a:prstGeom>
        </p:spPr>
      </p:pic>
      <p:sp>
        <p:nvSpPr>
          <p:cNvPr id="8" name="Rectangle 7"/>
          <p:cNvSpPr>
            <a:spLocks noChangeArrowheads="1"/>
          </p:cNvSpPr>
          <p:nvPr/>
        </p:nvSpPr>
        <p:spPr bwMode="auto">
          <a:xfrm rot="10800000" flipV="1">
            <a:off x="471409" y="5729599"/>
            <a:ext cx="8146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dirty="0"/>
              <a:t>Maps of observed precipitation change from 1901 to 2010 and from 1951 to 2010. Trends in annual accumulation were calculated using the same criteria as the previous map.</a:t>
            </a:r>
          </a:p>
          <a:p>
            <a:pPr eaLnBrk="1" hangingPunct="1"/>
            <a:endParaRPr lang="en-US" altLang="en-US" sz="1000" dirty="0"/>
          </a:p>
          <a:p>
            <a:pPr eaLnBrk="1" hangingPunct="1"/>
            <a:r>
              <a:rPr lang="en-US" altLang="en-US" sz="1000" dirty="0"/>
              <a:t>Source: IPCC, 2013: Summary for Policymakers. In: Climate Change 2013: The Physical Science Basis. </a:t>
            </a:r>
          </a:p>
        </p:txBody>
      </p:sp>
      <p:sp>
        <p:nvSpPr>
          <p:cNvPr id="11266" name="Title 1"/>
          <p:cNvSpPr>
            <a:spLocks noGrp="1"/>
          </p:cNvSpPr>
          <p:nvPr>
            <p:ph type="title"/>
          </p:nvPr>
        </p:nvSpPr>
        <p:spPr>
          <a:xfrm>
            <a:off x="457200" y="990600"/>
            <a:ext cx="8229600" cy="1060450"/>
          </a:xfrm>
        </p:spPr>
        <p:txBody>
          <a:bodyPr/>
          <a:lstStyle/>
          <a:p>
            <a:pPr eaLnBrk="1" hangingPunct="1"/>
            <a:r>
              <a:rPr lang="en-US" altLang="en-US" sz="2400" dirty="0"/>
              <a:t>List the impact(s) of a wetter climate on human health and of a drier climate on human health.</a:t>
            </a:r>
            <a:br>
              <a:rPr lang="en-US" altLang="en-US" sz="2400" dirty="0"/>
            </a:br>
            <a:endParaRPr lang="en-US" altLang="en-US" sz="2400" dirty="0"/>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ECFEA-4C3B-47FC-94D5-418E35CFF056}"/>
              </a:ext>
            </a:extLst>
          </p:cNvPr>
          <p:cNvSpPr>
            <a:spLocks noGrp="1"/>
          </p:cNvSpPr>
          <p:nvPr>
            <p:ph type="title"/>
          </p:nvPr>
        </p:nvSpPr>
        <p:spPr/>
        <p:txBody>
          <a:bodyPr/>
          <a:lstStyle/>
          <a:p>
            <a:r>
              <a:rPr lang="en-US" dirty="0"/>
              <a:t>Flooding </a:t>
            </a:r>
          </a:p>
        </p:txBody>
      </p:sp>
      <p:sp>
        <p:nvSpPr>
          <p:cNvPr id="3" name="Content Placeholder 2">
            <a:extLst>
              <a:ext uri="{FF2B5EF4-FFF2-40B4-BE49-F238E27FC236}">
                <a16:creationId xmlns:a16="http://schemas.microsoft.com/office/drawing/2014/main" id="{A841B07E-9303-47CE-B06C-E31BE7FB0A44}"/>
              </a:ext>
            </a:extLst>
          </p:cNvPr>
          <p:cNvSpPr>
            <a:spLocks noGrp="1"/>
          </p:cNvSpPr>
          <p:nvPr>
            <p:ph idx="1"/>
          </p:nvPr>
        </p:nvSpPr>
        <p:spPr>
          <a:xfrm>
            <a:off x="628650" y="1720850"/>
            <a:ext cx="7886700" cy="4679950"/>
          </a:xfrm>
        </p:spPr>
        <p:txBody>
          <a:bodyPr/>
          <a:lstStyle/>
          <a:p>
            <a:pPr marL="0" indent="0">
              <a:buNone/>
            </a:pPr>
            <a:r>
              <a:rPr lang="en-US" dirty="0"/>
              <a:t>Key Points </a:t>
            </a:r>
          </a:p>
          <a:p>
            <a:r>
              <a:rPr lang="en-US" dirty="0"/>
              <a:t>System-wide evaluation of public and “safety net” hospitals is needed to prepare for natural disasters.</a:t>
            </a:r>
          </a:p>
          <a:p>
            <a:r>
              <a:rPr lang="en-US" dirty="0"/>
              <a:t>Extreme precipitation events unleash toxic man-made compounds as well as infectious pathogens into drinking and recreational waters, posing significant risks to human health.</a:t>
            </a:r>
          </a:p>
          <a:p>
            <a:r>
              <a:rPr lang="en-US" dirty="0"/>
              <a:t>Contained industrial wastes are susceptible to being unleashed during extreme weather and flooding leading to release of toxins that have the potential to enter the food chain and adversely affect human health.</a:t>
            </a:r>
          </a:p>
        </p:txBody>
      </p:sp>
    </p:spTree>
    <p:extLst>
      <p:ext uri="{BB962C8B-B14F-4D97-AF65-F5344CB8AC3E}">
        <p14:creationId xmlns:p14="http://schemas.microsoft.com/office/powerpoint/2010/main" val="65318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rticle screen shot on Fukushima nuclear disaster: lethal levels of radiation detected in leak seven years after plant meltdown in japan"/>
          <p:cNvPicPr>
            <a:picLocks noChangeAspect="1"/>
          </p:cNvPicPr>
          <p:nvPr/>
        </p:nvPicPr>
        <p:blipFill>
          <a:blip r:embed="rId3"/>
          <a:stretch>
            <a:fillRect/>
          </a:stretch>
        </p:blipFill>
        <p:spPr>
          <a:xfrm>
            <a:off x="341193" y="3447294"/>
            <a:ext cx="4612807" cy="3144540"/>
          </a:xfrm>
          <a:prstGeom prst="rect">
            <a:avLst/>
          </a:prstGeom>
        </p:spPr>
      </p:pic>
      <p:pic>
        <p:nvPicPr>
          <p:cNvPr id="8" name="Picture 7" descr="Article screen shot on More than 40 sites released hazardous pollutants because of hurricane harvey"/>
          <p:cNvPicPr>
            <a:picLocks noChangeAspect="1"/>
          </p:cNvPicPr>
          <p:nvPr/>
        </p:nvPicPr>
        <p:blipFill>
          <a:blip r:embed="rId4"/>
          <a:stretch>
            <a:fillRect/>
          </a:stretch>
        </p:blipFill>
        <p:spPr>
          <a:xfrm>
            <a:off x="245659" y="1541290"/>
            <a:ext cx="5062182" cy="1906004"/>
          </a:xfrm>
          <a:prstGeom prst="rect">
            <a:avLst/>
          </a:prstGeom>
        </p:spPr>
      </p:pic>
      <p:pic>
        <p:nvPicPr>
          <p:cNvPr id="10" name="Picture 9" descr="article screen shot on Liberia: Flood Holds Hundreds Hostage in Margibi County"/>
          <p:cNvPicPr>
            <a:picLocks noChangeAspect="1"/>
          </p:cNvPicPr>
          <p:nvPr/>
        </p:nvPicPr>
        <p:blipFill>
          <a:blip r:embed="rId5"/>
          <a:stretch>
            <a:fillRect/>
          </a:stretch>
        </p:blipFill>
        <p:spPr>
          <a:xfrm>
            <a:off x="5157755" y="1978926"/>
            <a:ext cx="3685995" cy="4285873"/>
          </a:xfrm>
          <a:prstGeom prst="rect">
            <a:avLst/>
          </a:prstGeom>
        </p:spPr>
      </p:pic>
      <p:sp>
        <p:nvSpPr>
          <p:cNvPr id="2" name="Title 1">
            <a:extLst>
              <a:ext uri="{FF2B5EF4-FFF2-40B4-BE49-F238E27FC236}">
                <a16:creationId xmlns:a16="http://schemas.microsoft.com/office/drawing/2014/main" id="{092E0DC3-EABC-433E-999E-CF220FBDB55D}"/>
              </a:ext>
            </a:extLst>
          </p:cNvPr>
          <p:cNvSpPr>
            <a:spLocks noGrp="1"/>
          </p:cNvSpPr>
          <p:nvPr>
            <p:ph type="title"/>
          </p:nvPr>
        </p:nvSpPr>
        <p:spPr/>
        <p:txBody>
          <a:bodyPr/>
          <a:lstStyle/>
          <a:p>
            <a:r>
              <a:rPr lang="en-US" dirty="0"/>
              <a:t>Flooding and Environmental Contamination</a:t>
            </a:r>
          </a:p>
        </p:txBody>
      </p:sp>
    </p:spTree>
    <p:extLst>
      <p:ext uri="{BB962C8B-B14F-4D97-AF65-F5344CB8AC3E}">
        <p14:creationId xmlns:p14="http://schemas.microsoft.com/office/powerpoint/2010/main" val="145032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2007-D328-4788-AAB6-E6E9186C29A1}"/>
              </a:ext>
            </a:extLst>
          </p:cNvPr>
          <p:cNvSpPr>
            <a:spLocks noGrp="1"/>
          </p:cNvSpPr>
          <p:nvPr>
            <p:ph type="title"/>
          </p:nvPr>
        </p:nvSpPr>
        <p:spPr/>
        <p:txBody>
          <a:bodyPr/>
          <a:lstStyle/>
          <a:p>
            <a:r>
              <a:rPr lang="en-US" dirty="0"/>
              <a:t>Vector-Borne Diseases </a:t>
            </a:r>
          </a:p>
        </p:txBody>
      </p:sp>
      <p:sp>
        <p:nvSpPr>
          <p:cNvPr id="3" name="Content Placeholder 2">
            <a:extLst>
              <a:ext uri="{FF2B5EF4-FFF2-40B4-BE49-F238E27FC236}">
                <a16:creationId xmlns:a16="http://schemas.microsoft.com/office/drawing/2014/main" id="{7C8313A0-0491-4ED2-9D16-D055DA613CEA}"/>
              </a:ext>
            </a:extLst>
          </p:cNvPr>
          <p:cNvSpPr>
            <a:spLocks noGrp="1"/>
          </p:cNvSpPr>
          <p:nvPr>
            <p:ph idx="1"/>
          </p:nvPr>
        </p:nvSpPr>
        <p:spPr>
          <a:xfrm>
            <a:off x="628650" y="1720850"/>
            <a:ext cx="7886700" cy="4631824"/>
          </a:xfrm>
        </p:spPr>
        <p:txBody>
          <a:bodyPr>
            <a:normAutofit/>
          </a:bodyPr>
          <a:lstStyle/>
          <a:p>
            <a:pPr marL="0" indent="0">
              <a:buNone/>
            </a:pPr>
            <a:r>
              <a:rPr lang="en-US" dirty="0"/>
              <a:t>Key</a:t>
            </a:r>
            <a:r>
              <a:rPr lang="en-US" sz="2000" dirty="0"/>
              <a:t> Points </a:t>
            </a:r>
          </a:p>
          <a:p>
            <a:r>
              <a:rPr lang="en-US" sz="1800" dirty="0"/>
              <a:t>Malaria early warning systems combine case surveillance with long-range climate modeling to allow clinicians and policy makers to proactively prepare for outbreaks and allocate resources.</a:t>
            </a:r>
          </a:p>
          <a:p>
            <a:r>
              <a:rPr lang="en-US" sz="1800" dirty="0"/>
              <a:t>Surveillance programs for West Nile are soon to be sensitive enough to predict outbreaks of disease.  Clinicians and public health officials must increase their cooperation and communication to bring this knowledge to meaningful place in clinical practice.</a:t>
            </a:r>
          </a:p>
          <a:p>
            <a:r>
              <a:rPr lang="en-US" sz="1800" dirty="0"/>
              <a:t>The impacts of climate change on the geographic distribution of resources may result in mass human movement. Clinicians and public health officials must be alert to the possibility of infectious diseases appearing in unexpected places.</a:t>
            </a:r>
          </a:p>
          <a:p>
            <a:r>
              <a:rPr lang="en-US" sz="1800" dirty="0"/>
              <a:t>The manifestation of disease from climate sensitive zoonotic pathogens is influenced by the baseline health of communities and individuals which may in turn be threatened by climate change.</a:t>
            </a:r>
          </a:p>
          <a:p>
            <a:endParaRPr lang="en-US" sz="1500" dirty="0"/>
          </a:p>
          <a:p>
            <a:endParaRPr lang="en-US" sz="1500" dirty="0"/>
          </a:p>
        </p:txBody>
      </p:sp>
    </p:spTree>
    <p:extLst>
      <p:ext uri="{BB962C8B-B14F-4D97-AF65-F5344CB8AC3E}">
        <p14:creationId xmlns:p14="http://schemas.microsoft.com/office/powerpoint/2010/main" val="933926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B326B8-1B59-4B05-913B-4A59DC27C0D2}"/>
              </a:ext>
            </a:extLst>
          </p:cNvPr>
          <p:cNvSpPr txBox="1"/>
          <p:nvPr/>
        </p:nvSpPr>
        <p:spPr>
          <a:xfrm>
            <a:off x="488372" y="6021178"/>
            <a:ext cx="6057901" cy="430887"/>
          </a:xfrm>
          <a:prstGeom prst="rect">
            <a:avLst/>
          </a:prstGeom>
          <a:noFill/>
        </p:spPr>
        <p:txBody>
          <a:bodyPr wrap="square" rtlCol="0">
            <a:spAutoFit/>
          </a:bodyPr>
          <a:lstStyle/>
          <a:p>
            <a:r>
              <a:rPr lang="en-US" sz="1100" dirty="0"/>
              <a:t>Source: IPCC, 2014 Chapter 11: Impacts, Adaptation, and Vulnerability. </a:t>
            </a:r>
          </a:p>
          <a:p>
            <a:endParaRPr lang="en-US" sz="1100" dirty="0"/>
          </a:p>
        </p:txBody>
      </p:sp>
      <p:pic>
        <p:nvPicPr>
          <p:cNvPr id="2" name="Picture 1" descr="The association between different climatic drivers and the global prevalence and geographic distribution of selected vector-borne diseases observed over the period 2008-2012. Among the vector-borne diseases shown here, only dengue fever was associated with climate variables at both the global and local levels (high confidence), while malaria and hemorrhagic fever with renal syndrome showed a positive association at the local level (high confidence).&#10;"/>
          <p:cNvPicPr>
            <a:picLocks noChangeAspect="1"/>
          </p:cNvPicPr>
          <p:nvPr/>
        </p:nvPicPr>
        <p:blipFill>
          <a:blip r:embed="rId3"/>
          <a:stretch>
            <a:fillRect/>
          </a:stretch>
        </p:blipFill>
        <p:spPr>
          <a:xfrm>
            <a:off x="652965" y="836822"/>
            <a:ext cx="7575409" cy="4971697"/>
          </a:xfrm>
          <a:prstGeom prst="rect">
            <a:avLst/>
          </a:prstGeom>
        </p:spPr>
      </p:pic>
      <p:sp>
        <p:nvSpPr>
          <p:cNvPr id="4" name="Title 3" hidden="1">
            <a:extLst>
              <a:ext uri="{FF2B5EF4-FFF2-40B4-BE49-F238E27FC236}">
                <a16:creationId xmlns:a16="http://schemas.microsoft.com/office/drawing/2014/main" id="{4CC24A0A-654D-44E8-A32B-32CFA34993AD}"/>
              </a:ext>
            </a:extLst>
          </p:cNvPr>
          <p:cNvSpPr>
            <a:spLocks noGrp="1"/>
          </p:cNvSpPr>
          <p:nvPr>
            <p:ph type="title" idx="4294967295"/>
          </p:nvPr>
        </p:nvSpPr>
        <p:spPr/>
        <p:txBody>
          <a:bodyPr/>
          <a:lstStyle/>
          <a:p>
            <a:r>
              <a:rPr lang="en-US" dirty="0"/>
              <a:t>Vector-borne diseases</a:t>
            </a:r>
          </a:p>
        </p:txBody>
      </p:sp>
    </p:spTree>
    <p:extLst>
      <p:ext uri="{BB962C8B-B14F-4D97-AF65-F5344CB8AC3E}">
        <p14:creationId xmlns:p14="http://schemas.microsoft.com/office/powerpoint/2010/main" val="551281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ap that shows how climate change will affect the distribution of malaria.  ">
            <a:extLst>
              <a:ext uri="{FF2B5EF4-FFF2-40B4-BE49-F238E27FC236}">
                <a16:creationId xmlns:a16="http://schemas.microsoft.com/office/drawing/2014/main" id="{C7822C76-33BC-4D29-86C3-06A55802AFB2}"/>
              </a:ext>
            </a:extLst>
          </p:cNvPr>
          <p:cNvPicPr>
            <a:picLocks noGrp="1" noChangeAspect="1"/>
          </p:cNvPicPr>
          <p:nvPr>
            <p:ph idx="1"/>
          </p:nvPr>
        </p:nvPicPr>
        <p:blipFill>
          <a:blip r:embed="rId3"/>
          <a:stretch>
            <a:fillRect/>
          </a:stretch>
        </p:blipFill>
        <p:spPr>
          <a:xfrm>
            <a:off x="546803" y="1259850"/>
            <a:ext cx="7588169" cy="4568537"/>
          </a:xfrm>
          <a:prstGeom prst="rect">
            <a:avLst/>
          </a:prstGeom>
        </p:spPr>
      </p:pic>
      <p:sp>
        <p:nvSpPr>
          <p:cNvPr id="2" name="TextBox 1">
            <a:extLst>
              <a:ext uri="{FF2B5EF4-FFF2-40B4-BE49-F238E27FC236}">
                <a16:creationId xmlns:a16="http://schemas.microsoft.com/office/drawing/2014/main" id="{4431BAE8-29A5-4C20-B383-5856AD56A59A}"/>
              </a:ext>
            </a:extLst>
          </p:cNvPr>
          <p:cNvSpPr txBox="1"/>
          <p:nvPr/>
        </p:nvSpPr>
        <p:spPr>
          <a:xfrm>
            <a:off x="777915" y="5929746"/>
            <a:ext cx="4978649" cy="246221"/>
          </a:xfrm>
          <a:prstGeom prst="rect">
            <a:avLst/>
          </a:prstGeom>
          <a:noFill/>
        </p:spPr>
        <p:txBody>
          <a:bodyPr wrap="square" rtlCol="0">
            <a:spAutoFit/>
          </a:bodyPr>
          <a:lstStyle/>
          <a:p>
            <a:r>
              <a:rPr lang="en-US" sz="1000" dirty="0"/>
              <a:t>Source: Google Images</a:t>
            </a:r>
          </a:p>
        </p:txBody>
      </p:sp>
      <p:sp>
        <p:nvSpPr>
          <p:cNvPr id="3" name="Title 2" hidden="1">
            <a:extLst>
              <a:ext uri="{FF2B5EF4-FFF2-40B4-BE49-F238E27FC236}">
                <a16:creationId xmlns:a16="http://schemas.microsoft.com/office/drawing/2014/main" id="{F5DA7587-0E0B-438C-A6FD-404A3F0EDDDA}"/>
              </a:ext>
            </a:extLst>
          </p:cNvPr>
          <p:cNvSpPr>
            <a:spLocks noGrp="1"/>
          </p:cNvSpPr>
          <p:nvPr>
            <p:ph type="title"/>
          </p:nvPr>
        </p:nvSpPr>
        <p:spPr/>
        <p:txBody>
          <a:bodyPr/>
          <a:lstStyle/>
          <a:p>
            <a:r>
              <a:rPr lang="en-US" dirty="0"/>
              <a:t>Climate Change and Malaria</a:t>
            </a:r>
          </a:p>
        </p:txBody>
      </p:sp>
    </p:spTree>
    <p:extLst>
      <p:ext uri="{BB962C8B-B14F-4D97-AF65-F5344CB8AC3E}">
        <p14:creationId xmlns:p14="http://schemas.microsoft.com/office/powerpoint/2010/main" val="342487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575B-1010-4BF3-A235-2AD47576CEE9}"/>
              </a:ext>
            </a:extLst>
          </p:cNvPr>
          <p:cNvSpPr>
            <a:spLocks noGrp="1"/>
          </p:cNvSpPr>
          <p:nvPr>
            <p:ph type="title"/>
          </p:nvPr>
        </p:nvSpPr>
        <p:spPr/>
        <p:txBody>
          <a:bodyPr/>
          <a:lstStyle/>
          <a:p>
            <a:r>
              <a:rPr lang="en-US" dirty="0"/>
              <a:t>Water-Related Infection</a:t>
            </a:r>
          </a:p>
        </p:txBody>
      </p:sp>
      <p:sp>
        <p:nvSpPr>
          <p:cNvPr id="3" name="Content Placeholder 2">
            <a:extLst>
              <a:ext uri="{FF2B5EF4-FFF2-40B4-BE49-F238E27FC236}">
                <a16:creationId xmlns:a16="http://schemas.microsoft.com/office/drawing/2014/main" id="{26B068C6-9B81-4C8D-9CA4-83E1631002E9}"/>
              </a:ext>
            </a:extLst>
          </p:cNvPr>
          <p:cNvSpPr>
            <a:spLocks noGrp="1"/>
          </p:cNvSpPr>
          <p:nvPr>
            <p:ph idx="1"/>
          </p:nvPr>
        </p:nvSpPr>
        <p:spPr>
          <a:xfrm>
            <a:off x="628650" y="1720850"/>
            <a:ext cx="7886700" cy="4423276"/>
          </a:xfrm>
        </p:spPr>
        <p:txBody>
          <a:bodyPr>
            <a:normAutofit/>
          </a:bodyPr>
          <a:lstStyle/>
          <a:p>
            <a:pPr marL="0" indent="0">
              <a:buNone/>
            </a:pPr>
            <a:r>
              <a:rPr lang="en-US" dirty="0"/>
              <a:t>Key Points</a:t>
            </a:r>
          </a:p>
          <a:p>
            <a:r>
              <a:rPr lang="en-US" sz="1800" dirty="0"/>
              <a:t>Cryptosporidium is a common climate-sensitive disease that health care providers must be aware of in order to prevent complications among vulnerable patients.</a:t>
            </a:r>
          </a:p>
          <a:p>
            <a:r>
              <a:rPr lang="en-US" sz="1800" dirty="0"/>
              <a:t>Access to safe water is a difficult milestone to achieve, define and assess.  It is requisite to achieve modern health standards and may be threatened by changing climates.</a:t>
            </a:r>
          </a:p>
          <a:p>
            <a:r>
              <a:rPr lang="en-US" sz="1800" dirty="0"/>
              <a:t>Harmful algae blooms pose significant risks to communities and health care systems.  Strong public health monitoring is needed to trace these impacts and create notification pathways within the health care system and within communities.</a:t>
            </a:r>
          </a:p>
        </p:txBody>
      </p:sp>
    </p:spTree>
    <p:extLst>
      <p:ext uri="{BB962C8B-B14F-4D97-AF65-F5344CB8AC3E}">
        <p14:creationId xmlns:p14="http://schemas.microsoft.com/office/powerpoint/2010/main" val="795559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rot="10800000" flipV="1">
            <a:off x="6307850" y="1481294"/>
            <a:ext cx="2483426"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dirty="0"/>
              <a:t>Effect of rising temperatures on the area in which transmission of Schistosomiasis japonica may occur. Green area denotes the range of schistosomiasis in China in 2000. The blue area shows the additional area suitable for disease transmission in 2050.</a:t>
            </a:r>
            <a:endParaRPr lang="en-US" altLang="en-US" sz="1400" dirty="0"/>
          </a:p>
        </p:txBody>
      </p:sp>
      <p:sp>
        <p:nvSpPr>
          <p:cNvPr id="7" name="TextBox 6">
            <a:extLst>
              <a:ext uri="{FF2B5EF4-FFF2-40B4-BE49-F238E27FC236}">
                <a16:creationId xmlns:a16="http://schemas.microsoft.com/office/drawing/2014/main" id="{63521CA4-217C-4D17-BC26-BC087B3ABD82}"/>
              </a:ext>
            </a:extLst>
          </p:cNvPr>
          <p:cNvSpPr txBox="1"/>
          <p:nvPr/>
        </p:nvSpPr>
        <p:spPr>
          <a:xfrm>
            <a:off x="6337887" y="4759403"/>
            <a:ext cx="2244436" cy="769441"/>
          </a:xfrm>
          <a:prstGeom prst="rect">
            <a:avLst/>
          </a:prstGeom>
          <a:noFill/>
        </p:spPr>
        <p:txBody>
          <a:bodyPr wrap="square" rtlCol="0">
            <a:spAutoFit/>
          </a:bodyPr>
          <a:lstStyle/>
          <a:p>
            <a:r>
              <a:rPr lang="en-US" sz="1100" dirty="0"/>
              <a:t>Source: IPCC, 2014 Chapter 11: Impacts, Adaptation, and Vulnerability. </a:t>
            </a:r>
          </a:p>
          <a:p>
            <a:endParaRPr lang="en-US" sz="1100" dirty="0"/>
          </a:p>
        </p:txBody>
      </p:sp>
      <p:pic>
        <p:nvPicPr>
          <p:cNvPr id="5" name="Picture 4" descr="Effect of rising temperatures on the area in which transmission of Schistosomiasis japonica may occur. Green area denotes the range of schistosomiasis in China in 2000. The blue area shows the additional area suitable for disease transmission in 2050. Based on a biology-driven model including parasite (Schistosoma japonicum) and snail intermediate host (Oncomelania hupensis) and assuming average temperatures in China in mid-winter (January) increase by 1.6°C in 2050, compared with 2000"/>
          <p:cNvPicPr>
            <a:picLocks noChangeAspect="1"/>
          </p:cNvPicPr>
          <p:nvPr/>
        </p:nvPicPr>
        <p:blipFill>
          <a:blip r:embed="rId3"/>
          <a:stretch>
            <a:fillRect/>
          </a:stretch>
        </p:blipFill>
        <p:spPr>
          <a:xfrm>
            <a:off x="561677" y="1481294"/>
            <a:ext cx="5567603" cy="4386105"/>
          </a:xfrm>
          <a:prstGeom prst="rect">
            <a:avLst/>
          </a:prstGeom>
        </p:spPr>
      </p:pic>
      <p:sp>
        <p:nvSpPr>
          <p:cNvPr id="2" name="Title 1">
            <a:extLst>
              <a:ext uri="{FF2B5EF4-FFF2-40B4-BE49-F238E27FC236}">
                <a16:creationId xmlns:a16="http://schemas.microsoft.com/office/drawing/2014/main" id="{F0D4575B-1010-4BF3-A235-2AD47576CEE9}"/>
              </a:ext>
            </a:extLst>
          </p:cNvPr>
          <p:cNvSpPr>
            <a:spLocks noGrp="1"/>
          </p:cNvSpPr>
          <p:nvPr>
            <p:ph type="title"/>
          </p:nvPr>
        </p:nvSpPr>
        <p:spPr/>
        <p:txBody>
          <a:bodyPr/>
          <a:lstStyle/>
          <a:p>
            <a:r>
              <a:rPr lang="en-US" dirty="0"/>
              <a:t>Water-Related Infection</a:t>
            </a:r>
          </a:p>
        </p:txBody>
      </p:sp>
    </p:spTree>
    <p:extLst>
      <p:ext uri="{BB962C8B-B14F-4D97-AF65-F5344CB8AC3E}">
        <p14:creationId xmlns:p14="http://schemas.microsoft.com/office/powerpoint/2010/main" val="586975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86C609-F6CB-49E8-A365-ED8C1B6CE735}"/>
              </a:ext>
            </a:extLst>
          </p:cNvPr>
          <p:cNvSpPr txBox="1"/>
          <p:nvPr/>
        </p:nvSpPr>
        <p:spPr>
          <a:xfrm>
            <a:off x="5964382" y="5226628"/>
            <a:ext cx="2526115" cy="830997"/>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7" name="Content Placeholder 6" descr="Graph that shows how climate change will affect water quantity and quality, and human exposure to water-related illness-- increasing sea surface temperature in the ocean, water treatment, residential runoff, Algal bloom and nutrient and contaminating loading, farm and livestock runoff, and increasing frequency and intensity of precipitation">
            <a:extLst>
              <a:ext uri="{FF2B5EF4-FFF2-40B4-BE49-F238E27FC236}">
                <a16:creationId xmlns:a16="http://schemas.microsoft.com/office/drawing/2014/main" id="{9796F259-4241-4467-B29E-D7C9AEE888C6}"/>
              </a:ext>
            </a:extLst>
          </p:cNvPr>
          <p:cNvPicPr>
            <a:picLocks noGrp="1" noChangeAspect="1"/>
          </p:cNvPicPr>
          <p:nvPr>
            <p:ph idx="1"/>
          </p:nvPr>
        </p:nvPicPr>
        <p:blipFill>
          <a:blip r:embed="rId3"/>
          <a:stretch>
            <a:fillRect/>
          </a:stretch>
        </p:blipFill>
        <p:spPr>
          <a:xfrm>
            <a:off x="653503" y="1938142"/>
            <a:ext cx="4928432" cy="4508618"/>
          </a:xfrm>
          <a:prstGeom prst="rect">
            <a:avLst/>
          </a:prstGeom>
        </p:spPr>
      </p:pic>
      <p:sp>
        <p:nvSpPr>
          <p:cNvPr id="5" name="Title 4">
            <a:extLst>
              <a:ext uri="{FF2B5EF4-FFF2-40B4-BE49-F238E27FC236}">
                <a16:creationId xmlns:a16="http://schemas.microsoft.com/office/drawing/2014/main" id="{04805102-D097-4A24-8DBB-EFC2A304F815}"/>
              </a:ext>
            </a:extLst>
          </p:cNvPr>
          <p:cNvSpPr>
            <a:spLocks noGrp="1"/>
          </p:cNvSpPr>
          <p:nvPr>
            <p:ph type="title"/>
          </p:nvPr>
        </p:nvSpPr>
        <p:spPr/>
        <p:txBody>
          <a:bodyPr>
            <a:normAutofit fontScale="90000"/>
          </a:bodyPr>
          <a:lstStyle/>
          <a:p>
            <a:r>
              <a:rPr lang="en-US" sz="3000" dirty="0"/>
              <a:t>Climate Change, Water Quantity and Quality, and Human Exposure to Water-Related Illness</a:t>
            </a:r>
          </a:p>
        </p:txBody>
      </p:sp>
    </p:spTree>
    <p:extLst>
      <p:ext uri="{BB962C8B-B14F-4D97-AF65-F5344CB8AC3E}">
        <p14:creationId xmlns:p14="http://schemas.microsoft.com/office/powerpoint/2010/main" val="742607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FDAB-8132-4CAC-B108-D3F10CA8ABC2}"/>
              </a:ext>
            </a:extLst>
          </p:cNvPr>
          <p:cNvSpPr>
            <a:spLocks noGrp="1"/>
          </p:cNvSpPr>
          <p:nvPr>
            <p:ph type="title"/>
          </p:nvPr>
        </p:nvSpPr>
        <p:spPr/>
        <p:txBody>
          <a:bodyPr/>
          <a:lstStyle/>
          <a:p>
            <a:r>
              <a:rPr lang="en-US" dirty="0"/>
              <a:t>Food and Nutrition </a:t>
            </a:r>
          </a:p>
        </p:txBody>
      </p:sp>
      <p:sp>
        <p:nvSpPr>
          <p:cNvPr id="3" name="Content Placeholder 2">
            <a:extLst>
              <a:ext uri="{FF2B5EF4-FFF2-40B4-BE49-F238E27FC236}">
                <a16:creationId xmlns:a16="http://schemas.microsoft.com/office/drawing/2014/main" id="{22E24F36-2CB8-43EA-826E-2AF7A92FC15D}"/>
              </a:ext>
            </a:extLst>
          </p:cNvPr>
          <p:cNvSpPr>
            <a:spLocks noGrp="1"/>
          </p:cNvSpPr>
          <p:nvPr>
            <p:ph idx="1"/>
          </p:nvPr>
        </p:nvSpPr>
        <p:spPr>
          <a:xfrm>
            <a:off x="628650" y="1604212"/>
            <a:ext cx="7886700" cy="4876799"/>
          </a:xfrm>
        </p:spPr>
        <p:txBody>
          <a:bodyPr>
            <a:normAutofit lnSpcReduction="10000"/>
          </a:bodyPr>
          <a:lstStyle/>
          <a:p>
            <a:pPr marL="0" indent="0">
              <a:buNone/>
            </a:pPr>
            <a:r>
              <a:rPr lang="en-US" sz="2400" dirty="0"/>
              <a:t>Key Points </a:t>
            </a:r>
          </a:p>
          <a:p>
            <a:r>
              <a:rPr lang="en-US" sz="1800" dirty="0"/>
              <a:t>Helminth infections are a prevalent climate sensitive illness that has wide-reaching implications for human health and nutrition.</a:t>
            </a:r>
          </a:p>
          <a:p>
            <a:r>
              <a:rPr lang="en-US" sz="1800" dirty="0"/>
              <a:t>Climate change leads to food insecurity, more reliance on industrialized food production and the use of chemicals with unknown and known detrimental effects on human health.</a:t>
            </a:r>
          </a:p>
          <a:p>
            <a:r>
              <a:rPr lang="en-US" sz="1800" dirty="0"/>
              <a:t>Evidence-based approaches should be used to assess and address the health impacts of food security among vulnerable populations.</a:t>
            </a:r>
          </a:p>
          <a:p>
            <a:r>
              <a:rPr lang="en-US" sz="1800" dirty="0"/>
              <a:t>Health effects of chronic undernutrition manifest in a myriad of ways, ranging from physical to cognitive, and are likely to intensify in the future as a result of climate change.</a:t>
            </a:r>
          </a:p>
          <a:p>
            <a:r>
              <a:rPr lang="en-US" sz="1800" dirty="0"/>
              <a:t>Ciguatera poisoning is a climate sensitive cause of bio-poisoning that clinicians must be aware of.</a:t>
            </a:r>
          </a:p>
          <a:p>
            <a:r>
              <a:rPr lang="en-US" sz="1800" dirty="0"/>
              <a:t>Global climate change is affecting food availability and lifestyle choices, thus shifting the prevalence of diseases worldwide</a:t>
            </a:r>
          </a:p>
          <a:p>
            <a:endParaRPr lang="en-US" dirty="0"/>
          </a:p>
        </p:txBody>
      </p:sp>
    </p:spTree>
    <p:extLst>
      <p:ext uri="{BB962C8B-B14F-4D97-AF65-F5344CB8AC3E}">
        <p14:creationId xmlns:p14="http://schemas.microsoft.com/office/powerpoint/2010/main" val="1073578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031860-5115-4465-9CF0-B153334FE293}"/>
              </a:ext>
            </a:extLst>
          </p:cNvPr>
          <p:cNvSpPr txBox="1"/>
          <p:nvPr/>
        </p:nvSpPr>
        <p:spPr>
          <a:xfrm>
            <a:off x="6244936" y="5216238"/>
            <a:ext cx="2526115" cy="830997"/>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5" name="Content Placeholder 4" descr="Graph that shows how Rising CO2 and climate change interacts with food safety and nutrition.  Temperature and precipitation extreme (like flooding) can increase pathogen load and climate can also alter weed, insect and fungal populations and increase pesticide use.  this causes rising in carbon dioxide, which can directly influence nutritional content of foods.  Warmer temperatures can result in greater food spoilage, and extreme climate events can disrupt food distribution">
            <a:extLst>
              <a:ext uri="{FF2B5EF4-FFF2-40B4-BE49-F238E27FC236}">
                <a16:creationId xmlns:a16="http://schemas.microsoft.com/office/drawing/2014/main" id="{A8DE1602-DEC2-465D-A775-49E77F8C2815}"/>
              </a:ext>
            </a:extLst>
          </p:cNvPr>
          <p:cNvPicPr>
            <a:picLocks noGrp="1" noChangeAspect="1"/>
          </p:cNvPicPr>
          <p:nvPr>
            <p:ph idx="1"/>
          </p:nvPr>
        </p:nvPicPr>
        <p:blipFill rotWithShape="1">
          <a:blip r:embed="rId3"/>
          <a:srcRect t="10580"/>
          <a:stretch/>
        </p:blipFill>
        <p:spPr>
          <a:xfrm>
            <a:off x="826739" y="1911336"/>
            <a:ext cx="5112828" cy="4413074"/>
          </a:xfrm>
          <a:prstGeom prst="rect">
            <a:avLst/>
          </a:prstGeom>
        </p:spPr>
      </p:pic>
      <p:sp>
        <p:nvSpPr>
          <p:cNvPr id="3" name="Title 2">
            <a:extLst>
              <a:ext uri="{FF2B5EF4-FFF2-40B4-BE49-F238E27FC236}">
                <a16:creationId xmlns:a16="http://schemas.microsoft.com/office/drawing/2014/main" id="{5B16B251-DEAE-4E2D-BD14-D009DA72B8D6}"/>
              </a:ext>
            </a:extLst>
          </p:cNvPr>
          <p:cNvSpPr>
            <a:spLocks noGrp="1"/>
          </p:cNvSpPr>
          <p:nvPr>
            <p:ph type="title"/>
          </p:nvPr>
        </p:nvSpPr>
        <p:spPr/>
        <p:txBody>
          <a:bodyPr>
            <a:normAutofit fontScale="90000"/>
          </a:bodyPr>
          <a:lstStyle/>
          <a:p>
            <a:r>
              <a:rPr lang="en-US" sz="2700" dirty="0"/>
              <a:t>Interactions of Rising CO2 and Climate Change on Food Safety and Nutrition</a:t>
            </a:r>
          </a:p>
        </p:txBody>
      </p:sp>
    </p:spTree>
    <p:extLst>
      <p:ext uri="{BB962C8B-B14F-4D97-AF65-F5344CB8AC3E}">
        <p14:creationId xmlns:p14="http://schemas.microsoft.com/office/powerpoint/2010/main" val="479877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7E460D-B211-4ED4-8ADB-2C917AA5B935}"/>
              </a:ext>
            </a:extLst>
          </p:cNvPr>
          <p:cNvSpPr>
            <a:spLocks noGrp="1"/>
          </p:cNvSpPr>
          <p:nvPr>
            <p:ph type="sldNum" sz="quarter" idx="4"/>
          </p:nvPr>
        </p:nvSpPr>
        <p:spPr/>
        <p:txBody>
          <a:bodyPr/>
          <a:lstStyle/>
          <a:p>
            <a:fld id="{7EB196D7-06B1-4D4A-B6C2-7F8602224A25}" type="slidenum">
              <a:rPr lang="en-US" smtClean="0"/>
              <a:pPr/>
              <a:t>4</a:t>
            </a:fld>
            <a:endParaRPr lang="en-US" dirty="0"/>
          </a:p>
        </p:txBody>
      </p:sp>
      <p:sp>
        <p:nvSpPr>
          <p:cNvPr id="8" name="TextBox 7">
            <a:extLst>
              <a:ext uri="{FF2B5EF4-FFF2-40B4-BE49-F238E27FC236}">
                <a16:creationId xmlns:a16="http://schemas.microsoft.com/office/drawing/2014/main" id="{F411AB6B-F7A0-4CAD-B894-4EF9472D86DB}"/>
              </a:ext>
            </a:extLst>
          </p:cNvPr>
          <p:cNvSpPr txBox="1"/>
          <p:nvPr/>
        </p:nvSpPr>
        <p:spPr>
          <a:xfrm>
            <a:off x="592280" y="6426717"/>
            <a:ext cx="7596699" cy="253916"/>
          </a:xfrm>
          <a:prstGeom prst="rect">
            <a:avLst/>
          </a:prstGeom>
          <a:noFill/>
        </p:spPr>
        <p:txBody>
          <a:bodyPr wrap="square" rtlCol="0">
            <a:spAutoFit/>
          </a:bodyPr>
          <a:lstStyle/>
          <a:p>
            <a:r>
              <a:rPr lang="en-US" sz="1050" dirty="0">
                <a:latin typeface="+mn-lt"/>
                <a:cs typeface="Calibri" panose="020F0502020204030204" pitchFamily="34" charset="0"/>
              </a:rPr>
              <a:t>Source: IPCC 2014, 5AR Chapter 3: Freshwater Resources, Pg. 248.  </a:t>
            </a:r>
          </a:p>
        </p:txBody>
      </p:sp>
      <p:pic>
        <p:nvPicPr>
          <p:cNvPr id="7" name="Content Placeholder 4" descr="world map that shows the increase in flood frequency in many parts of the world">
            <a:extLst>
              <a:ext uri="{FF2B5EF4-FFF2-40B4-BE49-F238E27FC236}">
                <a16:creationId xmlns:a16="http://schemas.microsoft.com/office/drawing/2014/main" id="{05E5F6F2-04A0-4CDF-A00B-DDA6473BE68C}"/>
              </a:ext>
            </a:extLst>
          </p:cNvPr>
          <p:cNvPicPr>
            <a:picLocks noGrp="1" noChangeAspect="1"/>
          </p:cNvPicPr>
          <p:nvPr>
            <p:ph idx="1"/>
          </p:nvPr>
        </p:nvPicPr>
        <p:blipFill rotWithShape="1">
          <a:blip r:embed="rId3"/>
          <a:srcRect l="16609" t="6736" r="15109" b="7754"/>
          <a:stretch/>
        </p:blipFill>
        <p:spPr>
          <a:xfrm>
            <a:off x="1412221" y="1498456"/>
            <a:ext cx="6506596" cy="4725987"/>
          </a:xfrm>
          <a:prstGeom prst="rect">
            <a:avLst/>
          </a:prstGeom>
        </p:spPr>
      </p:pic>
      <p:sp>
        <p:nvSpPr>
          <p:cNvPr id="2" name="Title 1">
            <a:extLst>
              <a:ext uri="{FF2B5EF4-FFF2-40B4-BE49-F238E27FC236}">
                <a16:creationId xmlns:a16="http://schemas.microsoft.com/office/drawing/2014/main" id="{98E1ED0C-92DB-483D-90A0-3A1B868E4798}"/>
              </a:ext>
            </a:extLst>
          </p:cNvPr>
          <p:cNvSpPr>
            <a:spLocks noGrp="1"/>
          </p:cNvSpPr>
          <p:nvPr>
            <p:ph type="title"/>
          </p:nvPr>
        </p:nvSpPr>
        <p:spPr/>
        <p:txBody>
          <a:bodyPr/>
          <a:lstStyle/>
          <a:p>
            <a:r>
              <a:rPr lang="en-US" dirty="0"/>
              <a:t>Flooding Frequency</a:t>
            </a:r>
          </a:p>
        </p:txBody>
      </p:sp>
    </p:spTree>
    <p:extLst>
      <p:ext uri="{BB962C8B-B14F-4D97-AF65-F5344CB8AC3E}">
        <p14:creationId xmlns:p14="http://schemas.microsoft.com/office/powerpoint/2010/main" val="2233342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0BA2CE-4206-40D9-A27C-0CF9E8755282}"/>
              </a:ext>
            </a:extLst>
          </p:cNvPr>
          <p:cNvSpPr txBox="1"/>
          <p:nvPr/>
        </p:nvSpPr>
        <p:spPr>
          <a:xfrm>
            <a:off x="1529071" y="5815013"/>
            <a:ext cx="4603173"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2" name="Picture 1" descr="Graphs that show the seasonality of human illnesses associated with foodborne pathogens.  Campylobacteriosis increases during summer months, as well salmoneliosis. E Coli infection are most prevelent also between June and october.  Norovirus is prevalent between October and March">
            <a:extLst>
              <a:ext uri="{FF2B5EF4-FFF2-40B4-BE49-F238E27FC236}">
                <a16:creationId xmlns:a16="http://schemas.microsoft.com/office/drawing/2014/main" id="{FF5F0EDF-1AA3-4AA5-BA4A-3E0609823AAE}"/>
              </a:ext>
            </a:extLst>
          </p:cNvPr>
          <p:cNvPicPr>
            <a:picLocks noChangeAspect="1"/>
          </p:cNvPicPr>
          <p:nvPr/>
        </p:nvPicPr>
        <p:blipFill>
          <a:blip r:embed="rId3"/>
          <a:stretch>
            <a:fillRect/>
          </a:stretch>
        </p:blipFill>
        <p:spPr>
          <a:xfrm>
            <a:off x="1529071" y="1042987"/>
            <a:ext cx="5665472" cy="4614863"/>
          </a:xfrm>
          <a:prstGeom prst="rect">
            <a:avLst/>
          </a:prstGeom>
        </p:spPr>
      </p:pic>
      <p:sp>
        <p:nvSpPr>
          <p:cNvPr id="3" name="Title 2" hidden="1">
            <a:extLst>
              <a:ext uri="{FF2B5EF4-FFF2-40B4-BE49-F238E27FC236}">
                <a16:creationId xmlns:a16="http://schemas.microsoft.com/office/drawing/2014/main" id="{49858FBE-1940-49AD-99A4-69DFA4EC6F22}"/>
              </a:ext>
            </a:extLst>
          </p:cNvPr>
          <p:cNvSpPr>
            <a:spLocks noGrp="1"/>
          </p:cNvSpPr>
          <p:nvPr>
            <p:ph type="title" idx="4294967295"/>
          </p:nvPr>
        </p:nvSpPr>
        <p:spPr/>
        <p:txBody>
          <a:bodyPr/>
          <a:lstStyle/>
          <a:p>
            <a:r>
              <a:rPr lang="en-US" dirty="0"/>
              <a:t>Human</a:t>
            </a:r>
            <a:r>
              <a:rPr lang="en-US" baseline="0" dirty="0"/>
              <a:t> Illness and Foodborne Pathogens</a:t>
            </a:r>
            <a:endParaRPr lang="en-US" dirty="0"/>
          </a:p>
        </p:txBody>
      </p:sp>
    </p:spTree>
    <p:extLst>
      <p:ext uri="{BB962C8B-B14F-4D97-AF65-F5344CB8AC3E}">
        <p14:creationId xmlns:p14="http://schemas.microsoft.com/office/powerpoint/2010/main" val="1299034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67B4A2-B77F-49F1-98EF-493323F0E408}"/>
              </a:ext>
            </a:extLst>
          </p:cNvPr>
          <p:cNvSpPr txBox="1"/>
          <p:nvPr/>
        </p:nvSpPr>
        <p:spPr>
          <a:xfrm>
            <a:off x="6203372" y="5029201"/>
            <a:ext cx="2795155" cy="830997"/>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3" name="Picture 2" descr="Graph showing the effects of carbon dioxide on protein and minerals.  it is projected that the protein content will decrease as the CO concentrations increases.  The concentration of essential minerals at CO2 concentrations also decreases. ">
            <a:extLst>
              <a:ext uri="{FF2B5EF4-FFF2-40B4-BE49-F238E27FC236}">
                <a16:creationId xmlns:a16="http://schemas.microsoft.com/office/drawing/2014/main" id="{7AE51F76-2EED-4D49-8175-AF3C973EBA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4280" y="972675"/>
            <a:ext cx="4544842" cy="5524144"/>
          </a:xfrm>
          <a:prstGeom prst="rect">
            <a:avLst/>
          </a:prstGeom>
        </p:spPr>
      </p:pic>
      <p:sp>
        <p:nvSpPr>
          <p:cNvPr id="2" name="Title 1" hidden="1">
            <a:extLst>
              <a:ext uri="{FF2B5EF4-FFF2-40B4-BE49-F238E27FC236}">
                <a16:creationId xmlns:a16="http://schemas.microsoft.com/office/drawing/2014/main" id="{13A663E6-135F-4642-8871-0336CAE27576}"/>
              </a:ext>
            </a:extLst>
          </p:cNvPr>
          <p:cNvSpPr>
            <a:spLocks noGrp="1"/>
          </p:cNvSpPr>
          <p:nvPr>
            <p:ph type="title" idx="4294967295"/>
          </p:nvPr>
        </p:nvSpPr>
        <p:spPr/>
        <p:txBody>
          <a:bodyPr/>
          <a:lstStyle/>
          <a:p>
            <a:r>
              <a:rPr lang="en-US" dirty="0"/>
              <a:t>Effects of Carbon Dioxide on</a:t>
            </a:r>
            <a:r>
              <a:rPr lang="en-US" baseline="0" dirty="0"/>
              <a:t> Proteins and Minerals</a:t>
            </a:r>
            <a:endParaRPr lang="en-US" dirty="0"/>
          </a:p>
        </p:txBody>
      </p:sp>
    </p:spTree>
    <p:extLst>
      <p:ext uri="{BB962C8B-B14F-4D97-AF65-F5344CB8AC3E}">
        <p14:creationId xmlns:p14="http://schemas.microsoft.com/office/powerpoint/2010/main" val="1434140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87A12-4E30-4DD6-A704-1F531D769A6D}"/>
              </a:ext>
            </a:extLst>
          </p:cNvPr>
          <p:cNvSpPr>
            <a:spLocks noGrp="1"/>
          </p:cNvSpPr>
          <p:nvPr>
            <p:ph type="title"/>
          </p:nvPr>
        </p:nvSpPr>
        <p:spPr/>
        <p:txBody>
          <a:bodyPr/>
          <a:lstStyle/>
          <a:p>
            <a:r>
              <a:rPr lang="en-US" dirty="0"/>
              <a:t>Mental Health and Well-being</a:t>
            </a:r>
          </a:p>
        </p:txBody>
      </p:sp>
      <p:sp>
        <p:nvSpPr>
          <p:cNvPr id="3" name="Content Placeholder 2">
            <a:extLst>
              <a:ext uri="{FF2B5EF4-FFF2-40B4-BE49-F238E27FC236}">
                <a16:creationId xmlns:a16="http://schemas.microsoft.com/office/drawing/2014/main" id="{40275C1D-CA00-4A99-8C05-1724F34A2011}"/>
              </a:ext>
            </a:extLst>
          </p:cNvPr>
          <p:cNvSpPr>
            <a:spLocks noGrp="1"/>
          </p:cNvSpPr>
          <p:nvPr>
            <p:ph idx="1"/>
          </p:nvPr>
        </p:nvSpPr>
        <p:spPr>
          <a:xfrm>
            <a:off x="628650" y="1540042"/>
            <a:ext cx="7886700" cy="4973053"/>
          </a:xfrm>
        </p:spPr>
        <p:txBody>
          <a:bodyPr>
            <a:normAutofit/>
          </a:bodyPr>
          <a:lstStyle/>
          <a:p>
            <a:pPr marL="0" indent="0">
              <a:buNone/>
            </a:pPr>
            <a:r>
              <a:rPr lang="en-US" sz="2400" dirty="0"/>
              <a:t>Key Points </a:t>
            </a:r>
          </a:p>
          <a:p>
            <a:r>
              <a:rPr lang="en-US" sz="1800" dirty="0"/>
              <a:t>Mental health care plays a crucial role in disaster recovery and the dearth of providers domestically and globally means the care will be distributed among all specialties of medicine.</a:t>
            </a:r>
            <a:endParaRPr lang="en-US" sz="1200" dirty="0"/>
          </a:p>
          <a:p>
            <a:r>
              <a:rPr lang="en-US" sz="1800" dirty="0"/>
              <a:t>Climate change has the potential to result in widespread physical and psychological trauma. Thus, clinicians must be well versed in properly diagnosing and treating stress syndromes.</a:t>
            </a:r>
            <a:endParaRPr lang="en-US" sz="750" dirty="0"/>
          </a:p>
          <a:p>
            <a:r>
              <a:rPr lang="en-US" sz="1800" dirty="0"/>
              <a:t>Climate change causes real and perceived threats of food scarcity, job insecurity, natural disasters and more.  Stress has wide-reaching effects on health that clinicians must be able to promptly and accurately diagnose and treat.</a:t>
            </a:r>
            <a:endParaRPr lang="en-US" sz="750" dirty="0"/>
          </a:p>
          <a:p>
            <a:r>
              <a:rPr lang="en-US" sz="1800" dirty="0"/>
              <a:t>Mitigation of climate-related disasters must consider the psychological effects that trauma has on communities.  Clinicians and other community leaders can serve as leaders in rehabilitation efforts.</a:t>
            </a:r>
          </a:p>
        </p:txBody>
      </p:sp>
    </p:spTree>
    <p:extLst>
      <p:ext uri="{BB962C8B-B14F-4D97-AF65-F5344CB8AC3E}">
        <p14:creationId xmlns:p14="http://schemas.microsoft.com/office/powerpoint/2010/main" val="14393740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3C5F6B-1B6B-4B04-9F18-540AD96C0C88}"/>
              </a:ext>
            </a:extLst>
          </p:cNvPr>
          <p:cNvSpPr txBox="1"/>
          <p:nvPr/>
        </p:nvSpPr>
        <p:spPr>
          <a:xfrm>
            <a:off x="571500" y="6073801"/>
            <a:ext cx="4582391"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8" name="Content Placeholder 7" descr="nfographic that shows the impact of climate change on physical, mental and community health.&#10;&#10;Medical and physical health: changes in fitness and activity level, health-related illness; allergies; and increased exposure to waterborne and vector-borne illness&#10;&#10;Mental Health: stress, anxiety, depression, grief sense of loss; strains on social relationships; substance abuse; and posttraumatic stress disorder&#10;&#10;Community Health: increased interpersonal aggression; increased violence and crime; increased social instability; and decreased community cohesion">
            <a:extLst>
              <a:ext uri="{FF2B5EF4-FFF2-40B4-BE49-F238E27FC236}">
                <a16:creationId xmlns:a16="http://schemas.microsoft.com/office/drawing/2014/main" id="{D2DBD8B1-44BA-4207-885F-E0CEFCCAD1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1500" y="1043972"/>
            <a:ext cx="7714867" cy="4359302"/>
          </a:xfrm>
          <a:prstGeom prst="rect">
            <a:avLst/>
          </a:prstGeom>
        </p:spPr>
      </p:pic>
      <p:sp>
        <p:nvSpPr>
          <p:cNvPr id="2" name="Title 1" hidden="1">
            <a:extLst>
              <a:ext uri="{FF2B5EF4-FFF2-40B4-BE49-F238E27FC236}">
                <a16:creationId xmlns:a16="http://schemas.microsoft.com/office/drawing/2014/main" id="{C58F6368-83ED-46A9-86AE-577590B34097}"/>
              </a:ext>
            </a:extLst>
          </p:cNvPr>
          <p:cNvSpPr>
            <a:spLocks noGrp="1"/>
          </p:cNvSpPr>
          <p:nvPr>
            <p:ph type="title"/>
          </p:nvPr>
        </p:nvSpPr>
        <p:spPr/>
        <p:txBody>
          <a:bodyPr/>
          <a:lstStyle/>
          <a:p>
            <a:r>
              <a:rPr lang="en-US" dirty="0"/>
              <a:t>Impact</a:t>
            </a:r>
            <a:r>
              <a:rPr lang="en-US" baseline="0" dirty="0"/>
              <a:t> of Climate Change on Physical, Mental and Community Health</a:t>
            </a:r>
            <a:endParaRPr lang="en-US" dirty="0"/>
          </a:p>
        </p:txBody>
      </p:sp>
    </p:spTree>
    <p:extLst>
      <p:ext uri="{BB962C8B-B14F-4D97-AF65-F5344CB8AC3E}">
        <p14:creationId xmlns:p14="http://schemas.microsoft.com/office/powerpoint/2010/main" val="157181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B4DD41-1751-46E3-AFDB-C249697DA84F}"/>
              </a:ext>
            </a:extLst>
          </p:cNvPr>
          <p:cNvSpPr>
            <a:spLocks noGrp="1"/>
          </p:cNvSpPr>
          <p:nvPr>
            <p:ph sz="half" idx="2"/>
          </p:nvPr>
        </p:nvSpPr>
        <p:spPr>
          <a:xfrm>
            <a:off x="457200" y="3693694"/>
            <a:ext cx="8229600" cy="2886914"/>
          </a:xfrm>
        </p:spPr>
        <p:txBody>
          <a:bodyPr/>
          <a:lstStyle/>
          <a:p>
            <a:r>
              <a:rPr lang="en-US" dirty="0"/>
              <a:t>The </a:t>
            </a:r>
            <a:r>
              <a:rPr lang="en-US" b="1" dirty="0"/>
              <a:t>climate driver </a:t>
            </a:r>
            <a:r>
              <a:rPr lang="en-US" dirty="0"/>
              <a:t>is the </a:t>
            </a:r>
            <a:r>
              <a:rPr lang="en-US" u="sng" dirty="0"/>
              <a:t>specific climate change</a:t>
            </a:r>
            <a:r>
              <a:rPr lang="en-US" i="1" u="sng" dirty="0"/>
              <a:t> </a:t>
            </a:r>
            <a:r>
              <a:rPr lang="en-US" dirty="0"/>
              <a:t>that leads to an environmental condition.</a:t>
            </a:r>
          </a:p>
          <a:p>
            <a:r>
              <a:rPr lang="en-US" dirty="0"/>
              <a:t>The </a:t>
            </a:r>
            <a:r>
              <a:rPr lang="en-US" b="1" dirty="0"/>
              <a:t>environmental condition</a:t>
            </a:r>
            <a:r>
              <a:rPr lang="en-US" b="1" i="1" dirty="0"/>
              <a:t> </a:t>
            </a:r>
            <a:r>
              <a:rPr lang="en-US" dirty="0"/>
              <a:t>is what arises in </a:t>
            </a:r>
            <a:r>
              <a:rPr lang="en-US" u="sng" dirty="0"/>
              <a:t>response</a:t>
            </a:r>
            <a:r>
              <a:rPr lang="en-US" dirty="0"/>
              <a:t> to a specific climate change.</a:t>
            </a:r>
          </a:p>
          <a:p>
            <a:r>
              <a:rPr lang="en-US" dirty="0"/>
              <a:t>An </a:t>
            </a:r>
            <a:r>
              <a:rPr lang="en-US" b="1" dirty="0"/>
              <a:t>environmental hazard</a:t>
            </a:r>
            <a:r>
              <a:rPr lang="en-US" dirty="0"/>
              <a:t> is what will </a:t>
            </a:r>
            <a:r>
              <a:rPr lang="en-US" u="sng" dirty="0"/>
              <a:t>directly lead</a:t>
            </a:r>
            <a:r>
              <a:rPr lang="en-US" dirty="0"/>
              <a:t> to a negative health effect.</a:t>
            </a:r>
          </a:p>
        </p:txBody>
      </p:sp>
      <p:pic>
        <p:nvPicPr>
          <p:cNvPr id="4" name="Graphic 3" descr="Medical">
            <a:extLst>
              <a:ext uri="{FF2B5EF4-FFF2-40B4-BE49-F238E27FC236}">
                <a16:creationId xmlns:a16="http://schemas.microsoft.com/office/drawing/2014/main" id="{1ACF675E-FF8A-487C-A84E-261105713C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21417" y="2156138"/>
            <a:ext cx="1219200" cy="1219200"/>
          </a:xfrm>
          <a:prstGeom prst="rect">
            <a:avLst/>
          </a:prstGeom>
        </p:spPr>
      </p:pic>
      <p:pic>
        <p:nvPicPr>
          <p:cNvPr id="13315" name="Picture 2" title="Climate driver, environmental condition, environmental hazard, health effects"/>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a:xfrm>
            <a:off x="457199" y="1837781"/>
            <a:ext cx="7119257" cy="18559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Title 5"/>
          <p:cNvSpPr>
            <a:spLocks noGrp="1"/>
          </p:cNvSpPr>
          <p:nvPr>
            <p:ph type="title"/>
          </p:nvPr>
        </p:nvSpPr>
        <p:spPr>
          <a:xfrm>
            <a:off x="457200" y="990600"/>
            <a:ext cx="8229600" cy="730250"/>
          </a:xfrm>
        </p:spPr>
        <p:txBody>
          <a:bodyPr/>
          <a:lstStyle/>
          <a:p>
            <a:r>
              <a:rPr lang="en-US" altLang="en-US" dirty="0">
                <a:ea typeface="Osaka"/>
                <a:cs typeface="Osaka"/>
              </a:rPr>
              <a:t>Visual Model | Cause-effect</a:t>
            </a:r>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title="environmental condition, environmental hazard is the exposure pathway"/>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2770188"/>
            <a:ext cx="7772400" cy="11858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3" title="person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8550" y="2386013"/>
            <a:ext cx="1979613"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Rectangle 3"/>
          <p:cNvSpPr>
            <a:spLocks noChangeArrowheads="1"/>
          </p:cNvSpPr>
          <p:nvPr/>
        </p:nvSpPr>
        <p:spPr bwMode="auto">
          <a:xfrm>
            <a:off x="3336925" y="4211638"/>
            <a:ext cx="2224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b="1">
                <a:solidFill>
                  <a:srgbClr val="FF0000"/>
                </a:solidFill>
              </a:rPr>
              <a:t>Exposure pathway</a:t>
            </a:r>
          </a:p>
        </p:txBody>
      </p:sp>
      <p:pic>
        <p:nvPicPr>
          <p:cNvPr id="14342" name="Picture 4" title="red cir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8387" y="2605087"/>
            <a:ext cx="3970338"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8" name="Title 1"/>
          <p:cNvSpPr>
            <a:spLocks noGrp="1"/>
          </p:cNvSpPr>
          <p:nvPr>
            <p:ph type="title" idx="4294967295"/>
          </p:nvPr>
        </p:nvSpPr>
        <p:spPr>
          <a:xfrm>
            <a:off x="208756" y="970503"/>
            <a:ext cx="8229600" cy="730250"/>
          </a:xfrm>
        </p:spPr>
        <p:txBody>
          <a:bodyPr/>
          <a:lstStyle/>
          <a:p>
            <a:r>
              <a:rPr lang="en-US" altLang="en-US" dirty="0">
                <a:ea typeface="Osaka"/>
                <a:cs typeface="Osaka"/>
              </a:rPr>
              <a:t>Visual Model | Cause-effect</a:t>
            </a:r>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65702" y="5665787"/>
            <a:ext cx="5770562" cy="584200"/>
          </a:xfrm>
          <a:prstGeom prst="rect">
            <a:avLst/>
          </a:prstGeom>
        </p:spPr>
        <p:txBody>
          <a:bodyPr>
            <a:spAutoFit/>
          </a:bodyPr>
          <a:lstStyle/>
          <a:p>
            <a:pPr>
              <a:defRPr/>
            </a:pPr>
            <a:r>
              <a:rPr lang="en-US" sz="1600" dirty="0">
                <a:solidFill>
                  <a:schemeClr val="tx1">
                    <a:lumMod val="50000"/>
                  </a:schemeClr>
                </a:solidFill>
                <a:latin typeface="Arial" charset="0"/>
                <a:cs typeface="Arial" charset="0"/>
              </a:rPr>
              <a:t>Some individuals and groups may be </a:t>
            </a:r>
            <a:r>
              <a:rPr lang="en-US" sz="1600" b="1" dirty="0">
                <a:solidFill>
                  <a:schemeClr val="tx1">
                    <a:lumMod val="50000"/>
                  </a:schemeClr>
                </a:solidFill>
                <a:latin typeface="Arial" charset="0"/>
                <a:cs typeface="Arial" charset="0"/>
              </a:rPr>
              <a:t>more vulnerable</a:t>
            </a:r>
            <a:r>
              <a:rPr lang="en-US" sz="1600" dirty="0">
                <a:solidFill>
                  <a:schemeClr val="tx1">
                    <a:lumMod val="50000"/>
                  </a:schemeClr>
                </a:solidFill>
                <a:latin typeface="Arial" charset="0"/>
                <a:cs typeface="Arial" charset="0"/>
              </a:rPr>
              <a:t> to water-borne infection as a result of floodwaters.</a:t>
            </a:r>
          </a:p>
        </p:txBody>
      </p:sp>
      <p:pic>
        <p:nvPicPr>
          <p:cNvPr id="15364" name="Picture 4" title="climate driver, environmental conditional, environmental hazard, health effects followed by increased precipitation, flooding, contaminated water, water-borne inf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25" y="3429000"/>
            <a:ext cx="86614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title="perso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594" y="3602603"/>
            <a:ext cx="172561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12CF96D9-2CB4-4914-AB12-65948C977E79}"/>
              </a:ext>
            </a:extLst>
          </p:cNvPr>
          <p:cNvSpPr txBox="1"/>
          <p:nvPr/>
        </p:nvSpPr>
        <p:spPr>
          <a:xfrm>
            <a:off x="2730498" y="2868850"/>
            <a:ext cx="6141027" cy="400110"/>
          </a:xfrm>
          <a:prstGeom prst="rect">
            <a:avLst/>
          </a:prstGeom>
          <a:noFill/>
        </p:spPr>
        <p:txBody>
          <a:bodyPr wrap="square" rtlCol="0">
            <a:spAutoFit/>
          </a:bodyPr>
          <a:lstStyle/>
          <a:p>
            <a:r>
              <a:rPr lang="en-US" sz="1000" dirty="0"/>
              <a:t>Photo Credit: Ch. 4: Impacts of Extreme Events on Human Health. The Impacts of Climate Change on Human Health in the United States: A Scientific Assessment. U.S. Global Change Research Program</a:t>
            </a:r>
          </a:p>
        </p:txBody>
      </p:sp>
      <p:pic>
        <p:nvPicPr>
          <p:cNvPr id="15362" name="Picture 2" title="people in flooded ar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0498" y="803245"/>
            <a:ext cx="6315075" cy="208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3200" dirty="0">
                <a:latin typeface="+mn-lt"/>
              </a:rPr>
              <a:t>Flooding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 on the impacts of climate change on human health (Climate Driver to Health Outcome to Impact)&#10;More frequent, severe, prolonged heat events causes elevated temperatures, which causes heat related death and illness&#10;&#10;Rising temperatures and wildfires and decreasing precipitation will lead to increases in ozone and particulate matter, elevating the risks of cardiovascular and respiratory illnesses and death&#10;&#10;Increased coastal and inland flooding exposes populations to a range of negative health impacts before, during, and after events caused by contaminated water, debris and disruptions to essential infrastructure"/>
          <p:cNvPicPr>
            <a:picLocks noChangeAspect="1"/>
          </p:cNvPicPr>
          <p:nvPr/>
        </p:nvPicPr>
        <p:blipFill>
          <a:blip r:embed="rId3"/>
          <a:stretch>
            <a:fillRect/>
          </a:stretch>
        </p:blipFill>
        <p:spPr>
          <a:xfrm>
            <a:off x="403802" y="938354"/>
            <a:ext cx="8336395" cy="4781350"/>
          </a:xfrm>
          <a:prstGeom prst="rect">
            <a:avLst/>
          </a:prstGeom>
        </p:spPr>
      </p:pic>
      <p:sp>
        <p:nvSpPr>
          <p:cNvPr id="2" name="TextBox 1">
            <a:extLst>
              <a:ext uri="{FF2B5EF4-FFF2-40B4-BE49-F238E27FC236}">
                <a16:creationId xmlns:a16="http://schemas.microsoft.com/office/drawing/2014/main" id="{067A4F8B-D337-44AC-B1FF-261D3C8E0926}"/>
              </a:ext>
            </a:extLst>
          </p:cNvPr>
          <p:cNvSpPr txBox="1"/>
          <p:nvPr/>
        </p:nvSpPr>
        <p:spPr>
          <a:xfrm>
            <a:off x="757093" y="6106682"/>
            <a:ext cx="5799571" cy="400110"/>
          </a:xfrm>
          <a:prstGeom prst="rect">
            <a:avLst/>
          </a:prstGeom>
          <a:noFill/>
        </p:spPr>
        <p:txBody>
          <a:bodyPr wrap="square" rtlCol="0">
            <a:spAutoFit/>
          </a:bodyPr>
          <a:lstStyle/>
          <a:p>
            <a:r>
              <a:rPr lang="en-US" sz="1000" dirty="0"/>
              <a:t>Source: Executive Summary. The Impacts of Climate Change on Human Health in the United States: A Scientific Assessment. U.S. Global Change Research Program.(2016)</a:t>
            </a:r>
          </a:p>
        </p:txBody>
      </p:sp>
      <p:sp>
        <p:nvSpPr>
          <p:cNvPr id="4" name="Title 3" hidden="1">
            <a:extLst>
              <a:ext uri="{FF2B5EF4-FFF2-40B4-BE49-F238E27FC236}">
                <a16:creationId xmlns:a16="http://schemas.microsoft.com/office/drawing/2014/main" id="{5B055095-D5C2-4E57-902A-A3E4BDF62743}"/>
              </a:ext>
            </a:extLst>
          </p:cNvPr>
          <p:cNvSpPr>
            <a:spLocks noGrp="1"/>
          </p:cNvSpPr>
          <p:nvPr>
            <p:ph type="title" idx="4294967295"/>
          </p:nvPr>
        </p:nvSpPr>
        <p:spPr/>
        <p:txBody>
          <a:bodyPr/>
          <a:lstStyle/>
          <a:p>
            <a:r>
              <a:rPr lang="en-US" dirty="0"/>
              <a:t>Climate Drivers</a:t>
            </a:r>
            <a:r>
              <a:rPr lang="en-US" baseline="0" dirty="0"/>
              <a:t> and Impacts</a:t>
            </a:r>
            <a:endParaRPr lang="en-US" dirty="0"/>
          </a:p>
        </p:txBody>
      </p:sp>
    </p:spTree>
    <p:extLst>
      <p:ext uri="{BB962C8B-B14F-4D97-AF65-F5344CB8AC3E}">
        <p14:creationId xmlns:p14="http://schemas.microsoft.com/office/powerpoint/2010/main" val="364971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 on climate drivers and health impacts:&#10;&#10;Changes in temperature extremes and seasonal weather patterns can lead to earlier geographically expanded tick activity which lead to Lyme disease&#10;&#10;Rising sea surface temperature, changes in precipitation and runoff affecting coastal salinity can cause recreational water or shellfish contaminated with Vibrio Vulnificus which can cause diarrhea and would and blood-stream infections and death&#10;&#10;Increases in temperature, humidity, and season length can cause an increased growth of pathogens, seasonal shifts in incidence of salmonella exposure, which causes gastrointestinal outbreaks&#10;&#10;Climate change impacts, especially extreme weather causes will affect the level of exposures to traumatic events, and cause distress, grief, behavioral health disorders, social impacts, and resilience"/>
          <p:cNvPicPr>
            <a:picLocks noChangeAspect="1"/>
          </p:cNvPicPr>
          <p:nvPr/>
        </p:nvPicPr>
        <p:blipFill>
          <a:blip r:embed="rId3"/>
          <a:stretch>
            <a:fillRect/>
          </a:stretch>
        </p:blipFill>
        <p:spPr>
          <a:xfrm>
            <a:off x="532899" y="889317"/>
            <a:ext cx="8078202" cy="5276793"/>
          </a:xfrm>
          <a:prstGeom prst="rect">
            <a:avLst/>
          </a:prstGeom>
        </p:spPr>
      </p:pic>
      <p:sp>
        <p:nvSpPr>
          <p:cNvPr id="4" name="TextBox 3">
            <a:extLst>
              <a:ext uri="{FF2B5EF4-FFF2-40B4-BE49-F238E27FC236}">
                <a16:creationId xmlns:a16="http://schemas.microsoft.com/office/drawing/2014/main" id="{18AA2986-4F7C-4DD4-9AAA-670BA84BA3E4}"/>
              </a:ext>
            </a:extLst>
          </p:cNvPr>
          <p:cNvSpPr txBox="1"/>
          <p:nvPr/>
        </p:nvSpPr>
        <p:spPr>
          <a:xfrm>
            <a:off x="683099" y="6249237"/>
            <a:ext cx="5799571" cy="400110"/>
          </a:xfrm>
          <a:prstGeom prst="rect">
            <a:avLst/>
          </a:prstGeom>
          <a:noFill/>
        </p:spPr>
        <p:txBody>
          <a:bodyPr wrap="square" rtlCol="0">
            <a:spAutoFit/>
          </a:bodyPr>
          <a:lstStyle/>
          <a:p>
            <a:r>
              <a:rPr lang="en-US" sz="1000" dirty="0"/>
              <a:t>Source: Executive Summary. The Impacts of Climate Change on Human Health in the United States: A Scientific Assessment. U.S. Global Change Research Program. </a:t>
            </a:r>
          </a:p>
        </p:txBody>
      </p:sp>
      <p:sp>
        <p:nvSpPr>
          <p:cNvPr id="2" name="Title 1" hidden="1">
            <a:extLst>
              <a:ext uri="{FF2B5EF4-FFF2-40B4-BE49-F238E27FC236}">
                <a16:creationId xmlns:a16="http://schemas.microsoft.com/office/drawing/2014/main" id="{5E1BC27F-8CAD-4A10-8EC3-F6A97EA5C4DF}"/>
              </a:ext>
            </a:extLst>
          </p:cNvPr>
          <p:cNvSpPr>
            <a:spLocks noGrp="1"/>
          </p:cNvSpPr>
          <p:nvPr>
            <p:ph type="title" idx="4294967295"/>
          </p:nvPr>
        </p:nvSpPr>
        <p:spPr/>
        <p:txBody>
          <a:bodyPr/>
          <a:lstStyle/>
          <a:p>
            <a:r>
              <a:rPr lang="en-US" dirty="0"/>
              <a:t>Climate Drivers and Impacts</a:t>
            </a:r>
          </a:p>
        </p:txBody>
      </p:sp>
    </p:spTree>
    <p:extLst>
      <p:ext uri="{BB962C8B-B14F-4D97-AF65-F5344CB8AC3E}">
        <p14:creationId xmlns:p14="http://schemas.microsoft.com/office/powerpoint/2010/main" val="766863987"/>
      </p:ext>
    </p:extLst>
  </p:cSld>
  <p:clrMapOvr>
    <a:masterClrMapping/>
  </p:clrMapOvr>
</p:sld>
</file>

<file path=ppt/theme/theme1.xml><?xml version="1.0" encoding="utf-8"?>
<a:theme xmlns:a="http://schemas.openxmlformats.org/drawingml/2006/main" name="NIEHS PPT 04-2013 Green Line">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White with logo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without header 2013">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NIEHS White without interior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IEHS White without interior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IEHS White without interior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IEHS White without interior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IEHS White without interior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IEHS White without interior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IEHS White without interior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IEHS White without interior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IEHS White without interior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IEHS White without interior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IEHS White without interior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IEHS White without interior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IEHS White without interior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IEHS White without interior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NIEHS White without interior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NIEHS White without interior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NIEHS White without interior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NIEHS PPT 04-2013 Green Line</Template>
  <TotalTime>1244</TotalTime>
  <Words>4072</Words>
  <Application>Microsoft Office PowerPoint</Application>
  <PresentationFormat>On-screen Show (4:3)</PresentationFormat>
  <Paragraphs>265</Paragraphs>
  <Slides>43</Slides>
  <Notes>29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43</vt:i4>
      </vt:variant>
    </vt:vector>
  </HeadingPairs>
  <TitlesOfParts>
    <vt:vector size="51" baseType="lpstr">
      <vt:lpstr>ＭＳ Ｐゴシック</vt:lpstr>
      <vt:lpstr>ＭＳ Ｐゴシック</vt:lpstr>
      <vt:lpstr>Arial</vt:lpstr>
      <vt:lpstr>Arial Narrow</vt:lpstr>
      <vt:lpstr>Calibri</vt:lpstr>
      <vt:lpstr>Osaka</vt:lpstr>
      <vt:lpstr>NIEHS PPT 04-2013 Green Line</vt:lpstr>
      <vt:lpstr>White without header 2013</vt:lpstr>
      <vt:lpstr>A Clinical Healthcare Student Exploration of the Global Impacts of Climate Change on Human Health</vt:lpstr>
      <vt:lpstr>List the impact(s) of a warming climate on human health.</vt:lpstr>
      <vt:lpstr>List the impact(s) of a wetter climate on human health and of a drier climate on human health. </vt:lpstr>
      <vt:lpstr>Flooding Frequency</vt:lpstr>
      <vt:lpstr>Visual Model | Cause-effect</vt:lpstr>
      <vt:lpstr>Visual Model | Cause-effect</vt:lpstr>
      <vt:lpstr>Flooding</vt:lpstr>
      <vt:lpstr>Climate Drivers and Impacts</vt:lpstr>
      <vt:lpstr>Climate Drivers and Impacts</vt:lpstr>
      <vt:lpstr>Directions</vt:lpstr>
      <vt:lpstr>Take into consideration…</vt:lpstr>
      <vt:lpstr>Graphic Organizer</vt:lpstr>
      <vt:lpstr>Climate change flow chart</vt:lpstr>
      <vt:lpstr>Climate Drivers and Health Outcomes</vt:lpstr>
      <vt:lpstr>Climate Drivers and Health Outcomes </vt:lpstr>
      <vt:lpstr>Climate Drivers and Health Outcomes </vt:lpstr>
      <vt:lpstr>Climate change and Human Health Effects</vt:lpstr>
      <vt:lpstr>Mitigation strategies</vt:lpstr>
      <vt:lpstr>Mitigation can make a difference</vt:lpstr>
      <vt:lpstr>Mitigation can make a difference</vt:lpstr>
      <vt:lpstr>Adaptation strategies</vt:lpstr>
      <vt:lpstr>Pathways by which Climate Change affects health</vt:lpstr>
      <vt:lpstr>Assessment of the health impacts from Climate Change</vt:lpstr>
      <vt:lpstr>Clinical Case Studies| Climate Change and Health</vt:lpstr>
      <vt:lpstr>Extreme Heat </vt:lpstr>
      <vt:lpstr>Heat Extremes and Elders</vt:lpstr>
      <vt:lpstr>Heat Wave in Europe 2003 </vt:lpstr>
      <vt:lpstr>Outdoor Air Quality</vt:lpstr>
      <vt:lpstr>Air Pollution and Deaths</vt:lpstr>
      <vt:lpstr>Flooding </vt:lpstr>
      <vt:lpstr>Flooding and Environmental Contamination</vt:lpstr>
      <vt:lpstr>Vector-Borne Diseases </vt:lpstr>
      <vt:lpstr>Vector-borne diseases</vt:lpstr>
      <vt:lpstr>Climate Change and Malaria</vt:lpstr>
      <vt:lpstr>Water-Related Infection</vt:lpstr>
      <vt:lpstr>Water-Related Infection</vt:lpstr>
      <vt:lpstr>Climate Change, Water Quantity and Quality, and Human Exposure to Water-Related Illness</vt:lpstr>
      <vt:lpstr>Food and Nutrition </vt:lpstr>
      <vt:lpstr>Interactions of Rising CO2 and Climate Change on Food Safety and Nutrition</vt:lpstr>
      <vt:lpstr>Human Illness and Foodborne Pathogens</vt:lpstr>
      <vt:lpstr>Effects of Carbon Dioxide on Proteins and Minerals</vt:lpstr>
      <vt:lpstr>Mental Health and Well-being</vt:lpstr>
      <vt:lpstr>Impact of Climate Change on Physical, Mental and Community Health</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 Human Health Perspective</dc:title>
  <dc:creator>Mariana Surillo</dc:creator>
  <cp:lastModifiedBy>Bishop, Stephanie (NIH/NIEHS) [C]</cp:lastModifiedBy>
  <cp:revision>95</cp:revision>
  <cp:lastPrinted>2018-08-14T16:31:07Z</cp:lastPrinted>
  <dcterms:created xsi:type="dcterms:W3CDTF">2016-11-16T14:57:09Z</dcterms:created>
  <dcterms:modified xsi:type="dcterms:W3CDTF">2018-12-06T14:35:47Z</dcterms:modified>
</cp:coreProperties>
</file>