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4"/>
  </p:sldMasterIdLst>
  <p:notesMasterIdLst>
    <p:notesMasterId r:id="rId34"/>
  </p:notesMasterIdLst>
  <p:handoutMasterIdLst>
    <p:handoutMasterId r:id="rId35"/>
  </p:handoutMasterIdLst>
  <p:sldIdLst>
    <p:sldId id="324" r:id="rId5"/>
    <p:sldId id="370" r:id="rId6"/>
    <p:sldId id="364" r:id="rId7"/>
    <p:sldId id="366" r:id="rId8"/>
    <p:sldId id="369" r:id="rId9"/>
    <p:sldId id="368" r:id="rId10"/>
    <p:sldId id="367" r:id="rId11"/>
    <p:sldId id="371" r:id="rId12"/>
    <p:sldId id="354" r:id="rId13"/>
    <p:sldId id="374" r:id="rId14"/>
    <p:sldId id="394" r:id="rId15"/>
    <p:sldId id="380" r:id="rId16"/>
    <p:sldId id="378" r:id="rId17"/>
    <p:sldId id="372" r:id="rId18"/>
    <p:sldId id="373" r:id="rId19"/>
    <p:sldId id="376" r:id="rId20"/>
    <p:sldId id="377" r:id="rId21"/>
    <p:sldId id="379" r:id="rId22"/>
    <p:sldId id="384" r:id="rId23"/>
    <p:sldId id="381" r:id="rId24"/>
    <p:sldId id="383" r:id="rId25"/>
    <p:sldId id="385" r:id="rId26"/>
    <p:sldId id="382" r:id="rId27"/>
    <p:sldId id="386" r:id="rId28"/>
    <p:sldId id="392" r:id="rId29"/>
    <p:sldId id="387" r:id="rId30"/>
    <p:sldId id="389" r:id="rId31"/>
    <p:sldId id="393" r:id="rId32"/>
    <p:sldId id="352" r:id="rId3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19">
          <p15:clr>
            <a:srgbClr val="A4A3A4"/>
          </p15:clr>
        </p15:guide>
        <p15:guide id="4" orient="horz" pos="2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1"/>
    <a:srgbClr val="666666"/>
    <a:srgbClr val="828383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5535" autoAdjust="0"/>
  </p:normalViewPr>
  <p:slideViewPr>
    <p:cSldViewPr snapToGrid="0" snapToObjects="1">
      <p:cViewPr varScale="1">
        <p:scale>
          <a:sx n="109" d="100"/>
          <a:sy n="109" d="100"/>
        </p:scale>
        <p:origin x="1152" y="102"/>
      </p:cViewPr>
      <p:guideLst>
        <p:guide orient="horz" pos="2160"/>
        <p:guide pos="3840"/>
        <p:guide orient="horz" pos="2219"/>
        <p:guide orient="horz" pos="2332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as, Hamzah (NIH/NIEHS) [C]" userId="f5f020d2-6ca5-4c9b-b83f-7d267ea81b1c" providerId="ADAL" clId="{A0183FBE-EAEC-4C8B-81DB-D5DB04080FDE}"/>
    <pc:docChg chg="undo custSel delSld modSld">
      <pc:chgData name="Minhas, Hamzah (NIH/NIEHS) [C]" userId="f5f020d2-6ca5-4c9b-b83f-7d267ea81b1c" providerId="ADAL" clId="{A0183FBE-EAEC-4C8B-81DB-D5DB04080FDE}" dt="2023-08-08T19:19:42.916" v="1480" actId="33553"/>
      <pc:docMkLst>
        <pc:docMk/>
      </pc:docMkLst>
      <pc:sldChg chg="modSp mod">
        <pc:chgData name="Minhas, Hamzah (NIH/NIEHS) [C]" userId="f5f020d2-6ca5-4c9b-b83f-7d267ea81b1c" providerId="ADAL" clId="{A0183FBE-EAEC-4C8B-81DB-D5DB04080FDE}" dt="2023-08-08T18:21:02.613" v="35" actId="962"/>
        <pc:sldMkLst>
          <pc:docMk/>
          <pc:sldMk cId="2722711698" sldId="324"/>
        </pc:sldMkLst>
        <pc:picChg chg="mod">
          <ac:chgData name="Minhas, Hamzah (NIH/NIEHS) [C]" userId="f5f020d2-6ca5-4c9b-b83f-7d267ea81b1c" providerId="ADAL" clId="{A0183FBE-EAEC-4C8B-81DB-D5DB04080FDE}" dt="2023-08-08T18:21:02.613" v="35" actId="962"/>
          <ac:picMkLst>
            <pc:docMk/>
            <pc:sldMk cId="2722711698" sldId="324"/>
            <ac:picMk id="2" creationId="{00000000-0000-0000-0000-000000000000}"/>
          </ac:picMkLst>
        </pc:picChg>
      </pc:sldChg>
      <pc:sldChg chg="delSp modSp mod">
        <pc:chgData name="Minhas, Hamzah (NIH/NIEHS) [C]" userId="f5f020d2-6ca5-4c9b-b83f-7d267ea81b1c" providerId="ADAL" clId="{A0183FBE-EAEC-4C8B-81DB-D5DB04080FDE}" dt="2023-08-08T19:18:11.925" v="1474" actId="13244"/>
        <pc:sldMkLst>
          <pc:docMk/>
          <pc:sldMk cId="3023866673" sldId="352"/>
        </pc:sldMkLst>
        <pc:spChg chg="ord">
          <ac:chgData name="Minhas, Hamzah (NIH/NIEHS) [C]" userId="f5f020d2-6ca5-4c9b-b83f-7d267ea81b1c" providerId="ADAL" clId="{A0183FBE-EAEC-4C8B-81DB-D5DB04080FDE}" dt="2023-08-08T19:17:54.699" v="1473" actId="13244"/>
          <ac:spMkLst>
            <pc:docMk/>
            <pc:sldMk cId="3023866673" sldId="352"/>
            <ac:spMk id="2" creationId="{00000000-0000-0000-0000-000000000000}"/>
          </ac:spMkLst>
        </pc:spChg>
        <pc:spChg chg="del">
          <ac:chgData name="Minhas, Hamzah (NIH/NIEHS) [C]" userId="f5f020d2-6ca5-4c9b-b83f-7d267ea81b1c" providerId="ADAL" clId="{A0183FBE-EAEC-4C8B-81DB-D5DB04080FDE}" dt="2023-08-08T19:00:11.731" v="1307" actId="478"/>
          <ac:spMkLst>
            <pc:docMk/>
            <pc:sldMk cId="3023866673" sldId="352"/>
            <ac:spMk id="4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7:48.865" v="1472" actId="13244"/>
          <ac:spMkLst>
            <pc:docMk/>
            <pc:sldMk cId="3023866673" sldId="352"/>
            <ac:spMk id="6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7:40.081" v="1470" actId="13244"/>
          <ac:spMkLst>
            <pc:docMk/>
            <pc:sldMk cId="3023866673" sldId="352"/>
            <ac:spMk id="9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8:11.925" v="1474" actId="13244"/>
          <ac:spMkLst>
            <pc:docMk/>
            <pc:sldMk cId="3023866673" sldId="352"/>
            <ac:spMk id="10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7:45.419" v="1471" actId="13244"/>
          <ac:spMkLst>
            <pc:docMk/>
            <pc:sldMk cId="3023866673" sldId="352"/>
            <ac:spMk id="11" creationId="{00000000-0000-0000-0000-000000000000}"/>
          </ac:spMkLst>
        </pc:spChg>
        <pc:picChg chg="mod ord">
          <ac:chgData name="Minhas, Hamzah (NIH/NIEHS) [C]" userId="f5f020d2-6ca5-4c9b-b83f-7d267ea81b1c" providerId="ADAL" clId="{A0183FBE-EAEC-4C8B-81DB-D5DB04080FDE}" dt="2023-08-08T19:17:33.106" v="1468" actId="13244"/>
          <ac:picMkLst>
            <pc:docMk/>
            <pc:sldMk cId="3023866673" sldId="352"/>
            <ac:picMk id="8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8:28:10.923" v="415" actId="962"/>
        <pc:sldMkLst>
          <pc:docMk/>
          <pc:sldMk cId="609595001" sldId="354"/>
        </pc:sldMkLst>
        <pc:picChg chg="mod">
          <ac:chgData name="Minhas, Hamzah (NIH/NIEHS) [C]" userId="f5f020d2-6ca5-4c9b-b83f-7d267ea81b1c" providerId="ADAL" clId="{A0183FBE-EAEC-4C8B-81DB-D5DB04080FDE}" dt="2023-08-08T18:28:10.923" v="415" actId="962"/>
          <ac:picMkLst>
            <pc:docMk/>
            <pc:sldMk cId="609595001" sldId="354"/>
            <ac:picMk id="3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8:21:57.938" v="219" actId="962"/>
        <pc:sldMkLst>
          <pc:docMk/>
          <pc:sldMk cId="2499144209" sldId="364"/>
        </pc:sldMkLst>
        <pc:picChg chg="mod">
          <ac:chgData name="Minhas, Hamzah (NIH/NIEHS) [C]" userId="f5f020d2-6ca5-4c9b-b83f-7d267ea81b1c" providerId="ADAL" clId="{A0183FBE-EAEC-4C8B-81DB-D5DB04080FDE}" dt="2023-08-08T18:21:57.938" v="219" actId="962"/>
          <ac:picMkLst>
            <pc:docMk/>
            <pc:sldMk cId="2499144209" sldId="364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9:42.916" v="1480" actId="33553"/>
        <pc:sldMkLst>
          <pc:docMk/>
          <pc:sldMk cId="805687344" sldId="366"/>
        </pc:sldMkLst>
        <pc:spChg chg="mod">
          <ac:chgData name="Minhas, Hamzah (NIH/NIEHS) [C]" userId="f5f020d2-6ca5-4c9b-b83f-7d267ea81b1c" providerId="ADAL" clId="{A0183FBE-EAEC-4C8B-81DB-D5DB04080FDE}" dt="2023-08-08T19:19:42.916" v="1480" actId="33553"/>
          <ac:spMkLst>
            <pc:docMk/>
            <pc:sldMk cId="805687344" sldId="366"/>
            <ac:spMk id="2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01:28.204" v="1430" actId="13244"/>
          <ac:spMkLst>
            <pc:docMk/>
            <pc:sldMk cId="805687344" sldId="366"/>
            <ac:spMk id="7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9:20.171" v="1479" actId="13244"/>
          <ac:spMkLst>
            <pc:docMk/>
            <pc:sldMk cId="805687344" sldId="366"/>
            <ac:spMk id="8" creationId="{00000000-0000-0000-0000-000000000000}"/>
          </ac:spMkLst>
        </pc:spChg>
        <pc:spChg chg="mod ord">
          <ac:chgData name="Minhas, Hamzah (NIH/NIEHS) [C]" userId="f5f020d2-6ca5-4c9b-b83f-7d267ea81b1c" providerId="ADAL" clId="{A0183FBE-EAEC-4C8B-81DB-D5DB04080FDE}" dt="2023-08-08T19:19:42.916" v="1480" actId="33553"/>
          <ac:spMkLst>
            <pc:docMk/>
            <pc:sldMk cId="805687344" sldId="366"/>
            <ac:spMk id="9" creationId="{00000000-0000-0000-0000-000000000000}"/>
          </ac:spMkLst>
        </pc:spChg>
        <pc:picChg chg="mod ord">
          <ac:chgData name="Minhas, Hamzah (NIH/NIEHS) [C]" userId="f5f020d2-6ca5-4c9b-b83f-7d267ea81b1c" providerId="ADAL" clId="{A0183FBE-EAEC-4C8B-81DB-D5DB04080FDE}" dt="2023-08-08T19:19:16.052" v="1478" actId="13244"/>
          <ac:picMkLst>
            <pc:docMk/>
            <pc:sldMk cId="805687344" sldId="366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8:27:22.939" v="403" actId="962"/>
        <pc:sldMkLst>
          <pc:docMk/>
          <pc:sldMk cId="2495119187" sldId="368"/>
        </pc:sldMkLst>
        <pc:picChg chg="mod">
          <ac:chgData name="Minhas, Hamzah (NIH/NIEHS) [C]" userId="f5f020d2-6ca5-4c9b-b83f-7d267ea81b1c" providerId="ADAL" clId="{A0183FBE-EAEC-4C8B-81DB-D5DB04080FDE}" dt="2023-08-08T18:27:22.939" v="403" actId="962"/>
          <ac:picMkLst>
            <pc:docMk/>
            <pc:sldMk cId="2495119187" sldId="368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8:27:06.289" v="367" actId="962"/>
        <pc:sldMkLst>
          <pc:docMk/>
          <pc:sldMk cId="2902700370" sldId="369"/>
        </pc:sldMkLst>
        <pc:picChg chg="mod">
          <ac:chgData name="Minhas, Hamzah (NIH/NIEHS) [C]" userId="f5f020d2-6ca5-4c9b-b83f-7d267ea81b1c" providerId="ADAL" clId="{A0183FBE-EAEC-4C8B-81DB-D5DB04080FDE}" dt="2023-08-08T18:27:06.289" v="367" actId="962"/>
          <ac:picMkLst>
            <pc:docMk/>
            <pc:sldMk cId="2902700370" sldId="369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01:13.943" v="1428" actId="13244"/>
        <pc:sldMkLst>
          <pc:docMk/>
          <pc:sldMk cId="3786255496" sldId="370"/>
        </pc:sldMkLst>
        <pc:spChg chg="ord">
          <ac:chgData name="Minhas, Hamzah (NIH/NIEHS) [C]" userId="f5f020d2-6ca5-4c9b-b83f-7d267ea81b1c" providerId="ADAL" clId="{A0183FBE-EAEC-4C8B-81DB-D5DB04080FDE}" dt="2023-08-08T19:01:13.943" v="1428" actId="13244"/>
          <ac:spMkLst>
            <pc:docMk/>
            <pc:sldMk cId="3786255496" sldId="370"/>
            <ac:spMk id="4" creationId="{00000000-0000-0000-0000-000000000000}"/>
          </ac:spMkLst>
        </pc:spChg>
        <pc:picChg chg="mod ord">
          <ac:chgData name="Minhas, Hamzah (NIH/NIEHS) [C]" userId="f5f020d2-6ca5-4c9b-b83f-7d267ea81b1c" providerId="ADAL" clId="{A0183FBE-EAEC-4C8B-81DB-D5DB04080FDE}" dt="2023-08-08T19:01:02.333" v="1427" actId="962"/>
          <ac:picMkLst>
            <pc:docMk/>
            <pc:sldMk cId="3786255496" sldId="370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4:46.662" v="1446" actId="13244"/>
        <pc:sldMkLst>
          <pc:docMk/>
          <pc:sldMk cId="1722764108" sldId="372"/>
        </pc:sldMkLst>
        <pc:picChg chg="mod ord">
          <ac:chgData name="Minhas, Hamzah (NIH/NIEHS) [C]" userId="f5f020d2-6ca5-4c9b-b83f-7d267ea81b1c" providerId="ADAL" clId="{A0183FBE-EAEC-4C8B-81DB-D5DB04080FDE}" dt="2023-08-08T19:14:46.662" v="1446" actId="13244"/>
          <ac:picMkLst>
            <pc:docMk/>
            <pc:sldMk cId="1722764108" sldId="372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5:01.845" v="1450" actId="13244"/>
        <pc:sldMkLst>
          <pc:docMk/>
          <pc:sldMk cId="979334694" sldId="373"/>
        </pc:sldMkLst>
        <pc:spChg chg="ord">
          <ac:chgData name="Minhas, Hamzah (NIH/NIEHS) [C]" userId="f5f020d2-6ca5-4c9b-b83f-7d267ea81b1c" providerId="ADAL" clId="{A0183FBE-EAEC-4C8B-81DB-D5DB04080FDE}" dt="2023-08-08T19:15:01.845" v="1450" actId="13244"/>
          <ac:spMkLst>
            <pc:docMk/>
            <pc:sldMk cId="979334694" sldId="373"/>
            <ac:spMk id="3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4:59.978" v="1449" actId="13244"/>
          <ac:spMkLst>
            <pc:docMk/>
            <pc:sldMk cId="979334694" sldId="373"/>
            <ac:spMk id="8" creationId="{00000000-0000-0000-0000-000000000000}"/>
          </ac:spMkLst>
        </pc:spChg>
      </pc:sldChg>
      <pc:sldChg chg="delSp modSp del mod">
        <pc:chgData name="Minhas, Hamzah (NIH/NIEHS) [C]" userId="f5f020d2-6ca5-4c9b-b83f-7d267ea81b1c" providerId="ADAL" clId="{A0183FBE-EAEC-4C8B-81DB-D5DB04080FDE}" dt="2023-08-08T19:18:42.261" v="1475" actId="47"/>
        <pc:sldMkLst>
          <pc:docMk/>
          <pc:sldMk cId="2143979193" sldId="375"/>
        </pc:sldMkLst>
        <pc:spChg chg="del ord">
          <ac:chgData name="Minhas, Hamzah (NIH/NIEHS) [C]" userId="f5f020d2-6ca5-4c9b-b83f-7d267ea81b1c" providerId="ADAL" clId="{A0183FBE-EAEC-4C8B-81DB-D5DB04080FDE}" dt="2023-08-08T19:02:05.837" v="1434" actId="478"/>
          <ac:spMkLst>
            <pc:docMk/>
            <pc:sldMk cId="2143979193" sldId="375"/>
            <ac:spMk id="5" creationId="{00000000-0000-0000-0000-000000000000}"/>
          </ac:spMkLst>
        </pc:spChg>
      </pc:sldChg>
      <pc:sldChg chg="modSp mod">
        <pc:chgData name="Minhas, Hamzah (NIH/NIEHS) [C]" userId="f5f020d2-6ca5-4c9b-b83f-7d267ea81b1c" providerId="ADAL" clId="{A0183FBE-EAEC-4C8B-81DB-D5DB04080FDE}" dt="2023-08-08T19:15:11.211" v="1451" actId="13244"/>
        <pc:sldMkLst>
          <pc:docMk/>
          <pc:sldMk cId="1804318354" sldId="376"/>
        </pc:sldMkLst>
        <pc:spChg chg="ord">
          <ac:chgData name="Minhas, Hamzah (NIH/NIEHS) [C]" userId="f5f020d2-6ca5-4c9b-b83f-7d267ea81b1c" providerId="ADAL" clId="{A0183FBE-EAEC-4C8B-81DB-D5DB04080FDE}" dt="2023-08-08T19:15:11.211" v="1451" actId="13244"/>
          <ac:spMkLst>
            <pc:docMk/>
            <pc:sldMk cId="1804318354" sldId="376"/>
            <ac:spMk id="4" creationId="{00000000-0000-0000-0000-000000000000}"/>
          </ac:spMkLst>
        </pc:spChg>
      </pc:sldChg>
      <pc:sldChg chg="modSp mod">
        <pc:chgData name="Minhas, Hamzah (NIH/NIEHS) [C]" userId="f5f020d2-6ca5-4c9b-b83f-7d267ea81b1c" providerId="ADAL" clId="{A0183FBE-EAEC-4C8B-81DB-D5DB04080FDE}" dt="2023-08-08T19:15:36.355" v="1454" actId="13244"/>
        <pc:sldMkLst>
          <pc:docMk/>
          <pc:sldMk cId="279385956" sldId="377"/>
        </pc:sldMkLst>
        <pc:spChg chg="ord">
          <ac:chgData name="Minhas, Hamzah (NIH/NIEHS) [C]" userId="f5f020d2-6ca5-4c9b-b83f-7d267ea81b1c" providerId="ADAL" clId="{A0183FBE-EAEC-4C8B-81DB-D5DB04080FDE}" dt="2023-08-08T19:15:26.711" v="1452" actId="13244"/>
          <ac:spMkLst>
            <pc:docMk/>
            <pc:sldMk cId="279385956" sldId="377"/>
            <ac:spMk id="4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15:36.355" v="1454" actId="13244"/>
          <ac:spMkLst>
            <pc:docMk/>
            <pc:sldMk cId="279385956" sldId="377"/>
            <ac:spMk id="9" creationId="{00000000-0000-0000-0000-000000000000}"/>
          </ac:spMkLst>
        </pc:spChg>
        <pc:graphicFrameChg chg="ord">
          <ac:chgData name="Minhas, Hamzah (NIH/NIEHS) [C]" userId="f5f020d2-6ca5-4c9b-b83f-7d267ea81b1c" providerId="ADAL" clId="{A0183FBE-EAEC-4C8B-81DB-D5DB04080FDE}" dt="2023-08-08T19:15:32.370" v="1453" actId="13244"/>
          <ac:graphicFrameMkLst>
            <pc:docMk/>
            <pc:sldMk cId="279385956" sldId="377"/>
            <ac:graphicFrameMk id="5" creationId="{00000000-0000-0000-0000-000000000000}"/>
          </ac:graphicFrameMkLst>
        </pc:graphicFrameChg>
      </pc:sldChg>
      <pc:sldChg chg="modSp mod">
        <pc:chgData name="Minhas, Hamzah (NIH/NIEHS) [C]" userId="f5f020d2-6ca5-4c9b-b83f-7d267ea81b1c" providerId="ADAL" clId="{A0183FBE-EAEC-4C8B-81DB-D5DB04080FDE}" dt="2023-08-08T19:15:47.225" v="1455" actId="13244"/>
        <pc:sldMkLst>
          <pc:docMk/>
          <pc:sldMk cId="3640106009" sldId="379"/>
        </pc:sldMkLst>
        <pc:spChg chg="ord">
          <ac:chgData name="Minhas, Hamzah (NIH/NIEHS) [C]" userId="f5f020d2-6ca5-4c9b-b83f-7d267ea81b1c" providerId="ADAL" clId="{A0183FBE-EAEC-4C8B-81DB-D5DB04080FDE}" dt="2023-08-08T19:15:47.225" v="1455" actId="13244"/>
          <ac:spMkLst>
            <pc:docMk/>
            <pc:sldMk cId="3640106009" sldId="379"/>
            <ac:spMk id="4" creationId="{00000000-0000-0000-0000-000000000000}"/>
          </ac:spMkLst>
        </pc:spChg>
      </pc:sldChg>
      <pc:sldChg chg="modSp mod">
        <pc:chgData name="Minhas, Hamzah (NIH/NIEHS) [C]" userId="f5f020d2-6ca5-4c9b-b83f-7d267ea81b1c" providerId="ADAL" clId="{A0183FBE-EAEC-4C8B-81DB-D5DB04080FDE}" dt="2023-08-08T19:14:35.054" v="1445" actId="13244"/>
        <pc:sldMkLst>
          <pc:docMk/>
          <pc:sldMk cId="4228120317" sldId="380"/>
        </pc:sldMkLst>
        <pc:spChg chg="ord">
          <ac:chgData name="Minhas, Hamzah (NIH/NIEHS) [C]" userId="f5f020d2-6ca5-4c9b-b83f-7d267ea81b1c" providerId="ADAL" clId="{A0183FBE-EAEC-4C8B-81DB-D5DB04080FDE}" dt="2023-08-08T19:14:35.054" v="1445" actId="13244"/>
          <ac:spMkLst>
            <pc:docMk/>
            <pc:sldMk cId="4228120317" sldId="380"/>
            <ac:spMk id="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29:12.592" v="601" actId="962"/>
          <ac:picMkLst>
            <pc:docMk/>
            <pc:sldMk cId="4228120317" sldId="380"/>
            <ac:picMk id="5" creationId="{00000000-0000-0000-0000-000000000000}"/>
          </ac:picMkLst>
        </pc:picChg>
        <pc:picChg chg="mod">
          <ac:chgData name="Minhas, Hamzah (NIH/NIEHS) [C]" userId="f5f020d2-6ca5-4c9b-b83f-7d267ea81b1c" providerId="ADAL" clId="{A0183FBE-EAEC-4C8B-81DB-D5DB04080FDE}" dt="2023-08-08T18:35:15.825" v="657" actId="962"/>
          <ac:picMkLst>
            <pc:docMk/>
            <pc:sldMk cId="4228120317" sldId="380"/>
            <ac:picMk id="6" creationId="{00000000-0000-0000-0000-000000000000}"/>
          </ac:picMkLst>
        </pc:picChg>
        <pc:picChg chg="mod">
          <ac:chgData name="Minhas, Hamzah (NIH/NIEHS) [C]" userId="f5f020d2-6ca5-4c9b-b83f-7d267ea81b1c" providerId="ADAL" clId="{A0183FBE-EAEC-4C8B-81DB-D5DB04080FDE}" dt="2023-08-08T18:35:27.114" v="675" actId="962"/>
          <ac:picMkLst>
            <pc:docMk/>
            <pc:sldMk cId="4228120317" sldId="380"/>
            <ac:picMk id="7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6:28.073" v="1461" actId="13244"/>
        <pc:sldMkLst>
          <pc:docMk/>
          <pc:sldMk cId="2893794309" sldId="382"/>
        </pc:sldMkLst>
        <pc:spChg chg="ord">
          <ac:chgData name="Minhas, Hamzah (NIH/NIEHS) [C]" userId="f5f020d2-6ca5-4c9b-b83f-7d267ea81b1c" providerId="ADAL" clId="{A0183FBE-EAEC-4C8B-81DB-D5DB04080FDE}" dt="2023-08-08T19:16:28.073" v="1461" actId="13244"/>
          <ac:spMkLst>
            <pc:docMk/>
            <pc:sldMk cId="2893794309" sldId="382"/>
            <ac:spMk id="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48:53.929" v="939" actId="962"/>
          <ac:picMkLst>
            <pc:docMk/>
            <pc:sldMk cId="2893794309" sldId="382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6:01.794" v="1456" actId="13244"/>
        <pc:sldMkLst>
          <pc:docMk/>
          <pc:sldMk cId="3523654237" sldId="383"/>
        </pc:sldMkLst>
        <pc:spChg chg="ord">
          <ac:chgData name="Minhas, Hamzah (NIH/NIEHS) [C]" userId="f5f020d2-6ca5-4c9b-b83f-7d267ea81b1c" providerId="ADAL" clId="{A0183FBE-EAEC-4C8B-81DB-D5DB04080FDE}" dt="2023-08-08T19:16:01.794" v="1456" actId="13244"/>
          <ac:spMkLst>
            <pc:docMk/>
            <pc:sldMk cId="3523654237" sldId="383"/>
            <ac:spMk id="4" creationId="{00000000-0000-0000-0000-000000000000}"/>
          </ac:spMkLst>
        </pc:spChg>
      </pc:sldChg>
      <pc:sldChg chg="modSp mod">
        <pc:chgData name="Minhas, Hamzah (NIH/NIEHS) [C]" userId="f5f020d2-6ca5-4c9b-b83f-7d267ea81b1c" providerId="ADAL" clId="{A0183FBE-EAEC-4C8B-81DB-D5DB04080FDE}" dt="2023-08-08T19:16:20.766" v="1460" actId="962"/>
        <pc:sldMkLst>
          <pc:docMk/>
          <pc:sldMk cId="1602632137" sldId="385"/>
        </pc:sldMkLst>
        <pc:spChg chg="ord">
          <ac:chgData name="Minhas, Hamzah (NIH/NIEHS) [C]" userId="f5f020d2-6ca5-4c9b-b83f-7d267ea81b1c" providerId="ADAL" clId="{A0183FBE-EAEC-4C8B-81DB-D5DB04080FDE}" dt="2023-08-08T19:16:11.875" v="1457" actId="13244"/>
          <ac:spMkLst>
            <pc:docMk/>
            <pc:sldMk cId="1602632137" sldId="385"/>
            <ac:spMk id="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41:05.671" v="771" actId="962"/>
          <ac:picMkLst>
            <pc:docMk/>
            <pc:sldMk cId="1602632137" sldId="385"/>
            <ac:picMk id="6" creationId="{00000000-0000-0000-0000-000000000000}"/>
          </ac:picMkLst>
        </pc:picChg>
        <pc:picChg chg="mod ord">
          <ac:chgData name="Minhas, Hamzah (NIH/NIEHS) [C]" userId="f5f020d2-6ca5-4c9b-b83f-7d267ea81b1c" providerId="ADAL" clId="{A0183FBE-EAEC-4C8B-81DB-D5DB04080FDE}" dt="2023-08-08T19:16:20.766" v="1460" actId="962"/>
          <ac:picMkLst>
            <pc:docMk/>
            <pc:sldMk cId="1602632137" sldId="385"/>
            <ac:picMk id="7" creationId="{00000000-0000-0000-0000-000000000000}"/>
          </ac:picMkLst>
        </pc:picChg>
        <pc:picChg chg="mod">
          <ac:chgData name="Minhas, Hamzah (NIH/NIEHS) [C]" userId="f5f020d2-6ca5-4c9b-b83f-7d267ea81b1c" providerId="ADAL" clId="{A0183FBE-EAEC-4C8B-81DB-D5DB04080FDE}" dt="2023-08-08T18:48:37.872" v="907" actId="962"/>
          <ac:picMkLst>
            <pc:docMk/>
            <pc:sldMk cId="1602632137" sldId="385"/>
            <ac:picMk id="8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6:39.138" v="1462" actId="13244"/>
        <pc:sldMkLst>
          <pc:docMk/>
          <pc:sldMk cId="2879747403" sldId="386"/>
        </pc:sldMkLst>
        <pc:spChg chg="ord">
          <ac:chgData name="Minhas, Hamzah (NIH/NIEHS) [C]" userId="f5f020d2-6ca5-4c9b-b83f-7d267ea81b1c" providerId="ADAL" clId="{A0183FBE-EAEC-4C8B-81DB-D5DB04080FDE}" dt="2023-08-08T19:16:39.138" v="1462" actId="13244"/>
          <ac:spMkLst>
            <pc:docMk/>
            <pc:sldMk cId="2879747403" sldId="386"/>
            <ac:spMk id="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49:07.999" v="983" actId="962"/>
          <ac:picMkLst>
            <pc:docMk/>
            <pc:sldMk cId="2879747403" sldId="386"/>
            <ac:picMk id="5" creationId="{00000000-0000-0000-0000-000000000000}"/>
          </ac:picMkLst>
        </pc:picChg>
        <pc:picChg chg="mod">
          <ac:chgData name="Minhas, Hamzah (NIH/NIEHS) [C]" userId="f5f020d2-6ca5-4c9b-b83f-7d267ea81b1c" providerId="ADAL" clId="{A0183FBE-EAEC-4C8B-81DB-D5DB04080FDE}" dt="2023-08-08T18:49:17.191" v="985" actId="962"/>
          <ac:picMkLst>
            <pc:docMk/>
            <pc:sldMk cId="2879747403" sldId="386"/>
            <ac:picMk id="8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7:10.076" v="1465" actId="13244"/>
        <pc:sldMkLst>
          <pc:docMk/>
          <pc:sldMk cId="4067265654" sldId="387"/>
        </pc:sldMkLst>
        <pc:spChg chg="ord">
          <ac:chgData name="Minhas, Hamzah (NIH/NIEHS) [C]" userId="f5f020d2-6ca5-4c9b-b83f-7d267ea81b1c" providerId="ADAL" clId="{A0183FBE-EAEC-4C8B-81DB-D5DB04080FDE}" dt="2023-08-08T19:17:04.618" v="1464" actId="13244"/>
          <ac:spMkLst>
            <pc:docMk/>
            <pc:sldMk cId="4067265654" sldId="387"/>
            <ac:spMk id="4" creationId="{00000000-0000-0000-0000-000000000000}"/>
          </ac:spMkLst>
        </pc:spChg>
        <pc:picChg chg="mod ord">
          <ac:chgData name="Minhas, Hamzah (NIH/NIEHS) [C]" userId="f5f020d2-6ca5-4c9b-b83f-7d267ea81b1c" providerId="ADAL" clId="{A0183FBE-EAEC-4C8B-81DB-D5DB04080FDE}" dt="2023-08-08T19:17:10.076" v="1465" actId="13244"/>
          <ac:picMkLst>
            <pc:docMk/>
            <pc:sldMk cId="4067265654" sldId="387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8:59:51.755" v="1274" actId="962"/>
        <pc:sldMkLst>
          <pc:docMk/>
          <pc:sldMk cId="2898381433" sldId="389"/>
        </pc:sldMkLst>
        <pc:spChg chg="mod">
          <ac:chgData name="Minhas, Hamzah (NIH/NIEHS) [C]" userId="f5f020d2-6ca5-4c9b-b83f-7d267ea81b1c" providerId="ADAL" clId="{A0183FBE-EAEC-4C8B-81DB-D5DB04080FDE}" dt="2023-08-08T18:59:43.406" v="1270" actId="962"/>
          <ac:spMkLst>
            <pc:docMk/>
            <pc:sldMk cId="2898381433" sldId="389"/>
            <ac:spMk id="7" creationId="{00000000-0000-0000-0000-000000000000}"/>
          </ac:spMkLst>
        </pc:spChg>
        <pc:spChg chg="mod">
          <ac:chgData name="Minhas, Hamzah (NIH/NIEHS) [C]" userId="f5f020d2-6ca5-4c9b-b83f-7d267ea81b1c" providerId="ADAL" clId="{A0183FBE-EAEC-4C8B-81DB-D5DB04080FDE}" dt="2023-08-08T18:59:47.369" v="1272" actId="962"/>
          <ac:spMkLst>
            <pc:docMk/>
            <pc:sldMk cId="2898381433" sldId="389"/>
            <ac:spMk id="10" creationId="{00000000-0000-0000-0000-000000000000}"/>
          </ac:spMkLst>
        </pc:spChg>
        <pc:spChg chg="mod">
          <ac:chgData name="Minhas, Hamzah (NIH/NIEHS) [C]" userId="f5f020d2-6ca5-4c9b-b83f-7d267ea81b1c" providerId="ADAL" clId="{A0183FBE-EAEC-4C8B-81DB-D5DB04080FDE}" dt="2023-08-08T18:59:45.358" v="1271" actId="962"/>
          <ac:spMkLst>
            <pc:docMk/>
            <pc:sldMk cId="2898381433" sldId="389"/>
            <ac:spMk id="11" creationId="{00000000-0000-0000-0000-000000000000}"/>
          </ac:spMkLst>
        </pc:spChg>
        <pc:spChg chg="mod">
          <ac:chgData name="Minhas, Hamzah (NIH/NIEHS) [C]" userId="f5f020d2-6ca5-4c9b-b83f-7d267ea81b1c" providerId="ADAL" clId="{A0183FBE-EAEC-4C8B-81DB-D5DB04080FDE}" dt="2023-08-08T18:59:49.215" v="1273" actId="962"/>
          <ac:spMkLst>
            <pc:docMk/>
            <pc:sldMk cId="2898381433" sldId="389"/>
            <ac:spMk id="13" creationId="{00000000-0000-0000-0000-000000000000}"/>
          </ac:spMkLst>
        </pc:spChg>
        <pc:spChg chg="mod">
          <ac:chgData name="Minhas, Hamzah (NIH/NIEHS) [C]" userId="f5f020d2-6ca5-4c9b-b83f-7d267ea81b1c" providerId="ADAL" clId="{A0183FBE-EAEC-4C8B-81DB-D5DB04080FDE}" dt="2023-08-08T18:59:51.755" v="1274" actId="962"/>
          <ac:spMkLst>
            <pc:docMk/>
            <pc:sldMk cId="2898381433" sldId="389"/>
            <ac:spMk id="1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59:37.096" v="1269" actId="962"/>
          <ac:picMkLst>
            <pc:docMk/>
            <pc:sldMk cId="2898381433" sldId="389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6:52.059" v="1463" actId="13244"/>
        <pc:sldMkLst>
          <pc:docMk/>
          <pc:sldMk cId="4215085459" sldId="392"/>
        </pc:sldMkLst>
        <pc:spChg chg="ord">
          <ac:chgData name="Minhas, Hamzah (NIH/NIEHS) [C]" userId="f5f020d2-6ca5-4c9b-b83f-7d267ea81b1c" providerId="ADAL" clId="{A0183FBE-EAEC-4C8B-81DB-D5DB04080FDE}" dt="2023-08-08T19:16:52.059" v="1463" actId="13244"/>
          <ac:spMkLst>
            <pc:docMk/>
            <pc:sldMk cId="4215085459" sldId="392"/>
            <ac:spMk id="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49:45.469" v="1133" actId="962"/>
          <ac:picMkLst>
            <pc:docMk/>
            <pc:sldMk cId="4215085459" sldId="392"/>
            <ac:picMk id="6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7:18.667" v="1466" actId="13244"/>
        <pc:sldMkLst>
          <pc:docMk/>
          <pc:sldMk cId="1849843113" sldId="393"/>
        </pc:sldMkLst>
        <pc:spChg chg="ord">
          <ac:chgData name="Minhas, Hamzah (NIH/NIEHS) [C]" userId="f5f020d2-6ca5-4c9b-b83f-7d267ea81b1c" providerId="ADAL" clId="{A0183FBE-EAEC-4C8B-81DB-D5DB04080FDE}" dt="2023-08-08T19:17:18.667" v="1466" actId="13244"/>
          <ac:spMkLst>
            <pc:docMk/>
            <pc:sldMk cId="1849843113" sldId="393"/>
            <ac:spMk id="4" creationId="{00000000-0000-0000-0000-000000000000}"/>
          </ac:spMkLst>
        </pc:spChg>
        <pc:picChg chg="mod">
          <ac:chgData name="Minhas, Hamzah (NIH/NIEHS) [C]" userId="f5f020d2-6ca5-4c9b-b83f-7d267ea81b1c" providerId="ADAL" clId="{A0183FBE-EAEC-4C8B-81DB-D5DB04080FDE}" dt="2023-08-08T18:59:59.904" v="1306" actId="962"/>
          <ac:picMkLst>
            <pc:docMk/>
            <pc:sldMk cId="1849843113" sldId="393"/>
            <ac:picMk id="5" creationId="{00000000-0000-0000-0000-000000000000}"/>
          </ac:picMkLst>
        </pc:picChg>
      </pc:sldChg>
      <pc:sldChg chg="modSp mod">
        <pc:chgData name="Minhas, Hamzah (NIH/NIEHS) [C]" userId="f5f020d2-6ca5-4c9b-b83f-7d267ea81b1c" providerId="ADAL" clId="{A0183FBE-EAEC-4C8B-81DB-D5DB04080FDE}" dt="2023-08-08T19:14:16.908" v="1444" actId="13244"/>
        <pc:sldMkLst>
          <pc:docMk/>
          <pc:sldMk cId="1879938721" sldId="394"/>
        </pc:sldMkLst>
        <pc:spChg chg="ord">
          <ac:chgData name="Minhas, Hamzah (NIH/NIEHS) [C]" userId="f5f020d2-6ca5-4c9b-b83f-7d267ea81b1c" providerId="ADAL" clId="{A0183FBE-EAEC-4C8B-81DB-D5DB04080FDE}" dt="2023-08-08T19:14:16.908" v="1444" actId="13244"/>
          <ac:spMkLst>
            <pc:docMk/>
            <pc:sldMk cId="1879938721" sldId="394"/>
            <ac:spMk id="2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02:50.686" v="1436" actId="13244"/>
          <ac:spMkLst>
            <pc:docMk/>
            <pc:sldMk cId="1879938721" sldId="394"/>
            <ac:spMk id="4" creationId="{00000000-0000-0000-0000-000000000000}"/>
          </ac:spMkLst>
        </pc:spChg>
        <pc:spChg chg="ord">
          <ac:chgData name="Minhas, Hamzah (NIH/NIEHS) [C]" userId="f5f020d2-6ca5-4c9b-b83f-7d267ea81b1c" providerId="ADAL" clId="{A0183FBE-EAEC-4C8B-81DB-D5DB04080FDE}" dt="2023-08-08T19:02:56.141" v="1437" actId="13244"/>
          <ac:spMkLst>
            <pc:docMk/>
            <pc:sldMk cId="1879938721" sldId="394"/>
            <ac:spMk id="5" creationId="{00000000-0000-0000-0000-000000000000}"/>
          </ac:spMkLst>
        </pc:spChg>
        <pc:picChg chg="mod ord">
          <ac:chgData name="Minhas, Hamzah (NIH/NIEHS) [C]" userId="f5f020d2-6ca5-4c9b-b83f-7d267ea81b1c" providerId="ADAL" clId="{A0183FBE-EAEC-4C8B-81DB-D5DB04080FDE}" dt="2023-08-08T19:02:45.954" v="1435" actId="13244"/>
          <ac:picMkLst>
            <pc:docMk/>
            <pc:sldMk cId="1879938721" sldId="394"/>
            <ac:picMk id="3" creationId="{00000000-0000-0000-0000-000000000000}"/>
          </ac:picMkLst>
        </pc:picChg>
        <pc:picChg chg="mod">
          <ac:chgData name="Minhas, Hamzah (NIH/NIEHS) [C]" userId="f5f020d2-6ca5-4c9b-b83f-7d267ea81b1c" providerId="ADAL" clId="{A0183FBE-EAEC-4C8B-81DB-D5DB04080FDE}" dt="2023-08-08T18:28:59.346" v="585" actId="962"/>
          <ac:picMkLst>
            <pc:docMk/>
            <pc:sldMk cId="1879938721" sldId="394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8/8/2023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30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92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7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7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3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3702050"/>
            <a:ext cx="12192000" cy="252952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231575"/>
            <a:ext cx="12192000" cy="631426"/>
          </a:xfrm>
          <a:prstGeom prst="rect">
            <a:avLst/>
          </a:prstGeom>
          <a:gradFill flip="none" rotWithShape="1">
            <a:gsLst>
              <a:gs pos="65000">
                <a:schemeClr val="tx2"/>
              </a:gs>
              <a:gs pos="35000">
                <a:schemeClr val="accent1"/>
              </a:gs>
              <a:gs pos="9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4BD41D-5BD8-064A-BBA4-EB7C7E7528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369" y="6373782"/>
            <a:ext cx="2542032" cy="34717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852961"/>
            <a:ext cx="6638544" cy="98260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j-lt"/>
                <a:ea typeface="Gotham Light" panose="02000504020000020004" pitchFamily="2" charset="0"/>
                <a:cs typeface="Gotham Light" panose="02000504020000020004" pitchFamily="2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362840"/>
            <a:ext cx="1088448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6000"/>
              </a:lnSpc>
              <a:defRPr sz="6000" b="0" i="0" cap="all" baseline="0">
                <a:solidFill>
                  <a:schemeClr val="bg1"/>
                </a:solidFill>
                <a:latin typeface="+mj-lt"/>
                <a:ea typeface="Gotham Medium" panose="02000604040000020004" pitchFamily="2" charset="0"/>
                <a:cs typeface="Gotham Medium" panose="02000604040000020004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9" y="4952999"/>
            <a:ext cx="6638544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189664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12192000" cy="6225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28" y="835953"/>
            <a:ext cx="10515600" cy="485401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8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123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660F-F3EF-49BB-BB45-C0AEA0655E0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0EC-BDD3-4C72-8845-21306C3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5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714750"/>
            <a:ext cx="12192000" cy="3143250"/>
          </a:xfrm>
          <a:prstGeom prst="rect">
            <a:avLst/>
          </a:prstGeom>
          <a:gradFill flip="none" rotWithShape="1">
            <a:gsLst>
              <a:gs pos="35000">
                <a:schemeClr val="accent1"/>
              </a:gs>
              <a:gs pos="65000">
                <a:schemeClr val="tx2"/>
              </a:gs>
              <a:gs pos="9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852961"/>
            <a:ext cx="6638544" cy="98260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j-lt"/>
                <a:ea typeface="Gotham Light" panose="02000504020000020004" pitchFamily="2" charset="0"/>
                <a:cs typeface="Gotham Light" panose="02000504020000020004" pitchFamily="2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9" y="4952999"/>
            <a:ext cx="6638544" cy="651933"/>
          </a:xfrm>
          <a:noFill/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4BD41D-5BD8-064A-BBA4-EB7C7E752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369" y="6373782"/>
            <a:ext cx="2542032" cy="347175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CF6DF3-1D8C-5344-ADCF-77E38E760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67" y="1333948"/>
            <a:ext cx="10884489" cy="2432095"/>
          </a:xfrm>
        </p:spPr>
        <p:txBody>
          <a:bodyPr anchor="b">
            <a:noAutofit/>
          </a:bodyPr>
          <a:lstStyle>
            <a:lvl1pPr>
              <a:lnSpc>
                <a:spcPts val="6000"/>
              </a:lnSpc>
              <a:spcBef>
                <a:spcPts val="0"/>
              </a:spcBef>
              <a:defRPr sz="6000">
                <a:solidFill>
                  <a:srgbClr val="1D4F91"/>
                </a:solidFill>
              </a:defRPr>
            </a:lvl1pPr>
          </a:lstStyle>
          <a:p>
            <a:pPr lvl="0"/>
            <a:r>
              <a:rPr lang="en-US" dirty="0"/>
              <a:t>DIVIDER 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8072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CF6DF3-1D8C-5344-ADCF-77E38E760C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367" y="1333948"/>
            <a:ext cx="10907167" cy="2432095"/>
          </a:xfrm>
        </p:spPr>
        <p:txBody>
          <a:bodyPr anchor="b">
            <a:noAutofit/>
          </a:bodyPr>
          <a:lstStyle>
            <a:lvl1pPr>
              <a:lnSpc>
                <a:spcPts val="6000"/>
              </a:lnSpc>
              <a:spcBef>
                <a:spcPts val="0"/>
              </a:spcBef>
              <a:defRPr sz="6000">
                <a:solidFill>
                  <a:srgbClr val="1D4F91"/>
                </a:solidFill>
              </a:defRPr>
            </a:lvl1pPr>
          </a:lstStyle>
          <a:p>
            <a:pPr lvl="0"/>
            <a:r>
              <a:rPr lang="en-US" dirty="0"/>
              <a:t>DIVIDER </a:t>
            </a:r>
          </a:p>
          <a:p>
            <a:pPr lvl="0"/>
            <a:r>
              <a:rPr lang="en-US" dirty="0"/>
              <a:t>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1EB074-08A6-8943-84E9-24761F5FF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67" y="3860145"/>
            <a:ext cx="6343650" cy="13874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rgbClr val="1D4F9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BD41D-5BD8-064A-BBA4-EB7C7E752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369" y="6373782"/>
            <a:ext cx="2542032" cy="3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367" y="1833658"/>
            <a:ext cx="7727865" cy="410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58368" y="984446"/>
            <a:ext cx="10515600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28" y="1833660"/>
            <a:ext cx="3581739" cy="410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03662" y="1833660"/>
            <a:ext cx="6670306" cy="410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658368" y="986620"/>
            <a:ext cx="10515600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28" y="1833660"/>
            <a:ext cx="7735824" cy="410147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10896" marR="0" indent="-310896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1D4F91"/>
              </a:buClr>
              <a:buSzPct val="100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58368" y="986619"/>
            <a:ext cx="10515600" cy="716084"/>
          </a:xfrm>
          <a:prstGeom prst="rect">
            <a:avLst/>
          </a:prstGeom>
        </p:spPr>
        <p:txBody>
          <a:bodyPr rIns="0" anchor="b">
            <a:noAutofit/>
          </a:bodyPr>
          <a:lstStyle>
            <a:lvl1pPr>
              <a:lnSpc>
                <a:spcPct val="80000"/>
              </a:lnSpc>
              <a:defRPr sz="3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t-level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55828" y="1833659"/>
            <a:ext cx="7735824" cy="410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8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79400">
              <a:lnSpc>
                <a:spcPts val="2300"/>
              </a:lnSpc>
              <a:buClr>
                <a:srgbClr val="1D4F91"/>
              </a:buClr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58368" y="98662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658368" y="984447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369" y="1833658"/>
            <a:ext cx="4268652" cy="410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3005" y="-7952"/>
            <a:ext cx="7078995" cy="6233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3004" y="965197"/>
            <a:ext cx="7078995" cy="49699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658368" y="985165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369" y="1834652"/>
            <a:ext cx="4268652" cy="41004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6229369"/>
            <a:ext cx="12192000" cy="631426"/>
          </a:xfrm>
          <a:prstGeom prst="rect">
            <a:avLst/>
          </a:prstGeom>
          <a:gradFill flip="none" rotWithShape="1">
            <a:gsLst>
              <a:gs pos="65000">
                <a:schemeClr val="tx2"/>
              </a:gs>
              <a:gs pos="35000">
                <a:schemeClr val="accent1"/>
              </a:gs>
              <a:gs pos="9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BD41D-5BD8-064A-BBA4-EB7C7E7528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370" y="6371576"/>
            <a:ext cx="2542032" cy="34717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55828" y="1839327"/>
            <a:ext cx="10515600" cy="40865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55828" y="835953"/>
            <a:ext cx="10515600" cy="86843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10859516" y="632627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000" b="0" i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BD41D-5BD8-064A-BBA4-EB7C7E7528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369" y="6373782"/>
            <a:ext cx="2542032" cy="3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8" r:id="rId2"/>
    <p:sldLayoutId id="2147483894" r:id="rId3"/>
    <p:sldLayoutId id="2147483895" r:id="rId4"/>
    <p:sldLayoutId id="2147483897" r:id="rId5"/>
    <p:sldLayoutId id="2147483907" r:id="rId6"/>
    <p:sldLayoutId id="2147483898" r:id="rId7"/>
    <p:sldLayoutId id="2147483900" r:id="rId8"/>
    <p:sldLayoutId id="2147483906" r:id="rId9"/>
    <p:sldLayoutId id="2147483902" r:id="rId10"/>
    <p:sldLayoutId id="2147483912" r:id="rId11"/>
    <p:sldLayoutId id="2147483911" r:id="rId12"/>
    <p:sldLayoutId id="2147483913" r:id="rId13"/>
    <p:sldLayoutId id="214748391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D4F9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None/>
        <a:defRPr sz="20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1D4F91"/>
        </a:buClr>
        <a:buFont typeface="Lucida Grande"/>
        <a:buChar char="-"/>
        <a:defRPr sz="18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slido.com/" TargetMode="External"/><Relationship Id="rId4" Type="http://schemas.openxmlformats.org/officeDocument/2006/relationships/hyperlink" Target="https://app.sli.do/event/7WC1jE7RG46FytjPqHvxx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dint_a_000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HLC@icf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33149-A223-3847-A4C9-E59D2DACB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47" y="733777"/>
            <a:ext cx="11312434" cy="2391559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+mn-lt"/>
              </a:rPr>
              <a:t>Translating data for people and machines: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How to improve metadata reporting through better data dictionaries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91EDF-6EB6-1E4C-950D-58D4A8EEF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68" y="4323644"/>
            <a:ext cx="7221275" cy="1862667"/>
          </a:xfrm>
        </p:spPr>
        <p:txBody>
          <a:bodyPr>
            <a:normAutofit/>
          </a:bodyPr>
          <a:lstStyle/>
          <a:p>
            <a:r>
              <a:rPr lang="en-US" dirty="0"/>
              <a:t>Jeanette A Stingone PhD MPH</a:t>
            </a:r>
          </a:p>
          <a:p>
            <a:r>
              <a:rPr lang="en-US" dirty="0"/>
              <a:t>Assistant Professor, Department of Epidemiology</a:t>
            </a:r>
          </a:p>
          <a:p>
            <a:r>
              <a:rPr lang="en-US" dirty="0"/>
              <a:t>EHLC Seminar Series - 2023</a:t>
            </a:r>
          </a:p>
          <a:p>
            <a:endParaRPr lang="en-US" dirty="0"/>
          </a:p>
        </p:txBody>
      </p:sp>
      <p:pic>
        <p:nvPicPr>
          <p:cNvPr id="2" name="Picture 1" descr="Robot reading bo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842" y="3983023"/>
            <a:ext cx="247519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your own research studies…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made the data dictionary to accompany the data you are currently working with?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was it made? How often is it updated?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elements does it include?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software was used to create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format is it stored in?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132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11" y="2085737"/>
            <a:ext cx="11360800" cy="763500"/>
          </a:xfrm>
        </p:spPr>
        <p:txBody>
          <a:bodyPr/>
          <a:lstStyle/>
          <a:p>
            <a:r>
              <a:rPr lang="en-US" dirty="0"/>
              <a:t>Now….Think about what you want when someone sends you a dataset</a:t>
            </a:r>
          </a:p>
        </p:txBody>
      </p:sp>
      <p:pic>
        <p:nvPicPr>
          <p:cNvPr id="3" name="Picture 2" descr="two people look at the numbers &quot;six&quot; and &quot;nine&quot; depending on their perspec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61" y="210538"/>
            <a:ext cx="2914650" cy="1571625"/>
          </a:xfrm>
          <a:prstGeom prst="rect">
            <a:avLst/>
          </a:prstGeom>
        </p:spPr>
      </p:pic>
      <p:pic>
        <p:nvPicPr>
          <p:cNvPr id="6" name="Picture 5" descr="QR Co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4277080"/>
            <a:ext cx="1940543" cy="1940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6045" y="4978243"/>
            <a:ext cx="5429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https://app.sli.do/event/7WC1jE7RG46FytjPqHvxx2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www.slido.com</a:t>
            </a:r>
            <a:r>
              <a:rPr lang="en-US" dirty="0"/>
              <a:t> Meeting # 1417181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709" y="5901573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dirty="0"/>
              <a:t>Poll expires 8/10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99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14623"/>
            <a:ext cx="11360800" cy="763500"/>
          </a:xfrm>
        </p:spPr>
        <p:txBody>
          <a:bodyPr/>
          <a:lstStyle/>
          <a:p>
            <a:r>
              <a:rPr lang="en-US" dirty="0"/>
              <a:t>Research shows Data Dictionaries are often lacking</a:t>
            </a:r>
          </a:p>
        </p:txBody>
      </p:sp>
      <p:pic>
        <p:nvPicPr>
          <p:cNvPr id="5" name="Picture 4" descr="ci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1281446"/>
            <a:ext cx="4088539" cy="1418621"/>
          </a:xfrm>
          <a:prstGeom prst="rect">
            <a:avLst/>
          </a:prstGeom>
        </p:spPr>
      </p:pic>
      <p:pic>
        <p:nvPicPr>
          <p:cNvPr id="6" name="Picture 5" descr="citation of research artic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95" y="2317983"/>
            <a:ext cx="5147857" cy="1469261"/>
          </a:xfrm>
          <a:prstGeom prst="rect">
            <a:avLst/>
          </a:prstGeom>
        </p:spPr>
      </p:pic>
      <p:pic>
        <p:nvPicPr>
          <p:cNvPr id="7" name="Picture 6" descr="Tabl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2" y="3719451"/>
            <a:ext cx="9564435" cy="24006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12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11" y="2698212"/>
            <a:ext cx="11360800" cy="763500"/>
          </a:xfrm>
        </p:spPr>
        <p:txBody>
          <a:bodyPr/>
          <a:lstStyle/>
          <a:p>
            <a:r>
              <a:rPr lang="en-US" dirty="0"/>
              <a:t>Needed Elements and Formats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722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42286"/>
            <a:ext cx="11360800" cy="763500"/>
          </a:xfrm>
        </p:spPr>
        <p:txBody>
          <a:bodyPr/>
          <a:lstStyle/>
          <a:p>
            <a:r>
              <a:rPr lang="en-US" dirty="0"/>
              <a:t>Guidance Currently Given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200810"/>
            <a:ext cx="11360800" cy="4555200"/>
          </a:xfrm>
        </p:spPr>
        <p:txBody>
          <a:bodyPr/>
          <a:lstStyle/>
          <a:p>
            <a:r>
              <a:rPr lang="en-US" dirty="0"/>
              <a:t>“A data dictionary should include, at a minimum: </a:t>
            </a:r>
          </a:p>
          <a:p>
            <a:r>
              <a:rPr lang="en-US" dirty="0"/>
              <a:t>• Variable names; </a:t>
            </a:r>
          </a:p>
          <a:p>
            <a:r>
              <a:rPr lang="en-US" dirty="0"/>
              <a:t>• Variable descriptions or labels; </a:t>
            </a:r>
          </a:p>
          <a:p>
            <a:r>
              <a:rPr lang="en-US" dirty="0"/>
              <a:t>• Variable types; and </a:t>
            </a:r>
          </a:p>
          <a:p>
            <a:r>
              <a:rPr lang="en-US" dirty="0"/>
              <a:t>• Response options and codes used to represent the response options”</a:t>
            </a:r>
          </a:p>
        </p:txBody>
      </p:sp>
      <p:pic>
        <p:nvPicPr>
          <p:cNvPr id="5" name="Picture 4" descr="data dictionary examp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42" y="2807197"/>
            <a:ext cx="5525271" cy="34104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276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555912" y="292415"/>
            <a:ext cx="10789919" cy="7635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dirty="0"/>
              <a:t>Data Dictionaries describe our data, but how well?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679" y="1246172"/>
            <a:ext cx="2452914" cy="38051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u="sng" dirty="0"/>
              <a:t>Example 1: Pregnancy Study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23143"/>
              </p:ext>
            </p:extLst>
          </p:nvPr>
        </p:nvGraphicFramePr>
        <p:xfrm>
          <a:off x="157479" y="1623179"/>
          <a:ext cx="5380678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351">
                  <a:extLst>
                    <a:ext uri="{9D8B030D-6E8A-4147-A177-3AD203B41FA5}">
                      <a16:colId xmlns:a16="http://schemas.microsoft.com/office/drawing/2014/main" val="1827117681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3137574522"/>
                    </a:ext>
                  </a:extLst>
                </a:gridCol>
                <a:gridCol w="1280016">
                  <a:extLst>
                    <a:ext uri="{9D8B030D-6E8A-4147-A177-3AD203B41FA5}">
                      <a16:colId xmlns:a16="http://schemas.microsoft.com/office/drawing/2014/main" val="2997932840"/>
                    </a:ext>
                  </a:extLst>
                </a:gridCol>
                <a:gridCol w="1385545">
                  <a:extLst>
                    <a:ext uri="{9D8B030D-6E8A-4147-A177-3AD203B41FA5}">
                      <a16:colId xmlns:a16="http://schemas.microsoft.com/office/drawing/2014/main" val="2307855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9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Individual</a:t>
                      </a:r>
                      <a:r>
                        <a:rPr lang="en-US" sz="1600" baseline="0" dirty="0"/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7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pctbfat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Measures from </a:t>
                      </a:r>
                      <a:r>
                        <a:rPr lang="en-US" sz="1600" dirty="0" err="1"/>
                        <a:t>dxa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8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Bmi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Body mass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Self-reported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8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Self-reported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White</a:t>
                      </a:r>
                    </a:p>
                    <a:p>
                      <a:r>
                        <a:rPr lang="en-US" sz="1600" dirty="0"/>
                        <a:t>2 Black</a:t>
                      </a:r>
                    </a:p>
                    <a:p>
                      <a:r>
                        <a:rPr lang="en-US" sz="1600" dirty="0"/>
                        <a:t>3 Asian</a:t>
                      </a:r>
                    </a:p>
                    <a:p>
                      <a:r>
                        <a:rPr lang="en-US" sz="1600" dirty="0"/>
                        <a:t>4 Hawaiian/PI</a:t>
                      </a:r>
                    </a:p>
                    <a:p>
                      <a:r>
                        <a:rPr lang="en-US" sz="1600" dirty="0"/>
                        <a:t>5 AI/AN</a:t>
                      </a:r>
                    </a:p>
                    <a:p>
                      <a:r>
                        <a:rPr lang="en-US" sz="1600" dirty="0"/>
                        <a:t>6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Categorical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491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63343" y="1242664"/>
            <a:ext cx="2452914" cy="38051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u="sng" dirty="0"/>
              <a:t>Example 2: Childhood Asthma Study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39680"/>
              </p:ext>
            </p:extLst>
          </p:nvPr>
        </p:nvGraphicFramePr>
        <p:xfrm>
          <a:off x="5675154" y="1626687"/>
          <a:ext cx="6298309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35">
                  <a:extLst>
                    <a:ext uri="{9D8B030D-6E8A-4147-A177-3AD203B41FA5}">
                      <a16:colId xmlns:a16="http://schemas.microsoft.com/office/drawing/2014/main" val="1827117681"/>
                    </a:ext>
                  </a:extLst>
                </a:gridCol>
                <a:gridCol w="1481812">
                  <a:extLst>
                    <a:ext uri="{9D8B030D-6E8A-4147-A177-3AD203B41FA5}">
                      <a16:colId xmlns:a16="http://schemas.microsoft.com/office/drawing/2014/main" val="3137574522"/>
                    </a:ext>
                  </a:extLst>
                </a:gridCol>
                <a:gridCol w="1622731">
                  <a:extLst>
                    <a:ext uri="{9D8B030D-6E8A-4147-A177-3AD203B41FA5}">
                      <a16:colId xmlns:a16="http://schemas.microsoft.com/office/drawing/2014/main" val="2997932840"/>
                    </a:ext>
                  </a:extLst>
                </a:gridCol>
                <a:gridCol w="1622731">
                  <a:extLst>
                    <a:ext uri="{9D8B030D-6E8A-4147-A177-3AD203B41FA5}">
                      <a16:colId xmlns:a16="http://schemas.microsoft.com/office/drawing/2014/main" val="18874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9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Avisits_2months_doctor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asthma-related clinic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7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Dust_derf1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Dust mite allergen in bedroom 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8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Msp_pm10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Stationary pm10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Vital_bmi_type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Participant BMI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 underweight</a:t>
                      </a:r>
                    </a:p>
                    <a:p>
                      <a:r>
                        <a:rPr lang="en-US" sz="1600" dirty="0"/>
                        <a:t>1 healthy weight</a:t>
                      </a:r>
                    </a:p>
                    <a:p>
                      <a:r>
                        <a:rPr lang="en-US" sz="1600" dirty="0"/>
                        <a:t>2 overweight</a:t>
                      </a:r>
                    </a:p>
                    <a:p>
                      <a:r>
                        <a:rPr lang="en-US" sz="1600" dirty="0"/>
                        <a:t>3 obese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Ordinal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8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3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improve?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2037840"/>
          </a:xfrm>
        </p:spPr>
        <p:txBody>
          <a:bodyPr/>
          <a:lstStyle/>
          <a:p>
            <a:r>
              <a:rPr lang="en-US" sz="2800" b="1" dirty="0"/>
              <a:t>FULLY DESCRIBE DATA </a:t>
            </a:r>
          </a:p>
          <a:p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Who, What, Where, When, How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Structured data is better; free-text should be clear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Use standardized terms in descriptions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Helpful for people and machines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5600" y="4000017"/>
          <a:ext cx="11485455" cy="192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091">
                  <a:extLst>
                    <a:ext uri="{9D8B030D-6E8A-4147-A177-3AD203B41FA5}">
                      <a16:colId xmlns:a16="http://schemas.microsoft.com/office/drawing/2014/main" val="158234702"/>
                    </a:ext>
                  </a:extLst>
                </a:gridCol>
                <a:gridCol w="3521854">
                  <a:extLst>
                    <a:ext uri="{9D8B030D-6E8A-4147-A177-3AD203B41FA5}">
                      <a16:colId xmlns:a16="http://schemas.microsoft.com/office/drawing/2014/main" val="2997898640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81582779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val="45709904"/>
                    </a:ext>
                  </a:extLst>
                </a:gridCol>
                <a:gridCol w="3075710">
                  <a:extLst>
                    <a:ext uri="{9D8B030D-6E8A-4147-A177-3AD203B41FA5}">
                      <a16:colId xmlns:a16="http://schemas.microsoft.com/office/drawing/2014/main" val="1620125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Varname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11340"/>
                  </a:ext>
                </a:extLst>
              </a:tr>
              <a:tr h="638373">
                <a:tc>
                  <a:txBody>
                    <a:bodyPr/>
                    <a:lstStyle/>
                    <a:p>
                      <a:r>
                        <a:rPr lang="en-US" dirty="0" err="1"/>
                        <a:t>Phy_act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activity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Hours/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Vest_pm10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Vest Measurement of 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mcg/m3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psl</a:t>
                      </a:r>
                      <a:r>
                        <a:rPr lang="en-US" baseline="0" dirty="0"/>
                        <a:t> air monitor-12 hours, conducted at baseline visit; ……..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1361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431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303905"/>
            <a:ext cx="11360800" cy="763500"/>
          </a:xfrm>
        </p:spPr>
        <p:txBody>
          <a:bodyPr/>
          <a:lstStyle/>
          <a:p>
            <a:r>
              <a:rPr lang="en-US" dirty="0"/>
              <a:t>Add details as structured columns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85640"/>
              </p:ext>
            </p:extLst>
          </p:nvPr>
        </p:nvGraphicFramePr>
        <p:xfrm>
          <a:off x="289694" y="1500518"/>
          <a:ext cx="11612612" cy="1376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3235">
                  <a:extLst>
                    <a:ext uri="{9D8B030D-6E8A-4147-A177-3AD203B41FA5}">
                      <a16:colId xmlns:a16="http://schemas.microsoft.com/office/drawing/2014/main" val="158234702"/>
                    </a:ext>
                  </a:extLst>
                </a:gridCol>
                <a:gridCol w="3159596">
                  <a:extLst>
                    <a:ext uri="{9D8B030D-6E8A-4147-A177-3AD203B41FA5}">
                      <a16:colId xmlns:a16="http://schemas.microsoft.com/office/drawing/2014/main" val="2997898640"/>
                    </a:ext>
                  </a:extLst>
                </a:gridCol>
                <a:gridCol w="1206884">
                  <a:extLst>
                    <a:ext uri="{9D8B030D-6E8A-4147-A177-3AD203B41FA5}">
                      <a16:colId xmlns:a16="http://schemas.microsoft.com/office/drawing/2014/main" val="381582779"/>
                    </a:ext>
                  </a:extLst>
                </a:gridCol>
                <a:gridCol w="1542002">
                  <a:extLst>
                    <a:ext uri="{9D8B030D-6E8A-4147-A177-3AD203B41FA5}">
                      <a16:colId xmlns:a16="http://schemas.microsoft.com/office/drawing/2014/main" val="45709904"/>
                    </a:ext>
                  </a:extLst>
                </a:gridCol>
                <a:gridCol w="4060895">
                  <a:extLst>
                    <a:ext uri="{9D8B030D-6E8A-4147-A177-3AD203B41FA5}">
                      <a16:colId xmlns:a16="http://schemas.microsoft.com/office/drawing/2014/main" val="2590722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Varname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1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Phy_act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activity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Hours/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Vest_pm10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Vest Measurement of 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mcg/m3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psl</a:t>
                      </a:r>
                      <a:r>
                        <a:rPr lang="en-US" baseline="0" dirty="0"/>
                        <a:t> air monitor-12 hours, conducted at baseline visit; ……..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1361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5600" y="1099341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400" dirty="0"/>
              <a:t>Instead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00" y="3013166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400" dirty="0"/>
              <a:t>How about…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22727"/>
              </p:ext>
            </p:extLst>
          </p:nvPr>
        </p:nvGraphicFramePr>
        <p:xfrm>
          <a:off x="289694" y="3470366"/>
          <a:ext cx="116126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83">
                  <a:extLst>
                    <a:ext uri="{9D8B030D-6E8A-4147-A177-3AD203B41FA5}">
                      <a16:colId xmlns:a16="http://schemas.microsoft.com/office/drawing/2014/main" val="158234702"/>
                    </a:ext>
                  </a:extLst>
                </a:gridCol>
                <a:gridCol w="3648974">
                  <a:extLst>
                    <a:ext uri="{9D8B030D-6E8A-4147-A177-3AD203B41FA5}">
                      <a16:colId xmlns:a16="http://schemas.microsoft.com/office/drawing/2014/main" val="2997898640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381582779"/>
                    </a:ext>
                  </a:extLst>
                </a:gridCol>
                <a:gridCol w="1509623">
                  <a:extLst>
                    <a:ext uri="{9D8B030D-6E8A-4147-A177-3AD203B41FA5}">
                      <a16:colId xmlns:a16="http://schemas.microsoft.com/office/drawing/2014/main" val="45709904"/>
                    </a:ext>
                  </a:extLst>
                </a:gridCol>
                <a:gridCol w="1958196">
                  <a:extLst>
                    <a:ext uri="{9D8B030D-6E8A-4147-A177-3AD203B41FA5}">
                      <a16:colId xmlns:a16="http://schemas.microsoft.com/office/drawing/2014/main" val="1620125000"/>
                    </a:ext>
                  </a:extLst>
                </a:gridCol>
                <a:gridCol w="2076819">
                  <a:extLst>
                    <a:ext uri="{9D8B030D-6E8A-4147-A177-3AD203B41FA5}">
                      <a16:colId xmlns:a16="http://schemas.microsoft.com/office/drawing/2014/main" val="2590722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Varname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  <a:r>
                        <a:rPr lang="en-US" baseline="0" dirty="0"/>
                        <a:t> Instrument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1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Phy_act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activity of moderate level reported by participant’s mother</a:t>
                      </a:r>
                      <a:r>
                        <a:rPr lang="en-US" baseline="0" dirty="0"/>
                        <a:t> during 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Hours/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week in first trimester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Pregnancy physical activity questionnaire (PPQA)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Vest_pm25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 of PM</a:t>
                      </a:r>
                      <a:r>
                        <a:rPr lang="en-US" baseline="-25000" dirty="0"/>
                        <a:t>2.5</a:t>
                      </a:r>
                      <a:r>
                        <a:rPr lang="en-US" dirty="0"/>
                        <a:t> using</a:t>
                      </a:r>
                      <a:r>
                        <a:rPr lang="en-US" baseline="0" dirty="0"/>
                        <a:t> personal air monitor in participant’s vest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mcg/m3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hour measurement at baseline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TSI </a:t>
                      </a:r>
                      <a:r>
                        <a:rPr lang="en-US" dirty="0" err="1"/>
                        <a:t>SidePak</a:t>
                      </a:r>
                      <a:r>
                        <a:rPr lang="en-US" dirty="0"/>
                        <a:t> AM510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1361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38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356867"/>
            <a:ext cx="4277170" cy="4555200"/>
          </a:xfrm>
        </p:spPr>
        <p:txBody>
          <a:bodyPr/>
          <a:lstStyle/>
          <a:p>
            <a:r>
              <a:rPr lang="en-US" dirty="0"/>
              <a:t>Variable Name</a:t>
            </a:r>
          </a:p>
          <a:p>
            <a:endParaRPr lang="en-US" dirty="0"/>
          </a:p>
          <a:p>
            <a:r>
              <a:rPr lang="en-US" dirty="0"/>
              <a:t>Variable Description</a:t>
            </a:r>
          </a:p>
          <a:p>
            <a:endParaRPr lang="en-US" dirty="0"/>
          </a:p>
          <a:p>
            <a:r>
              <a:rPr lang="en-US" dirty="0"/>
              <a:t>Type of Data</a:t>
            </a:r>
          </a:p>
          <a:p>
            <a:endParaRPr lang="en-US" dirty="0"/>
          </a:p>
          <a:p>
            <a:r>
              <a:rPr lang="en-US" dirty="0"/>
              <a:t>Time Period of Collection</a:t>
            </a:r>
          </a:p>
          <a:p>
            <a:endParaRPr lang="en-US" dirty="0"/>
          </a:p>
          <a:p>
            <a:r>
              <a:rPr lang="en-US" dirty="0"/>
              <a:t>Measurement/Assessment Instrument </a:t>
            </a:r>
          </a:p>
          <a:p>
            <a:endParaRPr lang="en-US" dirty="0"/>
          </a:p>
          <a:p>
            <a:r>
              <a:rPr lang="en-US" dirty="0"/>
              <a:t>Units</a:t>
            </a:r>
          </a:p>
          <a:p>
            <a:endParaRPr lang="en-US" dirty="0"/>
          </a:p>
          <a:p>
            <a:r>
              <a:rPr lang="en-US" dirty="0"/>
              <a:t>Coding</a:t>
            </a:r>
          </a:p>
          <a:p>
            <a:endParaRPr lang="en-US" dirty="0"/>
          </a:p>
          <a:p>
            <a:r>
              <a:rPr lang="en-US" dirty="0"/>
              <a:t>Derived Variable (Yes/No)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4453" y="1356867"/>
            <a:ext cx="4277170" cy="45552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lvl="2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D4F91"/>
              </a:buClr>
              <a:buFont typeface="Lucida Grande"/>
              <a:buChar char="-"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Entity the Variable Describes</a:t>
            </a:r>
          </a:p>
          <a:p>
            <a:endParaRPr lang="en-US" dirty="0"/>
          </a:p>
          <a:p>
            <a:r>
              <a:rPr lang="en-US" dirty="0"/>
              <a:t>Valid Values (Min/Max)</a:t>
            </a:r>
          </a:p>
          <a:p>
            <a:endParaRPr lang="en-US" dirty="0"/>
          </a:p>
          <a:p>
            <a:r>
              <a:rPr lang="en-US" dirty="0"/>
              <a:t>Part of a Skip Pattern</a:t>
            </a:r>
          </a:p>
          <a:p>
            <a:endParaRPr lang="en-US" dirty="0"/>
          </a:p>
          <a:p>
            <a:r>
              <a:rPr lang="en-US" dirty="0"/>
              <a:t>Relationship to Other Variable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5079" y="4804913"/>
            <a:ext cx="6607332" cy="871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rIns="0" rtlCol="0">
            <a:noAutofit/>
          </a:bodyPr>
          <a:lstStyle/>
          <a:p>
            <a:r>
              <a:rPr lang="en-US" dirty="0"/>
              <a:t>  What should we be reporting? What information is needed</a:t>
            </a:r>
          </a:p>
          <a:p>
            <a:r>
              <a:rPr lang="en-US" dirty="0"/>
              <a:t>   to ensure reusability when there’s no one around to ask?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010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11" y="211617"/>
            <a:ext cx="11726600" cy="763500"/>
          </a:xfrm>
        </p:spPr>
        <p:txBody>
          <a:bodyPr/>
          <a:lstStyle/>
          <a:p>
            <a:r>
              <a:rPr lang="en-US" dirty="0"/>
              <a:t>Some Communities Already have Minimum Information Criteria which can Inform Elements of Data Dictionaries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01611" y="1130369"/>
            <a:ext cx="11360800" cy="49320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Good examples: MIAME (Minimum Information about a Microarray Experiment)</a:t>
            </a:r>
          </a:p>
          <a:p>
            <a:r>
              <a:rPr lang="en-US" dirty="0"/>
              <a:t>		 MINSEQE (Minimum Information about a Next-generation Sequencing 			               Experiment)</a:t>
            </a:r>
          </a:p>
          <a:p>
            <a:endParaRPr lang="en-US" dirty="0"/>
          </a:p>
          <a:p>
            <a:r>
              <a:rPr lang="en-US" u="sng" dirty="0"/>
              <a:t>Key Elements of MIAME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Raw data for each assay (e.g., CEL or FASTQ files)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Final processed (normalized) data for the set of assays in the study (e.g., the gene expression data count matrix used to draw the conclusions in the study)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Essential sample annotation (e.g., tissue, sex and age) and the experimental factors and their values (e.g., compound and dose in a dose response study)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Experimental design including sample data relationships (e.g., which raw data file relates to which sample, which assays are technical, which are biological replicates)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Sufficient annotation of the array or sequence features examines (e.g., gene identifiers, genomic coordinates)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Essential laboratory and data processing protocols (e.g., what normalization method has been used to obtain the final processed data)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0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94711"/>
            <a:ext cx="11360800" cy="763500"/>
          </a:xfrm>
        </p:spPr>
        <p:txBody>
          <a:bodyPr/>
          <a:lstStyle/>
          <a:p>
            <a:r>
              <a:rPr lang="en-US" dirty="0"/>
              <a:t>Why we are here…Data Sharing is our New Reality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743" y="2019712"/>
            <a:ext cx="5717781" cy="260404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DMS plans are now required for our research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Data Sharing (at appropriate levels) is becoming the new norm within biomedical and scientific fields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We need to shift how we think about recording and representing our scientific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Plan elements diagram"/>
          <p:cNvPicPr>
            <a:picLocks noChangeAspect="1"/>
          </p:cNvPicPr>
          <p:nvPr/>
        </p:nvPicPr>
        <p:blipFill rotWithShape="1">
          <a:blip r:embed="rId2"/>
          <a:srcRect t="8555"/>
          <a:stretch/>
        </p:blipFill>
        <p:spPr>
          <a:xfrm>
            <a:off x="6918961" y="1138687"/>
            <a:ext cx="4743450" cy="4816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59328" y="5955397"/>
            <a:ext cx="1328468" cy="37446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1200" i="1" dirty="0"/>
              <a:t>Source: NIH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25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Formats for Data Dictionaries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Common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Spreadsheet Files (.</a:t>
            </a:r>
            <a:r>
              <a:rPr lang="en-US" dirty="0" err="1"/>
              <a:t>xlsx</a:t>
            </a:r>
            <a:r>
              <a:rPr lang="en-US" dirty="0"/>
              <a:t>, .csv,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Tables in Word Processing Files (.doc)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PDF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Types for Machine-Readability</a:t>
            </a:r>
          </a:p>
          <a:p>
            <a:r>
              <a:rPr lang="en-US" dirty="0"/>
              <a:t>JSON-LD</a:t>
            </a:r>
          </a:p>
          <a:p>
            <a:r>
              <a:rPr lang="en-US" dirty="0"/>
              <a:t>XML</a:t>
            </a:r>
          </a:p>
          <a:p>
            <a:endParaRPr lang="en-US" dirty="0"/>
          </a:p>
          <a:p>
            <a:r>
              <a:rPr lang="en-US" dirty="0"/>
              <a:t>Consider human AND machine readability</a:t>
            </a:r>
          </a:p>
          <a:p>
            <a:endParaRPr lang="en-US" dirty="0"/>
          </a:p>
          <a:p>
            <a:r>
              <a:rPr lang="en-US" dirty="0"/>
              <a:t>Data Repositories often have their own formatting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170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“Language” for Data Dictionaries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5113932" cy="28455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Currently</a:t>
            </a:r>
          </a:p>
          <a:p>
            <a:r>
              <a:rPr lang="en-US" dirty="0"/>
              <a:t>No standard variable names</a:t>
            </a:r>
          </a:p>
          <a:p>
            <a:endParaRPr lang="en-US" dirty="0"/>
          </a:p>
          <a:p>
            <a:r>
              <a:rPr lang="en-US" dirty="0"/>
              <a:t>Often using non-standard terminologies in descriptions</a:t>
            </a:r>
          </a:p>
          <a:p>
            <a:endParaRPr lang="en-US" dirty="0"/>
          </a:p>
          <a:p>
            <a:r>
              <a:rPr lang="en-US" dirty="0"/>
              <a:t>Often using non-standard terminologies to represent data types</a:t>
            </a:r>
          </a:p>
          <a:p>
            <a:r>
              <a:rPr lang="en-US" dirty="0"/>
              <a:t>(e.g. numeric, continuous, number,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415592" y="2625589"/>
            <a:ext cx="5113932" cy="351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5" tIns="91425" rIns="91425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None/>
              <a:defRPr sz="2000" b="0" i="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lvl="2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D4F91"/>
              </a:buClr>
              <a:buFont typeface="Lucida Grande"/>
              <a:buChar char="-"/>
              <a:defRPr sz="1800" b="0" i="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Potential Improvements</a:t>
            </a:r>
          </a:p>
          <a:p>
            <a:r>
              <a:rPr lang="en-US" dirty="0"/>
              <a:t>Use terms from controlled vocabularies in text descriptions</a:t>
            </a:r>
          </a:p>
          <a:p>
            <a:endParaRPr lang="en-US" dirty="0"/>
          </a:p>
          <a:p>
            <a:r>
              <a:rPr lang="en-US" dirty="0"/>
              <a:t>Use common data elements during data collection</a:t>
            </a:r>
          </a:p>
          <a:p>
            <a:endParaRPr lang="en-US" dirty="0"/>
          </a:p>
          <a:p>
            <a:r>
              <a:rPr lang="en-US" dirty="0"/>
              <a:t>Agree on terminologies to represent data types</a:t>
            </a:r>
          </a:p>
          <a:p>
            <a:endParaRPr lang="en-US" dirty="0"/>
          </a:p>
          <a:p>
            <a:r>
              <a:rPr lang="en-US" dirty="0"/>
              <a:t>Annotate with ontology or other controlled terms in structured fields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365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99" y="328488"/>
            <a:ext cx="11612611" cy="763500"/>
          </a:xfrm>
        </p:spPr>
        <p:txBody>
          <a:bodyPr/>
          <a:lstStyle/>
          <a:p>
            <a:r>
              <a:rPr lang="en-US" sz="3200" dirty="0"/>
              <a:t>Groups have created standard Data Dictionaries Describing Data Generation/Collection in Specific Scenarios</a:t>
            </a:r>
          </a:p>
        </p:txBody>
      </p:sp>
      <p:pic>
        <p:nvPicPr>
          <p:cNvPr id="7" name="Picture 6" descr="database notes ci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8" y="1493251"/>
            <a:ext cx="3968638" cy="1136923"/>
          </a:xfrm>
          <a:prstGeom prst="rect">
            <a:avLst/>
          </a:prstGeom>
        </p:spPr>
      </p:pic>
      <p:pic>
        <p:nvPicPr>
          <p:cNvPr id="6" name="Picture 5" descr="data dictionary diagr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9" y="2845835"/>
            <a:ext cx="6622384" cy="3178744"/>
          </a:xfrm>
          <a:prstGeom prst="rect">
            <a:avLst/>
          </a:prstGeom>
        </p:spPr>
      </p:pic>
      <p:pic>
        <p:nvPicPr>
          <p:cNvPr id="8" name="Picture 7" descr="Neonatal ICU Data Dictionary Elemen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466" y="1962684"/>
            <a:ext cx="4827744" cy="36703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263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11" y="2603322"/>
            <a:ext cx="11360800" cy="763500"/>
          </a:xfrm>
        </p:spPr>
        <p:txBody>
          <a:bodyPr/>
          <a:lstStyle/>
          <a:p>
            <a:r>
              <a:rPr lang="en-US" dirty="0"/>
              <a:t>What Tools Currently Exist for Creating Data Dictionaries?</a:t>
            </a:r>
          </a:p>
        </p:txBody>
      </p:sp>
      <p:pic>
        <p:nvPicPr>
          <p:cNvPr id="5" name="Picture 4" descr="QR Code for po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79" y="3573022"/>
            <a:ext cx="24384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7720" y="5901573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dirty="0"/>
              <a:t>Poll expires 8/10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379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20927"/>
            <a:ext cx="11360800" cy="763500"/>
          </a:xfrm>
        </p:spPr>
        <p:txBody>
          <a:bodyPr/>
          <a:lstStyle/>
          <a:p>
            <a:r>
              <a:rPr lang="en-US" dirty="0"/>
              <a:t>Data Dictionaries Produced by Data Collection/Management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2216989"/>
            <a:ext cx="2969457" cy="586596"/>
          </a:xfrm>
        </p:spPr>
        <p:txBody>
          <a:bodyPr/>
          <a:lstStyle/>
          <a:p>
            <a:r>
              <a:rPr lang="en-US" dirty="0" err="1"/>
              <a:t>RedCap</a:t>
            </a:r>
            <a:r>
              <a:rPr lang="en-US" dirty="0"/>
              <a:t> Data Dictionary</a:t>
            </a:r>
          </a:p>
        </p:txBody>
      </p:sp>
      <p:pic>
        <p:nvPicPr>
          <p:cNvPr id="5" name="Picture 4" descr="RedCAP Data Dictio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7" y="2725946"/>
            <a:ext cx="4520953" cy="2510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3128" y="5320476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1100" dirty="0"/>
              <a:t>Source: mcw.edu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136837" y="2153827"/>
            <a:ext cx="3221514" cy="93452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lvl="2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D4F91"/>
              </a:buClr>
              <a:buFont typeface="Lucida Grande"/>
              <a:buChar char="-"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SAS </a:t>
            </a:r>
            <a:r>
              <a:rPr lang="en-US" dirty="0" err="1"/>
              <a:t>Proc</a:t>
            </a:r>
            <a:r>
              <a:rPr lang="en-US" dirty="0"/>
              <a:t> Contents OR </a:t>
            </a:r>
            <a:r>
              <a:rPr lang="en-US" dirty="0" err="1"/>
              <a:t>Proc</a:t>
            </a:r>
            <a:r>
              <a:rPr lang="en-US" dirty="0"/>
              <a:t> SQL &amp; </a:t>
            </a:r>
            <a:r>
              <a:rPr lang="en-US" dirty="0" err="1"/>
              <a:t>Proc</a:t>
            </a:r>
            <a:r>
              <a:rPr lang="en-US" dirty="0"/>
              <a:t> Format OR Available Macros</a:t>
            </a:r>
          </a:p>
        </p:txBody>
      </p:sp>
      <p:pic>
        <p:nvPicPr>
          <p:cNvPr id="8" name="Picture 7" descr="SAS Proc Contents OR Proc SQL &amp; Proc Format OR Available Macros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46" y="3088354"/>
            <a:ext cx="5896798" cy="2010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7182" y="5068118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1100" dirty="0"/>
              <a:t>Source: Macro DATA SPECS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74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Codebook</a:t>
            </a:r>
          </a:p>
        </p:txBody>
      </p:sp>
      <p:pic>
        <p:nvPicPr>
          <p:cNvPr id="6" name="Picture 5" descr="R Codebook and codebook defin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2" y="1433116"/>
            <a:ext cx="8432093" cy="44279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5085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Dictionary Creator		 </a:t>
            </a:r>
            <a:r>
              <a:rPr lang="en-US" sz="2400" dirty="0"/>
              <a:t>(Thanks to Charles Schmitt!)</a:t>
            </a:r>
            <a:endParaRPr lang="en-US" dirty="0"/>
          </a:p>
        </p:txBody>
      </p:sp>
      <p:pic>
        <p:nvPicPr>
          <p:cNvPr id="5" name="Picture 4" descr="Data Dictionary Crea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" y="1410843"/>
            <a:ext cx="10058400" cy="45170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9962" y="6289181"/>
            <a:ext cx="7522234" cy="381584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From the Society for the Improvement of Psychological Sciences (SIPS) 2018 meeting by Lisa De </a:t>
            </a:r>
            <a:r>
              <a:rPr lang="en-US" sz="1400" dirty="0" err="1">
                <a:solidFill>
                  <a:schemeClr val="bg1"/>
                </a:solidFill>
              </a:rPr>
              <a:t>Bruine</a:t>
            </a:r>
            <a:r>
              <a:rPr lang="en-US" sz="1400" dirty="0">
                <a:solidFill>
                  <a:schemeClr val="bg1"/>
                </a:solidFill>
              </a:rPr>
              <a:t>, Erin Buchanan, and Alicia Moher.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26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696687" y="339520"/>
            <a:ext cx="10755084" cy="7635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2800" dirty="0"/>
              <a:t>SEMANTIC DATA DICTIONARY: Template for Translating Human DDs to Machine-Readable Knowledge Graphs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152400" y="5695951"/>
            <a:ext cx="8472842" cy="62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1400" dirty="0">
                <a:solidFill>
                  <a:prstClr val="black"/>
                </a:solidFill>
              </a:rPr>
              <a:t>Rashid SM et al The semantic data dictionary: an approach for describing and annotating data  Data Intelligence 2020; 2:443-486 doi: </a:t>
            </a:r>
            <a:r>
              <a:rPr lang="en" sz="1400" dirty="0">
                <a:solidFill>
                  <a:prstClr val="black"/>
                </a:solidFill>
                <a:hlinkClick r:id="rId3"/>
              </a:rPr>
              <a:t>https://doi.org/10.1162/dint_a_00058</a:t>
            </a:r>
            <a:r>
              <a:rPr lang="en" sz="1400" dirty="0">
                <a:solidFill>
                  <a:prstClr val="black"/>
                </a:solidFill>
              </a:rPr>
              <a:t> PMC7583433</a:t>
            </a:r>
          </a:p>
        </p:txBody>
      </p:sp>
      <p:pic>
        <p:nvPicPr>
          <p:cNvPr id="5" name="Picture 4" descr="Semantic data dictionary templa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1448"/>
            <a:ext cx="12202668" cy="2336292"/>
          </a:xfrm>
          <a:prstGeom prst="rect">
            <a:avLst/>
          </a:prstGeom>
        </p:spPr>
      </p:pic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60" y="2107474"/>
            <a:ext cx="243840" cy="55397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456998"/>
            <a:ext cx="3452949" cy="650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rtlCol="0">
            <a:noAutofit/>
          </a:bodyPr>
          <a:lstStyle/>
          <a:p>
            <a:r>
              <a:rPr lang="en-US" dirty="0"/>
              <a:t>Features and human descriptions </a:t>
            </a:r>
          </a:p>
          <a:p>
            <a:r>
              <a:rPr lang="en-US" dirty="0"/>
              <a:t>from Data Dictionary</a:t>
            </a:r>
          </a:p>
        </p:txBody>
      </p:sp>
      <p:sp>
        <p:nvSpPr>
          <p:cNvPr id="11" name="Down Arrow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9246" y="2107474"/>
            <a:ext cx="243840" cy="55397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1737" y="2377439"/>
            <a:ext cx="243840" cy="31576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3691" y="2005637"/>
            <a:ext cx="783772" cy="34834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dirty="0"/>
              <a:t>What?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4034" y="1710932"/>
            <a:ext cx="783772" cy="34834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dirty="0"/>
              <a:t>About</a:t>
            </a:r>
          </a:p>
          <a:p>
            <a:r>
              <a:rPr lang="en-US" dirty="0"/>
              <a:t> Who?</a:t>
            </a:r>
          </a:p>
        </p:txBody>
      </p:sp>
      <p:sp>
        <p:nvSpPr>
          <p:cNvPr id="13" name="Down Arrow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0309" y="2353980"/>
            <a:ext cx="243840" cy="31576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4720" y="2340766"/>
            <a:ext cx="243840" cy="31576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14605" y="1717755"/>
            <a:ext cx="783772" cy="34834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dirty="0"/>
              <a:t>What is the </a:t>
            </a:r>
          </a:p>
          <a:p>
            <a:r>
              <a:rPr lang="en-US" dirty="0"/>
              <a:t>implicit object?</a:t>
            </a:r>
          </a:p>
        </p:txBody>
      </p:sp>
      <p:sp>
        <p:nvSpPr>
          <p:cNvPr id="2" name="Rectangle 1"/>
          <p:cNvSpPr/>
          <p:nvPr/>
        </p:nvSpPr>
        <p:spPr>
          <a:xfrm>
            <a:off x="8436429" y="5839274"/>
            <a:ext cx="3528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https://tetherless-world.github.io/sdd/</a:t>
            </a:r>
          </a:p>
        </p:txBody>
      </p:sp>
    </p:spTree>
    <p:extLst>
      <p:ext uri="{BB962C8B-B14F-4D97-AF65-F5344CB8AC3E}">
        <p14:creationId xmlns:p14="http://schemas.microsoft.com/office/powerpoint/2010/main" val="289838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Tools Do We Need?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start….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Language Standards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Common Template that Include Essential and Recommended Elements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Suggested/Automated Mapping to Controlled Vocabularies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Prospective Tools Rather than Relying on Annotation of Existing Datasets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QR Code for po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1" y="3653433"/>
            <a:ext cx="24384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9419" y="5901573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dirty="0"/>
              <a:t>Poll expires 8/10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984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5909" y="40537"/>
            <a:ext cx="2182152" cy="1019596"/>
          </a:xfrm>
        </p:spPr>
        <p:txBody>
          <a:bodyPr/>
          <a:lstStyle/>
          <a:p>
            <a:r>
              <a:rPr lang="en-US" dirty="0"/>
              <a:t>Join us!</a:t>
            </a:r>
          </a:p>
        </p:txBody>
      </p:sp>
      <p:pic>
        <p:nvPicPr>
          <p:cNvPr id="8" name="Picture 7" descr="Environmental Health Language Collaborat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87" y="737276"/>
            <a:ext cx="8125959" cy="14765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6072" y="2202495"/>
            <a:ext cx="6561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https://www.niehs.nih.gov/research/programs/ehlc/index.cfm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7577" y="256046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2677BF"/>
                </a:solidFill>
                <a:latin typeface="Open Sans"/>
                <a:hlinkClick r:id="rId3"/>
              </a:rPr>
              <a:t>EHLC@icf.com</a:t>
            </a:r>
            <a:r>
              <a:rPr lang="en-US" dirty="0">
                <a:solidFill>
                  <a:srgbClr val="4C4C4C"/>
                </a:solidFill>
                <a:latin typeface="Open Sans"/>
              </a:rPr>
              <a:t> 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109758" y="2959599"/>
            <a:ext cx="4007698" cy="101959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1D4F9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Acknowledgements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729" y="39119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Environmental Health Language Collaborative</a:t>
            </a:r>
            <a:r>
              <a:rPr lang="en-US" u="sng" dirty="0"/>
              <a:t>	</a:t>
            </a:r>
            <a:endParaRPr lang="en-US" b="1" dirty="0"/>
          </a:p>
          <a:p>
            <a:r>
              <a:rPr lang="en-US" dirty="0"/>
              <a:t>EHLC Data Harmonization Use Case Working Group</a:t>
            </a:r>
          </a:p>
          <a:p>
            <a:r>
              <a:rPr lang="en-US" dirty="0"/>
              <a:t>EHLC Use Case Champions</a:t>
            </a:r>
          </a:p>
          <a:p>
            <a:r>
              <a:rPr lang="en-US" dirty="0"/>
              <a:t>NIEHS Office of Data Science</a:t>
            </a:r>
          </a:p>
          <a:p>
            <a:r>
              <a:rPr lang="en-US" dirty="0"/>
              <a:t>ICF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729" y="5368281"/>
            <a:ext cx="257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Funding </a:t>
            </a:r>
            <a:r>
              <a:rPr lang="en-US" u="sng" dirty="0"/>
              <a:t>	</a:t>
            </a:r>
            <a:endParaRPr lang="en-US" b="1" dirty="0"/>
          </a:p>
          <a:p>
            <a:r>
              <a:rPr lang="en-US" dirty="0"/>
              <a:t>NIH/NIEHS ES027022</a:t>
            </a:r>
          </a:p>
          <a:p>
            <a:r>
              <a:rPr lang="en-US" dirty="0"/>
              <a:t>NIH/NIEHS ES026555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42215" y="4006723"/>
            <a:ext cx="3039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HHEAR Data Center</a:t>
            </a:r>
          </a:p>
          <a:p>
            <a:r>
              <a:rPr lang="en-US" dirty="0"/>
              <a:t>Susan Teitelbaum PhD</a:t>
            </a:r>
          </a:p>
          <a:p>
            <a:r>
              <a:rPr lang="en-US" dirty="0"/>
              <a:t>Sofia Bengoa MPH</a:t>
            </a:r>
          </a:p>
          <a:p>
            <a:r>
              <a:rPr lang="en-US" dirty="0"/>
              <a:t>James Masters PhD</a:t>
            </a:r>
          </a:p>
          <a:p>
            <a:r>
              <a:rPr lang="en-US" dirty="0"/>
              <a:t>Patricia Kovatch</a:t>
            </a:r>
          </a:p>
          <a:p>
            <a:r>
              <a:rPr lang="en-US" dirty="0"/>
              <a:t>Nancy Mervish PhD</a:t>
            </a:r>
          </a:p>
          <a:p>
            <a:r>
              <a:rPr lang="en-US" dirty="0"/>
              <a:t>Deborah McGuinness PhD</a:t>
            </a:r>
          </a:p>
          <a:p>
            <a:r>
              <a:rPr lang="en-US" dirty="0"/>
              <a:t>Paulo Pinheiro PhD</a:t>
            </a:r>
          </a:p>
        </p:txBody>
      </p:sp>
    </p:spTree>
    <p:extLst>
      <p:ext uri="{BB962C8B-B14F-4D97-AF65-F5344CB8AC3E}">
        <p14:creationId xmlns:p14="http://schemas.microsoft.com/office/powerpoint/2010/main" val="302386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389116" y="573577"/>
            <a:ext cx="10789919" cy="7635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4000" dirty="0"/>
              <a:t>Preparing for this webinar…..</a:t>
            </a:r>
          </a:p>
        </p:txBody>
      </p:sp>
      <p:pic>
        <p:nvPicPr>
          <p:cNvPr id="5" name="Picture 4" descr="How To Make A Boring Subject interesting book cov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2" y="1409889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107390" y="154983"/>
            <a:ext cx="11920821" cy="49767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you want to be Iron-Man! Building the Data Ecosystem of the Future</a:t>
            </a:r>
          </a:p>
        </p:txBody>
      </p:sp>
      <p:pic>
        <p:nvPicPr>
          <p:cNvPr id="5" name="Picture 4" descr="JARVIS screenshot from Ironman mov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65" y="849492"/>
            <a:ext cx="3862111" cy="28928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87036" y="987068"/>
            <a:ext cx="5781976" cy="24980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Hey JARVIS…. Can you </a:t>
            </a:r>
            <a:r>
              <a:rPr lang="en-US" sz="2800" dirty="0">
                <a:solidFill>
                  <a:srgbClr val="53565A"/>
                </a:solidFill>
                <a:latin typeface="Arial"/>
              </a:rPr>
              <a:t>tell me how many children under 18 with measurements on phthalates and lung function are within this data repository?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>
          <a:xfrm>
            <a:off x="322990" y="3991020"/>
            <a:ext cx="5665434" cy="203326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Hey JARVIS…. Can you find all of the existing data on pesticide exposure and child development funded by NIH in the last 15 years?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46235" y="3911468"/>
            <a:ext cx="5781976" cy="1971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Hey JARVIS…. Can you harmonize data across these ten cohorts so I can conduct a pooled analysis?</a:t>
            </a:r>
          </a:p>
        </p:txBody>
      </p:sp>
    </p:spTree>
    <p:extLst>
      <p:ext uri="{BB962C8B-B14F-4D97-AF65-F5344CB8AC3E}">
        <p14:creationId xmlns:p14="http://schemas.microsoft.com/office/powerpoint/2010/main" val="80568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05108"/>
            <a:ext cx="11360800" cy="763500"/>
          </a:xfrm>
        </p:spPr>
        <p:txBody>
          <a:bodyPr/>
          <a:lstStyle/>
          <a:p>
            <a:r>
              <a:rPr lang="en-US" dirty="0"/>
              <a:t>Won’t achieve our goals if we just “dump the data” </a:t>
            </a:r>
          </a:p>
        </p:txBody>
      </p:sp>
      <p:pic>
        <p:nvPicPr>
          <p:cNvPr id="5" name="Picture 4" descr="hand unloading box full of numb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11" y="1356867"/>
            <a:ext cx="5226424" cy="47170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270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Play FAIR</a:t>
            </a:r>
          </a:p>
        </p:txBody>
      </p:sp>
      <p:pic>
        <p:nvPicPr>
          <p:cNvPr id="5" name="Picture 4" descr="FAIR diagr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633"/>
            <a:ext cx="11430000" cy="3876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11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MetaData</a:t>
            </a:r>
            <a:r>
              <a:rPr lang="en-US" dirty="0"/>
              <a:t>: Major Component of being “FAIR”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What is metadata?.....Information about your data</a:t>
            </a:r>
          </a:p>
          <a:p>
            <a:endParaRPr lang="en-US" dirty="0"/>
          </a:p>
          <a:p>
            <a:r>
              <a:rPr lang="en-US" u="sng" dirty="0"/>
              <a:t>Examples of how metadata is connected to FAIR</a:t>
            </a:r>
          </a:p>
          <a:p>
            <a:endParaRPr lang="en-US" dirty="0"/>
          </a:p>
          <a:p>
            <a:r>
              <a:rPr lang="en-US" b="1" dirty="0"/>
              <a:t>F</a:t>
            </a:r>
            <a:r>
              <a:rPr lang="en-US" dirty="0"/>
              <a:t>indable: Where is your data located? </a:t>
            </a:r>
          </a:p>
          <a:p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ccessible: What protocols can be used to retrieve the data?</a:t>
            </a:r>
          </a:p>
          <a:p>
            <a:endParaRPr lang="en-US" dirty="0"/>
          </a:p>
          <a:p>
            <a:r>
              <a:rPr lang="en-US" b="1" dirty="0"/>
              <a:t>I</a:t>
            </a:r>
            <a:r>
              <a:rPr lang="en-US" dirty="0"/>
              <a:t>nteroperable: What “languages” or vocabularies are used to represent your data and metadata?</a:t>
            </a:r>
          </a:p>
          <a:p>
            <a:endParaRPr lang="en-US" dirty="0"/>
          </a:p>
          <a:p>
            <a:r>
              <a:rPr lang="en-US" b="1" dirty="0" err="1"/>
              <a:t>R</a:t>
            </a:r>
            <a:r>
              <a:rPr lang="en-US" dirty="0" err="1"/>
              <a:t>euseable</a:t>
            </a:r>
            <a:r>
              <a:rPr lang="en-US" dirty="0"/>
              <a:t>: Do I have enough information about your data in order to meaningfully reuse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22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Centralized repository of information about data such as meaning, relationships to other data, origin usage and format.</a:t>
            </a:r>
            <a:r>
              <a:rPr lang="en-US" dirty="0"/>
              <a:t>						-IBM Dictionary of Computing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Commonly used to accompany existing digital datasets/data resources</a:t>
            </a:r>
          </a:p>
          <a:p>
            <a:endParaRPr lang="en-US" dirty="0"/>
          </a:p>
          <a:p>
            <a:r>
              <a:rPr lang="en-US" dirty="0"/>
              <a:t>Can also be created to represent the data generated from a specific collection scenario</a:t>
            </a:r>
          </a:p>
          <a:p>
            <a:endParaRPr lang="en-US" dirty="0"/>
          </a:p>
          <a:p>
            <a:r>
              <a:rPr lang="en-US" dirty="0"/>
              <a:t>Not much standardization in format or content</a:t>
            </a:r>
          </a:p>
          <a:p>
            <a:endParaRPr lang="en-US" dirty="0"/>
          </a:p>
          <a:p>
            <a:r>
              <a:rPr lang="en-US" dirty="0"/>
              <a:t>Often used internally…new person in the lab gets caught up, but often there’s human back-up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82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228" y="579757"/>
            <a:ext cx="6817416" cy="868430"/>
          </a:xfrm>
        </p:spPr>
        <p:txBody>
          <a:bodyPr/>
          <a:lstStyle/>
          <a:p>
            <a:r>
              <a:rPr lang="en-US" dirty="0"/>
              <a:t>Need for Community Consensus</a:t>
            </a:r>
            <a:endParaRPr lang="en-US" i="1" dirty="0"/>
          </a:p>
        </p:txBody>
      </p:sp>
      <p:pic>
        <p:nvPicPr>
          <p:cNvPr id="3" name="Picture 2" descr="cloc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0" y="193398"/>
            <a:ext cx="2024504" cy="151642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658367" y="2268416"/>
            <a:ext cx="10846448" cy="36582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1D4F91"/>
              </a:buClr>
              <a:buFont typeface="Lucida Grande"/>
              <a:buChar char="-"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Motivating Problem</a:t>
            </a:r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dirty="0"/>
              <a:t>How do we construct high-quality data dictionaries to get us to the data ecosystems needed for meaningful AI?</a:t>
            </a:r>
          </a:p>
          <a:p>
            <a:pPr lvl="1"/>
            <a:endParaRPr lang="en-US" dirty="0"/>
          </a:p>
          <a:p>
            <a:r>
              <a:rPr lang="en-US" dirty="0"/>
              <a:t>Proposal</a:t>
            </a:r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dirty="0"/>
              <a:t>Acknowledge how we typically create data dictionaries currently</a:t>
            </a:r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dirty="0"/>
              <a:t>Work as a community to Identify needed elements and formats</a:t>
            </a:r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dirty="0"/>
              <a:t>Consider readability for both humans and machines</a:t>
            </a:r>
          </a:p>
          <a:p>
            <a:pPr marL="742939" lvl="1" indent="-285750">
              <a:buFont typeface="Wingdings" panose="05000000000000000000" pitchFamily="2" charset="2"/>
              <a:buChar char="Ø"/>
            </a:pPr>
            <a:r>
              <a:rPr lang="en-US" dirty="0"/>
              <a:t>Identify gaps in available tools and create new ones</a:t>
            </a:r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39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95001"/>
      </p:ext>
    </p:extLst>
  </p:cSld>
  <p:clrMapOvr>
    <a:masterClrMapping/>
  </p:clrMapOvr>
</p:sld>
</file>

<file path=ppt/theme/theme1.xml><?xml version="1.0" encoding="utf-8"?>
<a:theme xmlns:a="http://schemas.openxmlformats.org/drawingml/2006/main" name="ColumbiaMailman_Wide-9x6">
  <a:themeElements>
    <a:clrScheme name="CM2019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AE2573"/>
      </a:accent2>
      <a:accent3>
        <a:srgbClr val="FFA300"/>
      </a:accent3>
      <a:accent4>
        <a:srgbClr val="FC4C02"/>
      </a:accent4>
      <a:accent5>
        <a:srgbClr val="B7BF10"/>
      </a:accent5>
      <a:accent6>
        <a:srgbClr val="71B2C9"/>
      </a:accent6>
      <a:hlink>
        <a:srgbClr val="AE2573"/>
      </a:hlink>
      <a:folHlink>
        <a:srgbClr val="D0D0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f8ccea31-b6eb-442e-9861-83bfaa3f0700" xsi:nil="true"/>
    <_ip_UnifiedCompliancePolicyProperties xmlns="http://schemas.microsoft.com/sharepoint/v3" xsi:nil="true"/>
    <lcf76f155ced4ddcb4097134ff3c332f xmlns="820a8b12-53ce-4f8d-a44f-cb0888f07a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35BF067F8ACD46B3C6EF2258C28D09" ma:contentTypeVersion="18" ma:contentTypeDescription="Create a new document." ma:contentTypeScope="" ma:versionID="4e886d676166cb7ae49bec2ac0bf243f">
  <xsd:schema xmlns:xsd="http://www.w3.org/2001/XMLSchema" xmlns:xs="http://www.w3.org/2001/XMLSchema" xmlns:p="http://schemas.microsoft.com/office/2006/metadata/properties" xmlns:ns1="http://schemas.microsoft.com/sharepoint/v3" xmlns:ns2="820a8b12-53ce-4f8d-a44f-cb0888f07af4" xmlns:ns3="f8ccea31-b6eb-442e-9861-83bfaa3f0700" targetNamespace="http://schemas.microsoft.com/office/2006/metadata/properties" ma:root="true" ma:fieldsID="e226ee36dee42837657b772ac6fcd020" ns1:_="" ns2:_="" ns3:_="">
    <xsd:import namespace="http://schemas.microsoft.com/sharepoint/v3"/>
    <xsd:import namespace="820a8b12-53ce-4f8d-a44f-cb0888f07af4"/>
    <xsd:import namespace="f8ccea31-b6eb-442e-9861-83bfaa3f0700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8b12-53ce-4f8d-a44f-cb0888f07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cea31-b6eb-442e-9861-83bfaa3f070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238c785-6c13-4178-94a7-7b8ce3682f2f}" ma:internalName="TaxCatchAll" ma:showField="CatchAllData" ma:web="f8ccea31-b6eb-442e-9861-83bfaa3f0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8E342-CEB0-4594-8FDD-E1325B541C89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1cafac2-c972-4900-9a20-3ed677f82d56"/>
    <ds:schemaRef ds:uri="a0e54ee2-793c-4101-aa31-b570f417fb71"/>
    <ds:schemaRef ds:uri="http://purl.org/dc/terms/"/>
    <ds:schemaRef ds:uri="http://schemas.microsoft.com/sharepoint/v3"/>
    <ds:schemaRef ds:uri="f8ccea31-b6eb-442e-9861-83bfaa3f0700"/>
    <ds:schemaRef ds:uri="820a8b12-53ce-4f8d-a44f-cb0888f07af4"/>
  </ds:schemaRefs>
</ds:datastoreItem>
</file>

<file path=customXml/itemProps2.xml><?xml version="1.0" encoding="utf-8"?>
<ds:datastoreItem xmlns:ds="http://schemas.openxmlformats.org/officeDocument/2006/customXml" ds:itemID="{713611B7-571C-4F66-97EE-E07B46C58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DA23FA-9E78-407C-8598-53553D519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0a8b12-53ce-4f8d-a44f-cb0888f07af4"/>
    <ds:schemaRef ds:uri="f8ccea31-b6eb-442e-9861-83bfaa3f0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ColumbiaMailman_Wide-9x6.potx</Template>
  <TotalTime>7087</TotalTime>
  <Words>1574</Words>
  <Application>Microsoft Office PowerPoint</Application>
  <PresentationFormat>Widescreen</PresentationFormat>
  <Paragraphs>331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Lucida Grande</vt:lpstr>
      <vt:lpstr>LucidaGrande</vt:lpstr>
      <vt:lpstr>Open Sans</vt:lpstr>
      <vt:lpstr>Wingdings</vt:lpstr>
      <vt:lpstr>ColumbiaMailman_Wide-9x6</vt:lpstr>
      <vt:lpstr>Translating data for people and machines:  How to improve metadata reporting through better data dictionaries</vt:lpstr>
      <vt:lpstr>Why we are here…Data Sharing is our New Reality</vt:lpstr>
      <vt:lpstr>Preparing for this webinar…..</vt:lpstr>
      <vt:lpstr>Don’t you want to be Iron-Man! Building the Data Ecosystem of the Future</vt:lpstr>
      <vt:lpstr>Won’t achieve our goals if we just “dump the data” </vt:lpstr>
      <vt:lpstr>Learning to Play FAIR</vt:lpstr>
      <vt:lpstr>MetaData: Major Component of being “FAIR”</vt:lpstr>
      <vt:lpstr>Data Dictionaries</vt:lpstr>
      <vt:lpstr>Need for Community Consensus</vt:lpstr>
      <vt:lpstr>Think about your own research studies…</vt:lpstr>
      <vt:lpstr>Now….Think about what you want when someone sends you a dataset</vt:lpstr>
      <vt:lpstr>Research shows Data Dictionaries are often lacking</vt:lpstr>
      <vt:lpstr>Needed Elements and Formats </vt:lpstr>
      <vt:lpstr>Guidance Currently Given</vt:lpstr>
      <vt:lpstr>Data Dictionaries describe our data, but how well?</vt:lpstr>
      <vt:lpstr>How can we improve?</vt:lpstr>
      <vt:lpstr>Add details as structured columns</vt:lpstr>
      <vt:lpstr>Potential Elements</vt:lpstr>
      <vt:lpstr>Some Communities Already have Minimum Information Criteria which can Inform Elements of Data Dictionaries</vt:lpstr>
      <vt:lpstr>Formats for Data Dictionaries</vt:lpstr>
      <vt:lpstr>“Language” for Data Dictionaries</vt:lpstr>
      <vt:lpstr>Groups have created standard Data Dictionaries Describing Data Generation/Collection in Specific Scenarios</vt:lpstr>
      <vt:lpstr>What Tools Currently Exist for Creating Data Dictionaries?</vt:lpstr>
      <vt:lpstr>Data Dictionaries Produced by Data Collection/Management Tools</vt:lpstr>
      <vt:lpstr>R Codebook</vt:lpstr>
      <vt:lpstr>Data Dictionary Creator   (Thanks to Charles Schmitt!)</vt:lpstr>
      <vt:lpstr>SEMANTIC DATA DICTIONARY: Template for Translating Human DDs to Machine-Readable Knowledge Graphs</vt:lpstr>
      <vt:lpstr>What Tools Do We Need?</vt:lpstr>
      <vt:lpstr>Join us!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Minhas, Hamzah (NIH/NIEHS) [C]</cp:lastModifiedBy>
  <cp:revision>557</cp:revision>
  <cp:lastPrinted>2018-10-19T13:20:43Z</cp:lastPrinted>
  <dcterms:created xsi:type="dcterms:W3CDTF">2016-06-28T14:05:07Z</dcterms:created>
  <dcterms:modified xsi:type="dcterms:W3CDTF">2023-08-08T19:19:50Z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0x010100C9857999C7074347875246F2CB48B520</vt:lpwstr>
  </property>
</Properties>
</file>