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256" r:id="rId2"/>
    <p:sldId id="553" r:id="rId3"/>
    <p:sldId id="547" r:id="rId4"/>
    <p:sldId id="507" r:id="rId5"/>
    <p:sldId id="548" r:id="rId6"/>
    <p:sldId id="549" r:id="rId7"/>
    <p:sldId id="508" r:id="rId8"/>
    <p:sldId id="454" r:id="rId9"/>
    <p:sldId id="538" r:id="rId10"/>
    <p:sldId id="540" r:id="rId11"/>
    <p:sldId id="535" r:id="rId12"/>
    <p:sldId id="396" r:id="rId13"/>
    <p:sldId id="377" r:id="rId14"/>
    <p:sldId id="398" r:id="rId15"/>
    <p:sldId id="529" r:id="rId16"/>
    <p:sldId id="524" r:id="rId17"/>
    <p:sldId id="482" r:id="rId18"/>
    <p:sldId id="526" r:id="rId19"/>
    <p:sldId id="483" r:id="rId20"/>
    <p:sldId id="527" r:id="rId21"/>
    <p:sldId id="394" r:id="rId22"/>
    <p:sldId id="528" r:id="rId23"/>
    <p:sldId id="447" r:id="rId24"/>
    <p:sldId id="520" r:id="rId25"/>
    <p:sldId id="530" r:id="rId26"/>
    <p:sldId id="448" r:id="rId27"/>
    <p:sldId id="510" r:id="rId28"/>
    <p:sldId id="511" r:id="rId29"/>
    <p:sldId id="512" r:id="rId30"/>
    <p:sldId id="532" r:id="rId31"/>
    <p:sldId id="550" r:id="rId32"/>
    <p:sldId id="450" r:id="rId33"/>
    <p:sldId id="513" r:id="rId34"/>
    <p:sldId id="514" r:id="rId35"/>
    <p:sldId id="515" r:id="rId36"/>
    <p:sldId id="516" r:id="rId37"/>
    <p:sldId id="451" r:id="rId38"/>
    <p:sldId id="517" r:id="rId39"/>
    <p:sldId id="346" r:id="rId40"/>
    <p:sldId id="491" r:id="rId41"/>
    <p:sldId id="554" r:id="rId42"/>
    <p:sldId id="555" r:id="rId43"/>
    <p:sldId id="501" r:id="rId44"/>
    <p:sldId id="544" r:id="rId45"/>
    <p:sldId id="518" r:id="rId46"/>
    <p:sldId id="519" r:id="rId47"/>
    <p:sldId id="551" r:id="rId48"/>
    <p:sldId id="485" r:id="rId49"/>
    <p:sldId id="480" r:id="rId5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505"/>
    <a:srgbClr val="C0C0C0"/>
    <a:srgbClr val="CACACA"/>
    <a:srgbClr val="767676"/>
    <a:srgbClr val="FFFFFF"/>
    <a:srgbClr val="DDDA6C"/>
    <a:srgbClr val="E12B41"/>
    <a:srgbClr val="00E600"/>
    <a:srgbClr val="66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65" autoAdjust="0"/>
    <p:restoredTop sz="96641" autoAdjust="0"/>
  </p:normalViewPr>
  <p:slideViewPr>
    <p:cSldViewPr snapToGrid="0" snapToObjects="1" showGuides="1">
      <p:cViewPr varScale="1">
        <p:scale>
          <a:sx n="158" d="100"/>
          <a:sy n="158" d="100"/>
        </p:scale>
        <p:origin x="618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411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7AFDBC-2C9D-E744-AFEB-E1E0CCDC43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817546-E273-4E46-A59A-7D0915CFFF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EAAD4-86B7-6445-9E24-564CF55F9E4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646001-FC26-4546-BEEA-713EC71F73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319A64-EFA1-EB4A-9208-659D7A67BF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00832-3DA9-BD45-8DF9-5AE149AD5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8ECD8-40A1-7E4F-A3DC-E42CA739514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C346B-06F2-6141-895E-093C6600B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52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E54E443-B87C-1C4F-9AB2-11BC1D8CFB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68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CB2B07-F7A5-6E43-B603-3C15A9FCB9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009" y="4316758"/>
            <a:ext cx="1431135" cy="45607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EFD851D-6509-4F4F-A97A-AE4E24A11A00}"/>
              </a:ext>
            </a:extLst>
          </p:cNvPr>
          <p:cNvSpPr txBox="1">
            <a:spLocks/>
          </p:cNvSpPr>
          <p:nvPr userDrawn="1"/>
        </p:nvSpPr>
        <p:spPr>
          <a:xfrm>
            <a:off x="7151931" y="4445805"/>
            <a:ext cx="1274708" cy="2585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 baseline="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aseline="0" dirty="0">
                <a:solidFill>
                  <a:schemeClr val="accent2"/>
                </a:solidFill>
                <a:latin typeface="Arial" panose="020B0604020202020204" pitchFamily="34" charset="0"/>
              </a:rPr>
              <a:t>cedars-</a:t>
            </a:r>
            <a:r>
              <a:rPr lang="en-US" sz="1200" baseline="0" dirty="0" err="1">
                <a:solidFill>
                  <a:schemeClr val="accent2"/>
                </a:solidFill>
                <a:latin typeface="Arial" panose="020B0604020202020204" pitchFamily="34" charset="0"/>
              </a:rPr>
              <a:t>sinai.org</a:t>
            </a:r>
            <a:endParaRPr lang="en-US" sz="1200" baseline="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427" y="458743"/>
            <a:ext cx="7732212" cy="1790700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4426" y="2701528"/>
            <a:ext cx="7732211" cy="1241822"/>
          </a:xfrm>
        </p:spPr>
        <p:txBody>
          <a:bodyPr anchor="t"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71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0" y="946127"/>
            <a:ext cx="9144000" cy="3660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178447-2B49-294E-AB4E-62E239BABB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0"/>
            <a:ext cx="7891272" cy="94621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9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FE8EDC5-D4AD-1645-A5DE-84A3B0579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6936" y="4767263"/>
            <a:ext cx="5862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40ACC41-4E94-4E4E-967A-397DE9723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6586" y="4796463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fld id="{5339919A-1AF4-8143-B305-C972D12AE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2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97864"/>
            <a:ext cx="7891272" cy="32095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4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9ED71A1-2EF4-B847-A261-D8C8729048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68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36697B-2117-1F43-828B-8F30EC4B7A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009" y="4316758"/>
            <a:ext cx="1431135" cy="45607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EE76491-7464-E849-A9B8-93DF37B28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427" y="458743"/>
            <a:ext cx="7732212" cy="1790700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65A7F18-FD1A-FB46-A6B2-D60941384E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426" y="2701528"/>
            <a:ext cx="7732211" cy="1241822"/>
          </a:xfrm>
        </p:spPr>
        <p:txBody>
          <a:bodyPr anchor="t"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90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97864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97864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1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197864"/>
            <a:ext cx="3868340" cy="617934"/>
          </a:xfrm>
        </p:spPr>
        <p:txBody>
          <a:bodyPr anchor="ctr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6414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197864"/>
            <a:ext cx="3887391" cy="617934"/>
          </a:xfrm>
        </p:spPr>
        <p:txBody>
          <a:bodyPr anchor="ctr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6414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36DDE8D-023A-294F-BFD8-8040DEC5C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372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6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3A8FC1-DF2B-7449-9CB8-118835B2CDD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0936" y="1197864"/>
            <a:ext cx="3435350" cy="3238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936" y="0"/>
            <a:ext cx="7891272" cy="94621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9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582116" y="946128"/>
            <a:ext cx="4561883" cy="3654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E964F8-2D33-304D-B7C0-732D65340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6936" y="4767263"/>
            <a:ext cx="5862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E1F0D4-E34C-5C43-834A-CBB0D443F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6586" y="4796463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fld id="{5339919A-1AF4-8143-B305-C972D12AE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1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73700F6-A10D-2E48-A752-5CE2321496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0936" y="1197864"/>
            <a:ext cx="3990975" cy="3427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7059478-CFE7-2449-A88F-50CF94749E9D}"/>
              </a:ext>
            </a:extLst>
          </p:cNvPr>
          <p:cNvSpPr/>
          <p:nvPr userDrawn="1"/>
        </p:nvSpPr>
        <p:spPr>
          <a:xfrm>
            <a:off x="5273126" y="1201447"/>
            <a:ext cx="3992336" cy="3091153"/>
          </a:xfrm>
          <a:prstGeom prst="roundRect">
            <a:avLst>
              <a:gd name="adj" fmla="val 3303"/>
            </a:avLst>
          </a:prstGeom>
          <a:solidFill>
            <a:srgbClr val="616262">
              <a:alpha val="1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888A8D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CA56411-12DC-B140-B7CB-7D6B876151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0108" y="1568671"/>
            <a:ext cx="3173186" cy="25323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dirty="0">
                <a:solidFill>
                  <a:schemeClr val="accent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DB3342"/>
              </a:buClr>
              <a:buNone/>
              <a:tabLst/>
            </a:pPr>
            <a:r>
              <a:rPr lang="en-US"/>
              <a:t>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0E8F031-04D6-5D4E-908A-AE755ECF3A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6936" y="4767263"/>
            <a:ext cx="5862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7BB4590-4712-E54A-B55F-99ED6E2EB6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6586" y="4796463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fld id="{5339919A-1AF4-8143-B305-C972D12AEE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70BA5F-E2CA-E44C-A885-1B9EB73D30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0"/>
            <a:ext cx="7891272" cy="94621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90000"/>
              </a:lnSpc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963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876CAD-8822-0A4B-A9A4-94EBFBE99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76200"/>
          <a:stretch/>
        </p:blipFill>
        <p:spPr>
          <a:xfrm>
            <a:off x="0" y="0"/>
            <a:ext cx="9144000" cy="944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BF86D0-5B3C-8246-9FB2-13595F88875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4587017"/>
            <a:ext cx="9144000" cy="238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37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97864"/>
            <a:ext cx="7891272" cy="3209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6936" y="4767263"/>
            <a:ext cx="5862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6586" y="4796463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fld id="{5339919A-1AF4-8143-B305-C972D12AEE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526949-9F17-DE48-919A-AF0B272E3A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46204" y="4745205"/>
            <a:ext cx="818773" cy="26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78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6" r:id="rId8"/>
    <p:sldLayoutId id="2147483678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20000"/>
        </a:lnSpc>
        <a:spcBef>
          <a:spcPts val="1800"/>
        </a:spcBef>
        <a:buFont typeface="Arial" panose="020B0604020202020204" pitchFamily="34" charset="0"/>
        <a:buNone/>
        <a:defRPr sz="14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2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None/>
        <a:tabLst/>
        <a:defRPr sz="1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71450" indent="-171450" algn="l" defTabSz="685800" rtl="0" eaLnBrk="1" latinLnBrk="0" hangingPunct="1">
        <a:lnSpc>
          <a:spcPct val="12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tabLst/>
        <a:defRPr sz="1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358775" indent="-176213" algn="l" defTabSz="685800" rtl="0" eaLnBrk="1" latinLnBrk="0" hangingPunct="1">
        <a:lnSpc>
          <a:spcPct val="120000"/>
        </a:lnSpc>
        <a:spcBef>
          <a:spcPts val="200"/>
        </a:spcBef>
        <a:buClr>
          <a:schemeClr val="tx2"/>
        </a:buClr>
        <a:buSzPct val="120000"/>
        <a:buFont typeface="System Font Regular"/>
        <a:buChar char="◦"/>
        <a:tabLst/>
        <a:defRPr sz="14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527050" indent="-152400" algn="l" defTabSz="685800" rtl="0" eaLnBrk="1" latinLnBrk="0" hangingPunct="1">
        <a:lnSpc>
          <a:spcPct val="120000"/>
        </a:lnSpc>
        <a:spcBef>
          <a:spcPts val="200"/>
        </a:spcBef>
        <a:buClr>
          <a:schemeClr val="tx2"/>
        </a:buClr>
        <a:buFont typeface="Arial" panose="020B0604020202020204" pitchFamily="34" charset="0"/>
        <a:buChar char="•"/>
        <a:tabLst/>
        <a:defRPr sz="14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actor.niehs.nih.gov/2022/7/science-highlights/naehsc-meetin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12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image" Target="../media/image38.jpeg"/><Relationship Id="rId4" Type="http://schemas.openxmlformats.org/officeDocument/2006/relationships/image" Target="../media/image35.png"/><Relationship Id="rId9" Type="http://schemas.openxmlformats.org/officeDocument/2006/relationships/image" Target="../media/image45.png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uronews.com/next/2023/03/30/ai-prompt-engineering-how-talking-to-chatgpt-became-the-hottest-tech-job-six-figure-salary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F4F11-48A1-604A-A4A1-0E1C8F781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894" y="162803"/>
            <a:ext cx="7732212" cy="741407"/>
          </a:xfrm>
        </p:spPr>
        <p:txBody>
          <a:bodyPr/>
          <a:lstStyle/>
          <a:p>
            <a:r>
              <a:rPr lang="en-US" dirty="0"/>
              <a:t>Accessible artificial intelligence for data science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9B5E7-96F5-FE4E-891A-1ECC5DC3B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895" y="1173128"/>
            <a:ext cx="7732211" cy="267019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Jason H. Moore, PhD, FACMI, FIAHSI, FASA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Chair, Department of Computational Biomedicine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Director, Center for Artificial Intelligence Research and Education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Cedars-Sinai Medical Center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Los Angeles, CA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jason.moore@csmc.edu</a:t>
            </a:r>
          </a:p>
        </p:txBody>
      </p:sp>
    </p:spTree>
    <p:extLst>
      <p:ext uri="{BB962C8B-B14F-4D97-AF65-F5344CB8AC3E}">
        <p14:creationId xmlns:p14="http://schemas.microsoft.com/office/powerpoint/2010/main" val="74412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humans build machine learning pipelines?</a:t>
            </a:r>
          </a:p>
        </p:txBody>
      </p:sp>
      <p:pic>
        <p:nvPicPr>
          <p:cNvPr id="3" name="Picture 2" descr="Shape, arrow">
            <a:extLst>
              <a:ext uri="{FF2B5EF4-FFF2-40B4-BE49-F238E27FC236}">
                <a16:creationId xmlns:a16="http://schemas.microsoft.com/office/drawing/2014/main" id="{22BC598A-5F63-F54A-C40D-BA80A0F40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87281" y="2052516"/>
            <a:ext cx="1589300" cy="1489336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2019C4E7-0860-D340-6869-5EEB2DF7E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9373779">
            <a:off x="2395198" y="2245818"/>
            <a:ext cx="856098" cy="418190"/>
          </a:xfrm>
          <a:prstGeom prst="rightArrow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E5078B4-3275-B79F-3F0A-4F4131AF3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12882" y="2490784"/>
            <a:ext cx="856098" cy="580355"/>
          </a:xfrm>
          <a:prstGeom prst="rightArrow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65A9B3E3-7B7A-139D-D4B4-1EB0B1D6F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429857">
            <a:off x="2376616" y="2896300"/>
            <a:ext cx="856098" cy="418190"/>
          </a:xfrm>
          <a:prstGeom prst="rightArrow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9" name="Picture 2" descr="Image result for jason moore upenn">
            <a:extLst>
              <a:ext uri="{FF2B5EF4-FFF2-40B4-BE49-F238E27FC236}">
                <a16:creationId xmlns:a16="http://schemas.microsoft.com/office/drawing/2014/main" id="{30E0B2F4-3469-4C97-BFF5-802193F96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141" y="1069486"/>
            <a:ext cx="937260" cy="9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674AE9B-2B92-4F82-8D69-C1E9677F7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9" idx="3"/>
            <a:endCxn id="22" idx="2"/>
          </p:cNvCxnSpPr>
          <p:nvPr/>
        </p:nvCxnSpPr>
        <p:spPr bwMode="auto">
          <a:xfrm flipV="1">
            <a:off x="4287401" y="1535763"/>
            <a:ext cx="350258" cy="23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EF7377C-1E2C-4032-8B96-3AEEC348BBC5}"/>
              </a:ext>
            </a:extLst>
          </p:cNvPr>
          <p:cNvSpPr/>
          <p:nvPr/>
        </p:nvSpPr>
        <p:spPr bwMode="auto">
          <a:xfrm>
            <a:off x="4637659" y="1280002"/>
            <a:ext cx="609600" cy="511521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RF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3CD0699-DFB6-479D-8B13-A262AB7B1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2" idx="6"/>
            <a:endCxn id="17" idx="1"/>
          </p:cNvCxnSpPr>
          <p:nvPr/>
        </p:nvCxnSpPr>
        <p:spPr bwMode="auto">
          <a:xfrm flipV="1">
            <a:off x="5247259" y="1535762"/>
            <a:ext cx="300408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id="{DD95157D-539B-444D-9899-34B1B3DFF637}"/>
              </a:ext>
            </a:extLst>
          </p:cNvPr>
          <p:cNvSpPr/>
          <p:nvPr/>
        </p:nvSpPr>
        <p:spPr bwMode="auto">
          <a:xfrm>
            <a:off x="5547667" y="1304386"/>
            <a:ext cx="1110681" cy="462752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Importance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C07CB5-3195-4010-B466-B8BD92054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7" idx="3"/>
            <a:endCxn id="20" idx="2"/>
          </p:cNvCxnSpPr>
          <p:nvPr/>
        </p:nvCxnSpPr>
        <p:spPr bwMode="auto">
          <a:xfrm>
            <a:off x="6658348" y="1535762"/>
            <a:ext cx="30040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FFE41DFF-EDB4-41CD-8640-215DF496B6D9}"/>
              </a:ext>
            </a:extLst>
          </p:cNvPr>
          <p:cNvSpPr/>
          <p:nvPr/>
        </p:nvSpPr>
        <p:spPr bwMode="auto">
          <a:xfrm>
            <a:off x="6958756" y="1280001"/>
            <a:ext cx="609600" cy="511521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DT</a:t>
            </a:r>
          </a:p>
        </p:txBody>
      </p:sp>
      <p:pic>
        <p:nvPicPr>
          <p:cNvPr id="2" name="Picture 2" descr="Environmental Factor - January 2019: Motsinger-Reif takes biostats and computational biology lead">
            <a:extLst>
              <a:ext uri="{FF2B5EF4-FFF2-40B4-BE49-F238E27FC236}">
                <a16:creationId xmlns:a16="http://schemas.microsoft.com/office/drawing/2014/main" id="{56240BCA-1CBD-7465-55ED-93A6F17BA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815" y="2110989"/>
            <a:ext cx="933586" cy="13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3FE03D3-5F37-4EC5-8C96-6ADABCCD4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9" idx="1"/>
          </p:cNvCxnSpPr>
          <p:nvPr/>
        </p:nvCxnSpPr>
        <p:spPr bwMode="auto">
          <a:xfrm flipV="1">
            <a:off x="4277033" y="2746126"/>
            <a:ext cx="567660" cy="51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rapezoid 18">
            <a:extLst>
              <a:ext uri="{FF2B5EF4-FFF2-40B4-BE49-F238E27FC236}">
                <a16:creationId xmlns:a16="http://schemas.microsoft.com/office/drawing/2014/main" id="{BB86612B-F42B-42A0-BB44-E83BD234D1E2}"/>
              </a:ext>
            </a:extLst>
          </p:cNvPr>
          <p:cNvSpPr/>
          <p:nvPr/>
        </p:nvSpPr>
        <p:spPr bwMode="auto">
          <a:xfrm>
            <a:off x="4791801" y="2534558"/>
            <a:ext cx="1371600" cy="423135"/>
          </a:xfrm>
          <a:prstGeom prst="trapezoid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Polynomial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2CACCE7-16E7-41C9-80FC-8A2F74C99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9" idx="3"/>
            <a:endCxn id="24" idx="2"/>
          </p:cNvCxnSpPr>
          <p:nvPr/>
        </p:nvCxnSpPr>
        <p:spPr bwMode="auto">
          <a:xfrm flipV="1">
            <a:off x="6110509" y="2744881"/>
            <a:ext cx="444675" cy="12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E04B0391-B18B-4CDD-8562-6A9D0EF5C09E}"/>
              </a:ext>
            </a:extLst>
          </p:cNvPr>
          <p:cNvSpPr/>
          <p:nvPr/>
        </p:nvSpPr>
        <p:spPr bwMode="auto">
          <a:xfrm>
            <a:off x="6555184" y="2489120"/>
            <a:ext cx="609600" cy="511521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NN</a:t>
            </a:r>
          </a:p>
        </p:txBody>
      </p:sp>
      <p:pic>
        <p:nvPicPr>
          <p:cNvPr id="1028" name="Picture 4" descr="David Reif’s Interview with ABC11 News – Center for Environmental and Health Effects of PFAS">
            <a:extLst>
              <a:ext uri="{FF2B5EF4-FFF2-40B4-BE49-F238E27FC236}">
                <a16:creationId xmlns:a16="http://schemas.microsoft.com/office/drawing/2014/main" id="{C2DCFAEA-9449-0F4E-9E07-36FCAA50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185" y="3508444"/>
            <a:ext cx="916848" cy="100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96EBC9B-52EB-4668-8367-B38E73655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8" idx="3"/>
          </p:cNvCxnSpPr>
          <p:nvPr/>
        </p:nvCxnSpPr>
        <p:spPr bwMode="auto">
          <a:xfrm>
            <a:off x="4246066" y="3962830"/>
            <a:ext cx="78831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Hexagon 17">
            <a:extLst>
              <a:ext uri="{FF2B5EF4-FFF2-40B4-BE49-F238E27FC236}">
                <a16:creationId xmlns:a16="http://schemas.microsoft.com/office/drawing/2014/main" id="{13D48A04-E9A4-4278-9457-AA84EB0F3FAA}"/>
              </a:ext>
            </a:extLst>
          </p:cNvPr>
          <p:cNvSpPr/>
          <p:nvPr/>
        </p:nvSpPr>
        <p:spPr bwMode="auto">
          <a:xfrm>
            <a:off x="5034384" y="3754932"/>
            <a:ext cx="933585" cy="415795"/>
          </a:xfrm>
          <a:prstGeom prst="hexagon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PCA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9CCBF79-9BA9-4512-9AD7-3152B56A9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8" idx="0"/>
            <a:endCxn id="26" idx="2"/>
          </p:cNvCxnSpPr>
          <p:nvPr/>
        </p:nvCxnSpPr>
        <p:spPr bwMode="auto">
          <a:xfrm flipV="1">
            <a:off x="5967969" y="3962829"/>
            <a:ext cx="389669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FE9F3F3E-5D76-429D-A5AA-F6D10BAB4D61}"/>
              </a:ext>
            </a:extLst>
          </p:cNvPr>
          <p:cNvSpPr/>
          <p:nvPr/>
        </p:nvSpPr>
        <p:spPr bwMode="auto">
          <a:xfrm>
            <a:off x="6357638" y="3707068"/>
            <a:ext cx="609600" cy="511521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LR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8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get a computer to do this?</a:t>
            </a:r>
          </a:p>
        </p:txBody>
      </p:sp>
      <p:pic>
        <p:nvPicPr>
          <p:cNvPr id="3" name="Picture 2" descr="Shape, arrow">
            <a:extLst>
              <a:ext uri="{FF2B5EF4-FFF2-40B4-BE49-F238E27FC236}">
                <a16:creationId xmlns:a16="http://schemas.microsoft.com/office/drawing/2014/main" id="{22BC598A-5F63-F54A-C40D-BA80A0F40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14582" y="2076901"/>
            <a:ext cx="1589300" cy="148933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EE5078B4-3275-B79F-3F0A-4F4131AF3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40183" y="2515169"/>
            <a:ext cx="856098" cy="580355"/>
          </a:xfrm>
          <a:prstGeom prst="rightArrow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35" name="Picture 34" descr="white robot with finger to head">
            <a:extLst>
              <a:ext uri="{FF2B5EF4-FFF2-40B4-BE49-F238E27FC236}">
                <a16:creationId xmlns:a16="http://schemas.microsoft.com/office/drawing/2014/main" id="{CA79ED09-5766-B5CE-8739-F4E30EE6F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069" y="1976739"/>
            <a:ext cx="1590482" cy="1626972"/>
          </a:xfrm>
          <a:prstGeom prst="rect">
            <a:avLst/>
          </a:prstGeom>
        </p:spPr>
      </p:pic>
      <p:pic>
        <p:nvPicPr>
          <p:cNvPr id="5" name="Picture 4" descr="Shape, arrow">
            <a:extLst>
              <a:ext uri="{FF2B5EF4-FFF2-40B4-BE49-F238E27FC236}">
                <a16:creationId xmlns:a16="http://schemas.microsoft.com/office/drawing/2014/main" id="{F7447315-1A4C-078A-626E-25B84381E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93174">
            <a:off x="4411614" y="1752430"/>
            <a:ext cx="814461" cy="696764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BEF7377C-1E2C-4032-8B96-3AEEC348BBC5}"/>
              </a:ext>
            </a:extLst>
          </p:cNvPr>
          <p:cNvSpPr/>
          <p:nvPr/>
        </p:nvSpPr>
        <p:spPr bwMode="auto">
          <a:xfrm>
            <a:off x="5227030" y="1436774"/>
            <a:ext cx="609600" cy="511521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RF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3CD0699-DFB6-479D-8B13-A262AB7B1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2" idx="6"/>
            <a:endCxn id="17" idx="1"/>
          </p:cNvCxnSpPr>
          <p:nvPr/>
        </p:nvCxnSpPr>
        <p:spPr bwMode="auto">
          <a:xfrm flipV="1">
            <a:off x="5836630" y="1692534"/>
            <a:ext cx="300408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id="{DD95157D-539B-444D-9899-34B1B3DFF637}"/>
              </a:ext>
            </a:extLst>
          </p:cNvPr>
          <p:cNvSpPr/>
          <p:nvPr/>
        </p:nvSpPr>
        <p:spPr bwMode="auto">
          <a:xfrm>
            <a:off x="6137038" y="1461158"/>
            <a:ext cx="1110681" cy="462752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Importance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C07CB5-3195-4010-B466-B8BD92054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7" idx="3"/>
            <a:endCxn id="20" idx="2"/>
          </p:cNvCxnSpPr>
          <p:nvPr/>
        </p:nvCxnSpPr>
        <p:spPr bwMode="auto">
          <a:xfrm>
            <a:off x="7247719" y="1692534"/>
            <a:ext cx="30040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FFE41DFF-EDB4-41CD-8640-215DF496B6D9}"/>
              </a:ext>
            </a:extLst>
          </p:cNvPr>
          <p:cNvSpPr/>
          <p:nvPr/>
        </p:nvSpPr>
        <p:spPr bwMode="auto">
          <a:xfrm>
            <a:off x="7548127" y="1436773"/>
            <a:ext cx="609600" cy="511521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DT</a:t>
            </a:r>
          </a:p>
        </p:txBody>
      </p:sp>
      <p:pic>
        <p:nvPicPr>
          <p:cNvPr id="9" name="Picture 8" descr="Shape, arrow">
            <a:extLst>
              <a:ext uri="{FF2B5EF4-FFF2-40B4-BE49-F238E27FC236}">
                <a16:creationId xmlns:a16="http://schemas.microsoft.com/office/drawing/2014/main" id="{A6D25767-8596-C1E4-CA00-659CB9B96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451" y="2526296"/>
            <a:ext cx="814461" cy="696764"/>
          </a:xfrm>
          <a:prstGeom prst="rect">
            <a:avLst/>
          </a:prstGeom>
        </p:spPr>
      </p:pic>
      <p:sp>
        <p:nvSpPr>
          <p:cNvPr id="19" name="Trapezoid 18">
            <a:extLst>
              <a:ext uri="{FF2B5EF4-FFF2-40B4-BE49-F238E27FC236}">
                <a16:creationId xmlns:a16="http://schemas.microsoft.com/office/drawing/2014/main" id="{BB86612B-F42B-42A0-BB44-E83BD234D1E2}"/>
              </a:ext>
            </a:extLst>
          </p:cNvPr>
          <p:cNvSpPr/>
          <p:nvPr/>
        </p:nvSpPr>
        <p:spPr bwMode="auto">
          <a:xfrm>
            <a:off x="5505898" y="2636349"/>
            <a:ext cx="1371600" cy="423135"/>
          </a:xfrm>
          <a:prstGeom prst="trapezoid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Polynomial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2CACCE7-16E7-41C9-80FC-8A2F74C99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9" idx="3"/>
            <a:endCxn id="24" idx="2"/>
          </p:cNvCxnSpPr>
          <p:nvPr/>
        </p:nvCxnSpPr>
        <p:spPr bwMode="auto">
          <a:xfrm flipV="1">
            <a:off x="6824606" y="2843179"/>
            <a:ext cx="466468" cy="47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E04B0391-B18B-4CDD-8562-6A9D0EF5C09E}"/>
              </a:ext>
            </a:extLst>
          </p:cNvPr>
          <p:cNvSpPr/>
          <p:nvPr/>
        </p:nvSpPr>
        <p:spPr bwMode="auto">
          <a:xfrm>
            <a:off x="7291074" y="2587418"/>
            <a:ext cx="609600" cy="511521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NN</a:t>
            </a:r>
          </a:p>
        </p:txBody>
      </p:sp>
      <p:pic>
        <p:nvPicPr>
          <p:cNvPr id="10" name="Picture 9" descr="Shape, arrow">
            <a:extLst>
              <a:ext uri="{FF2B5EF4-FFF2-40B4-BE49-F238E27FC236}">
                <a16:creationId xmlns:a16="http://schemas.microsoft.com/office/drawing/2014/main" id="{1450F6AE-3B6B-32B9-EE66-ED364A505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06449">
            <a:off x="4611330" y="3411438"/>
            <a:ext cx="814461" cy="696764"/>
          </a:xfrm>
          <a:prstGeom prst="rect">
            <a:avLst/>
          </a:prstGeom>
        </p:spPr>
      </p:pic>
      <p:sp>
        <p:nvSpPr>
          <p:cNvPr id="18" name="Hexagon 17">
            <a:extLst>
              <a:ext uri="{FF2B5EF4-FFF2-40B4-BE49-F238E27FC236}">
                <a16:creationId xmlns:a16="http://schemas.microsoft.com/office/drawing/2014/main" id="{13D48A04-E9A4-4278-9457-AA84EB0F3FAA}"/>
              </a:ext>
            </a:extLst>
          </p:cNvPr>
          <p:cNvSpPr/>
          <p:nvPr/>
        </p:nvSpPr>
        <p:spPr bwMode="auto">
          <a:xfrm>
            <a:off x="5554131" y="3761066"/>
            <a:ext cx="933585" cy="415795"/>
          </a:xfrm>
          <a:prstGeom prst="hexagon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PCA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9CCBF79-9BA9-4512-9AD7-3152B56A9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8" idx="0"/>
            <a:endCxn id="26" idx="2"/>
          </p:cNvCxnSpPr>
          <p:nvPr/>
        </p:nvCxnSpPr>
        <p:spPr bwMode="auto">
          <a:xfrm flipV="1">
            <a:off x="6487716" y="3968963"/>
            <a:ext cx="389669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FE9F3F3E-5D76-429D-A5AA-F6D10BAB4D61}"/>
              </a:ext>
            </a:extLst>
          </p:cNvPr>
          <p:cNvSpPr/>
          <p:nvPr/>
        </p:nvSpPr>
        <p:spPr bwMode="auto">
          <a:xfrm>
            <a:off x="6877385" y="3713202"/>
            <a:ext cx="609600" cy="511521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LR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4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Tree-based pipeline optimization tool (TPOT)</a:t>
            </a:r>
          </a:p>
        </p:txBody>
      </p:sp>
      <p:pic>
        <p:nvPicPr>
          <p:cNvPr id="9" name="Picture 8" descr="A person standing in front of a projection screen">
            <a:extLst>
              <a:ext uri="{FF2B5EF4-FFF2-40B4-BE49-F238E27FC236}">
                <a16:creationId xmlns:a16="http://schemas.microsoft.com/office/drawing/2014/main" id="{B7973E1B-9EFF-4576-9685-DE5D03B5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225" y="1021777"/>
            <a:ext cx="3431411" cy="3431411"/>
          </a:xfrm>
          <a:prstGeom prst="rect">
            <a:avLst/>
          </a:prstGeom>
        </p:spPr>
      </p:pic>
      <p:pic>
        <p:nvPicPr>
          <p:cNvPr id="10" name="Picture 9" descr="A red and blue teapot logo&#10;&#10;">
            <a:extLst>
              <a:ext uri="{FF2B5EF4-FFF2-40B4-BE49-F238E27FC236}">
                <a16:creationId xmlns:a16="http://schemas.microsoft.com/office/drawing/2014/main" id="{8C4C67E9-2C03-4D12-852B-BC811A6B9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937" y="1594553"/>
            <a:ext cx="2683462" cy="235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03D44D-0647-4E3D-B4A4-124FF5B901BB}"/>
              </a:ext>
            </a:extLst>
          </p:cNvPr>
          <p:cNvSpPr txBox="1"/>
          <p:nvPr/>
        </p:nvSpPr>
        <p:spPr>
          <a:xfrm>
            <a:off x="5612098" y="3957117"/>
            <a:ext cx="2145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accent2"/>
                </a:solidFill>
              </a:rPr>
              <a:t>Automating data science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https://github.com/epistasislab/tpot/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1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were </a:t>
            </a:r>
            <a:r>
              <a:rPr lang="en-US" i="1" dirty="0"/>
              <a:t>two years </a:t>
            </a:r>
            <a:r>
              <a:rPr lang="en-US" dirty="0"/>
              <a:t>ahead of Google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https://www.theverge.com/2018/1/17/16901126/google-cloud-ai-services-automl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9" descr="Google is adding new automated machine learning tools and bringing its AI software to call centers">
            <a:extLst>
              <a:ext uri="{FF2B5EF4-FFF2-40B4-BE49-F238E27FC236}">
                <a16:creationId xmlns:a16="http://schemas.microsoft.com/office/drawing/2014/main" id="{328E7DD1-872D-4755-891E-AF0CE97C1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18" y="1874044"/>
            <a:ext cx="8526563" cy="2325423"/>
          </a:xfrm>
          <a:prstGeom prst="rect">
            <a:avLst/>
          </a:prstGeom>
        </p:spPr>
      </p:pic>
      <p:pic>
        <p:nvPicPr>
          <p:cNvPr id="11" name="Picture 10" descr="screenshot of news article&#10;">
            <a:extLst>
              <a:ext uri="{FF2B5EF4-FFF2-40B4-BE49-F238E27FC236}">
                <a16:creationId xmlns:a16="http://schemas.microsoft.com/office/drawing/2014/main" id="{0E70B5A0-B19B-451F-AD76-175CC53F6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01" y="1422400"/>
            <a:ext cx="8553157" cy="42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6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book on automated machine learning (</a:t>
            </a:r>
            <a:r>
              <a:rPr lang="en-US" dirty="0" err="1"/>
              <a:t>AutoML</a:t>
            </a:r>
            <a:r>
              <a:rPr lang="en-US" dirty="0"/>
              <a:t>)</a:t>
            </a:r>
          </a:p>
        </p:txBody>
      </p:sp>
      <p:pic>
        <p:nvPicPr>
          <p:cNvPr id="9" name="Picture 8" descr="First book on automated machine learning (AutoML)">
            <a:extLst>
              <a:ext uri="{FF2B5EF4-FFF2-40B4-BE49-F238E27FC236}">
                <a16:creationId xmlns:a16="http://schemas.microsoft.com/office/drawing/2014/main" id="{9196F46F-913C-41C1-A598-F5CC6FA89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72" y="1003702"/>
            <a:ext cx="5570163" cy="3585832"/>
          </a:xfrm>
          <a:prstGeom prst="rect">
            <a:avLst/>
          </a:prstGeom>
        </p:spPr>
      </p:pic>
      <p:pic>
        <p:nvPicPr>
          <p:cNvPr id="10" name="Picture 9" descr="Chapter 9 TPOT: A Tree-Based Pipeline Optimization Tool for Automating Machine Learning">
            <a:extLst>
              <a:ext uri="{FF2B5EF4-FFF2-40B4-BE49-F238E27FC236}">
                <a16:creationId xmlns:a16="http://schemas.microsoft.com/office/drawing/2014/main" id="{BEE75383-4AED-4655-8E6A-3E002388E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348" y="1574556"/>
            <a:ext cx="3030863" cy="253992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Picture 10" descr="TPOT logo">
            <a:extLst>
              <a:ext uri="{FF2B5EF4-FFF2-40B4-BE49-F238E27FC236}">
                <a16:creationId xmlns:a16="http://schemas.microsoft.com/office/drawing/2014/main" id="{4B9A0ED0-61B9-4512-A2DC-0F2FF4F98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397" y="4264603"/>
            <a:ext cx="338666" cy="2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https://www.springer.com/gp/book/9783030053178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Aliro</a:t>
            </a:r>
            <a:r>
              <a:rPr lang="en-US" dirty="0"/>
              <a:t> AI for automated machine learning (AutoML)</a:t>
            </a:r>
            <a:endParaRPr lang="en-US" b="1" i="1" dirty="0"/>
          </a:p>
        </p:txBody>
      </p:sp>
      <p:pic>
        <p:nvPicPr>
          <p:cNvPr id="1028" name="Picture 4" descr="Just press the easy button - Value Creator">
            <a:extLst>
              <a:ext uri="{FF2B5EF4-FFF2-40B4-BE49-F238E27FC236}">
                <a16:creationId xmlns:a16="http://schemas.microsoft.com/office/drawing/2014/main" id="{5EB4EBB8-6FA1-752A-B9EA-AA6E5F85E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61" y="2674760"/>
            <a:ext cx="1850781" cy="185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">
            <a:extLst>
              <a:ext uri="{FF2B5EF4-FFF2-40B4-BE49-F238E27FC236}">
                <a16:creationId xmlns:a16="http://schemas.microsoft.com/office/drawing/2014/main" id="{5CD4F790-D6AA-EC6A-B4D2-8440EA938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981" y="1403771"/>
            <a:ext cx="4645021" cy="2363155"/>
          </a:xfrm>
          <a:prstGeom prst="rect">
            <a:avLst/>
          </a:prstGeom>
        </p:spPr>
      </p:pic>
      <p:pic>
        <p:nvPicPr>
          <p:cNvPr id="17" name="Picture 16" descr="White robot with finger to his head">
            <a:extLst>
              <a:ext uri="{FF2B5EF4-FFF2-40B4-BE49-F238E27FC236}">
                <a16:creationId xmlns:a16="http://schemas.microsoft.com/office/drawing/2014/main" id="{9E0AD884-CAAB-DBDB-F33C-BBF7B2CBD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740" y="1058700"/>
            <a:ext cx="3186546" cy="325965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https://github.com/EpistasisLab/Aliro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1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 – Machine learning code base</a:t>
            </a:r>
            <a:endParaRPr lang="en-US" b="1" i="1" dirty="0"/>
          </a:p>
        </p:txBody>
      </p:sp>
      <p:pic>
        <p:nvPicPr>
          <p:cNvPr id="17" name="Picture 16" descr="Graphical user interface, text, application&#10;&#10;">
            <a:extLst>
              <a:ext uri="{FF2B5EF4-FFF2-40B4-BE49-F238E27FC236}">
                <a16:creationId xmlns:a16="http://schemas.microsoft.com/office/drawing/2014/main" id="{C6833A00-9D0B-19A7-F243-6433EBC70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52" y="1259382"/>
            <a:ext cx="3949567" cy="3079459"/>
          </a:xfrm>
          <a:prstGeom prst="rect">
            <a:avLst/>
          </a:prstGeom>
        </p:spPr>
      </p:pic>
      <p:grpSp>
        <p:nvGrpSpPr>
          <p:cNvPr id="2" name="Group 1" descr="Paper with XGBoost written below it.">
            <a:extLst>
              <a:ext uri="{FF2B5EF4-FFF2-40B4-BE49-F238E27FC236}">
                <a16:creationId xmlns:a16="http://schemas.microsoft.com/office/drawing/2014/main" id="{8FD45CD3-0B53-B285-1588-AA0FDAE50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4867035" y="1164426"/>
            <a:ext cx="1416043" cy="1608366"/>
            <a:chOff x="4867035" y="1164426"/>
            <a:chExt cx="1416043" cy="160836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A678819-0EAA-D63A-3CC1-B248EC31C9D4}"/>
                </a:ext>
              </a:extLst>
            </p:cNvPr>
            <p:cNvGrpSpPr/>
            <p:nvPr/>
          </p:nvGrpSpPr>
          <p:grpSpPr>
            <a:xfrm>
              <a:off x="4867035" y="1164426"/>
              <a:ext cx="1416043" cy="1416043"/>
              <a:chOff x="4830617" y="2564829"/>
              <a:chExt cx="1416043" cy="1416043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3FD2BB5-C758-67F5-6F5D-02F45BBF8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58781" y="3135745"/>
                <a:ext cx="559713" cy="568324"/>
              </a:xfrm>
              <a:prstGeom prst="rect">
                <a:avLst/>
              </a:prstGeom>
            </p:spPr>
          </p:pic>
          <p:pic>
            <p:nvPicPr>
              <p:cNvPr id="20" name="Graphic 19" descr="Paper with solid fill">
                <a:extLst>
                  <a:ext uri="{FF2B5EF4-FFF2-40B4-BE49-F238E27FC236}">
                    <a16:creationId xmlns:a16="http://schemas.microsoft.com/office/drawing/2014/main" id="{B774860E-32C6-914A-7820-135117836F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830617" y="2564829"/>
                <a:ext cx="1416043" cy="1416043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A23083D-09C7-0971-3139-8BCF4E59D4A0}"/>
                </a:ext>
              </a:extLst>
            </p:cNvPr>
            <p:cNvSpPr txBox="1"/>
            <p:nvPr/>
          </p:nvSpPr>
          <p:spPr>
            <a:xfrm>
              <a:off x="5106373" y="2465015"/>
              <a:ext cx="950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XGBoost</a:t>
              </a:r>
            </a:p>
          </p:txBody>
        </p:sp>
      </p:grpSp>
      <p:grpSp>
        <p:nvGrpSpPr>
          <p:cNvPr id="22" name="Group 21" descr="Paper with RandFor written below it.">
            <a:extLst>
              <a:ext uri="{FF2B5EF4-FFF2-40B4-BE49-F238E27FC236}">
                <a16:creationId xmlns:a16="http://schemas.microsoft.com/office/drawing/2014/main" id="{1E25C6DA-40E7-C2A3-ACE7-E5E122071624}"/>
              </a:ext>
            </a:extLst>
          </p:cNvPr>
          <p:cNvGrpSpPr/>
          <p:nvPr/>
        </p:nvGrpSpPr>
        <p:grpSpPr>
          <a:xfrm>
            <a:off x="6025920" y="1164426"/>
            <a:ext cx="1416043" cy="1416043"/>
            <a:chOff x="4830617" y="2564829"/>
            <a:chExt cx="1416043" cy="141604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9579FB-C8DA-A4ED-34CE-37950A99A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8781" y="3135745"/>
              <a:ext cx="559713" cy="568324"/>
            </a:xfrm>
            <a:prstGeom prst="rect">
              <a:avLst/>
            </a:prstGeom>
          </p:spPr>
        </p:pic>
        <p:pic>
          <p:nvPicPr>
            <p:cNvPr id="24" name="Graphic 23" descr="Paper with solid fill">
              <a:extLst>
                <a:ext uri="{FF2B5EF4-FFF2-40B4-BE49-F238E27FC236}">
                  <a16:creationId xmlns:a16="http://schemas.microsoft.com/office/drawing/2014/main" id="{1C2838DB-0DB7-5936-9E3B-155124AB3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30617" y="2564829"/>
              <a:ext cx="1416043" cy="1416043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B2A1283-EB81-9DB3-E0EE-A9B49B51CEBE}"/>
              </a:ext>
            </a:extLst>
          </p:cNvPr>
          <p:cNvSpPr txBox="1"/>
          <p:nvPr/>
        </p:nvSpPr>
        <p:spPr>
          <a:xfrm>
            <a:off x="6265257" y="2465015"/>
            <a:ext cx="937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RandFor</a:t>
            </a:r>
          </a:p>
        </p:txBody>
      </p:sp>
      <p:grpSp>
        <p:nvGrpSpPr>
          <p:cNvPr id="26" name="Group 25" descr="Paper with NeuralNet written below it.">
            <a:extLst>
              <a:ext uri="{FF2B5EF4-FFF2-40B4-BE49-F238E27FC236}">
                <a16:creationId xmlns:a16="http://schemas.microsoft.com/office/drawing/2014/main" id="{2C276A49-2DCE-490B-B339-1CFE065E91DF}"/>
              </a:ext>
            </a:extLst>
          </p:cNvPr>
          <p:cNvGrpSpPr/>
          <p:nvPr/>
        </p:nvGrpSpPr>
        <p:grpSpPr>
          <a:xfrm>
            <a:off x="7191458" y="1164426"/>
            <a:ext cx="1416043" cy="1416043"/>
            <a:chOff x="4830617" y="2564829"/>
            <a:chExt cx="1416043" cy="14160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7BF535E-F76C-3A82-F6BB-3843F98FE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8781" y="3135745"/>
              <a:ext cx="559713" cy="568324"/>
            </a:xfrm>
            <a:prstGeom prst="rect">
              <a:avLst/>
            </a:prstGeom>
          </p:spPr>
        </p:pic>
        <p:pic>
          <p:nvPicPr>
            <p:cNvPr id="28" name="Graphic 27" descr="Paper with solid fill">
              <a:extLst>
                <a:ext uri="{FF2B5EF4-FFF2-40B4-BE49-F238E27FC236}">
                  <a16:creationId xmlns:a16="http://schemas.microsoft.com/office/drawing/2014/main" id="{9BFC4152-1E86-5B10-29AE-C1A4B076F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30617" y="2564829"/>
              <a:ext cx="1416043" cy="1416043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9CD635-D3FA-BE80-F585-53AC530C180D}"/>
              </a:ext>
            </a:extLst>
          </p:cNvPr>
          <p:cNvSpPr txBox="1"/>
          <p:nvPr/>
        </p:nvSpPr>
        <p:spPr>
          <a:xfrm>
            <a:off x="7380285" y="2465015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/>
              <a:t>NeuralNet</a:t>
            </a:r>
          </a:p>
        </p:txBody>
      </p:sp>
      <p:grpSp>
        <p:nvGrpSpPr>
          <p:cNvPr id="30" name="Group 29" descr="Paper with KNN written below it.">
            <a:extLst>
              <a:ext uri="{FF2B5EF4-FFF2-40B4-BE49-F238E27FC236}">
                <a16:creationId xmlns:a16="http://schemas.microsoft.com/office/drawing/2014/main" id="{82C87810-58ED-84FA-76C1-90D0A3381F78}"/>
              </a:ext>
            </a:extLst>
          </p:cNvPr>
          <p:cNvGrpSpPr/>
          <p:nvPr/>
        </p:nvGrpSpPr>
        <p:grpSpPr>
          <a:xfrm>
            <a:off x="4867035" y="2732699"/>
            <a:ext cx="1416043" cy="1416043"/>
            <a:chOff x="4830617" y="2564829"/>
            <a:chExt cx="1416043" cy="141604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D0F3477-4735-5A1F-31B4-6EF6215E1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8781" y="3135745"/>
              <a:ext cx="559713" cy="568324"/>
            </a:xfrm>
            <a:prstGeom prst="rect">
              <a:avLst/>
            </a:prstGeom>
          </p:spPr>
        </p:pic>
        <p:pic>
          <p:nvPicPr>
            <p:cNvPr id="32" name="Graphic 31" descr="Paper with solid fill">
              <a:extLst>
                <a:ext uri="{FF2B5EF4-FFF2-40B4-BE49-F238E27FC236}">
                  <a16:creationId xmlns:a16="http://schemas.microsoft.com/office/drawing/2014/main" id="{6AC294F9-C973-E35B-87EA-916D09275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30617" y="2564829"/>
              <a:ext cx="1416043" cy="1416043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F5CC876-01C6-C043-6E18-C2AB6E6DF8AB}"/>
              </a:ext>
            </a:extLst>
          </p:cNvPr>
          <p:cNvSpPr txBox="1"/>
          <p:nvPr/>
        </p:nvSpPr>
        <p:spPr>
          <a:xfrm>
            <a:off x="5106372" y="4033288"/>
            <a:ext cx="919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KNN</a:t>
            </a:r>
          </a:p>
        </p:txBody>
      </p:sp>
      <p:grpSp>
        <p:nvGrpSpPr>
          <p:cNvPr id="34" name="Group 33" descr="Paper with LogReg written below it.">
            <a:extLst>
              <a:ext uri="{FF2B5EF4-FFF2-40B4-BE49-F238E27FC236}">
                <a16:creationId xmlns:a16="http://schemas.microsoft.com/office/drawing/2014/main" id="{48A6B75D-6020-C3AB-4FB9-9A332BB2E037}"/>
              </a:ext>
            </a:extLst>
          </p:cNvPr>
          <p:cNvGrpSpPr/>
          <p:nvPr/>
        </p:nvGrpSpPr>
        <p:grpSpPr>
          <a:xfrm>
            <a:off x="6032573" y="2762662"/>
            <a:ext cx="1416043" cy="1416043"/>
            <a:chOff x="4830617" y="2564829"/>
            <a:chExt cx="1416043" cy="141604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306A1C3-FDCE-ACC8-80E3-877F432B6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8781" y="3135745"/>
              <a:ext cx="559713" cy="568324"/>
            </a:xfrm>
            <a:prstGeom prst="rect">
              <a:avLst/>
            </a:prstGeom>
          </p:spPr>
        </p:pic>
        <p:pic>
          <p:nvPicPr>
            <p:cNvPr id="36" name="Graphic 35" descr="Paper with solid fill">
              <a:extLst>
                <a:ext uri="{FF2B5EF4-FFF2-40B4-BE49-F238E27FC236}">
                  <a16:creationId xmlns:a16="http://schemas.microsoft.com/office/drawing/2014/main" id="{AD3E33FD-898C-7444-998C-4DB059CE6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30617" y="2564829"/>
              <a:ext cx="1416043" cy="1416043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C12332A-6CEC-46B0-E99B-EE214F4716A7}"/>
              </a:ext>
            </a:extLst>
          </p:cNvPr>
          <p:cNvSpPr txBox="1"/>
          <p:nvPr/>
        </p:nvSpPr>
        <p:spPr>
          <a:xfrm>
            <a:off x="6271910" y="4042407"/>
            <a:ext cx="919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LogReg</a:t>
            </a:r>
          </a:p>
        </p:txBody>
      </p:sp>
      <p:grpSp>
        <p:nvGrpSpPr>
          <p:cNvPr id="38" name="Group 37" descr="Paper with DecTree written below it.">
            <a:extLst>
              <a:ext uri="{FF2B5EF4-FFF2-40B4-BE49-F238E27FC236}">
                <a16:creationId xmlns:a16="http://schemas.microsoft.com/office/drawing/2014/main" id="{FBDB7165-550C-E4D4-ECA7-065498360FA3}"/>
              </a:ext>
            </a:extLst>
          </p:cNvPr>
          <p:cNvGrpSpPr/>
          <p:nvPr/>
        </p:nvGrpSpPr>
        <p:grpSpPr>
          <a:xfrm>
            <a:off x="7208835" y="2732699"/>
            <a:ext cx="1416043" cy="1416043"/>
            <a:chOff x="4830617" y="2564829"/>
            <a:chExt cx="1416043" cy="14160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C5FFBED-9273-B1B3-0B67-2110804DC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8781" y="3135745"/>
              <a:ext cx="559713" cy="568324"/>
            </a:xfrm>
            <a:prstGeom prst="rect">
              <a:avLst/>
            </a:prstGeom>
          </p:spPr>
        </p:pic>
        <p:pic>
          <p:nvPicPr>
            <p:cNvPr id="40" name="Graphic 39" descr="Paper with solid fill">
              <a:extLst>
                <a:ext uri="{FF2B5EF4-FFF2-40B4-BE49-F238E27FC236}">
                  <a16:creationId xmlns:a16="http://schemas.microsoft.com/office/drawing/2014/main" id="{BB74A797-0CCD-3E16-A324-23B9FA19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30617" y="2564829"/>
              <a:ext cx="1416043" cy="1416043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5705FD3-3508-C5A9-C1FC-3EA770058E88}"/>
              </a:ext>
            </a:extLst>
          </p:cNvPr>
          <p:cNvSpPr txBox="1"/>
          <p:nvPr/>
        </p:nvSpPr>
        <p:spPr>
          <a:xfrm>
            <a:off x="7448172" y="4033288"/>
            <a:ext cx="919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DecTree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https://github.com/EpistasisLab/Aliro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3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is hard!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5C7B51-FE66-4A72-A303-4B60A024F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9144000" cy="102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10" name="Picture 9" descr="Screenshot from scikit-learn website">
            <a:extLst>
              <a:ext uri="{FF2B5EF4-FFF2-40B4-BE49-F238E27FC236}">
                <a16:creationId xmlns:a16="http://schemas.microsoft.com/office/drawing/2014/main" id="{7EA72901-AF7C-46AB-9C46-7F239C21E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578" y="102318"/>
            <a:ext cx="6924843" cy="437304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http://scikit-learn.org/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8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– Controller</a:t>
            </a:r>
            <a:endParaRPr lang="en-US" b="1" i="1" dirty="0"/>
          </a:p>
        </p:txBody>
      </p:sp>
      <p:pic>
        <p:nvPicPr>
          <p:cNvPr id="5122" name="Picture 2" descr="xArm 6DOF Robot Arm with Bus Servo on Scratch Arduino Programmable Robotic  Arm - NaveStar">
            <a:extLst>
              <a:ext uri="{FF2B5EF4-FFF2-40B4-BE49-F238E27FC236}">
                <a16:creationId xmlns:a16="http://schemas.microsoft.com/office/drawing/2014/main" id="{FB716795-156C-D1DD-3B91-0D103C784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5" y="951346"/>
            <a:ext cx="2338477" cy="263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nveyor belt&#10;&#10;">
            <a:extLst>
              <a:ext uri="{FF2B5EF4-FFF2-40B4-BE49-F238E27FC236}">
                <a16:creationId xmlns:a16="http://schemas.microsoft.com/office/drawing/2014/main" id="{347A4229-6092-7D18-5118-940DC66C3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975" y="2704625"/>
            <a:ext cx="5807025" cy="988992"/>
          </a:xfrm>
          <a:prstGeom prst="rect">
            <a:avLst/>
          </a:prstGeom>
        </p:spPr>
      </p:pic>
      <p:grpSp>
        <p:nvGrpSpPr>
          <p:cNvPr id="13" name="Group 12" descr="Cube with XGBoost written believe an image of a piece of paper and Data B written below a 3 by 3 table.">
            <a:extLst>
              <a:ext uri="{FF2B5EF4-FFF2-40B4-BE49-F238E27FC236}">
                <a16:creationId xmlns:a16="http://schemas.microsoft.com/office/drawing/2014/main" id="{22D1BD92-979D-B027-0F6A-3B45B8BAA06C}"/>
              </a:ext>
            </a:extLst>
          </p:cNvPr>
          <p:cNvGrpSpPr/>
          <p:nvPr/>
        </p:nvGrpSpPr>
        <p:grpSpPr>
          <a:xfrm>
            <a:off x="2956789" y="1421094"/>
            <a:ext cx="901126" cy="1417262"/>
            <a:chOff x="3693240" y="1863119"/>
            <a:chExt cx="901126" cy="1417262"/>
          </a:xfrm>
        </p:grpSpPr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94364210-ED26-7C3A-E51D-764860AA130E}"/>
                </a:ext>
              </a:extLst>
            </p:cNvPr>
            <p:cNvSpPr/>
            <p:nvPr/>
          </p:nvSpPr>
          <p:spPr>
            <a:xfrm>
              <a:off x="3693240" y="1863119"/>
              <a:ext cx="901126" cy="1417262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err="1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D5571B-BC07-4C25-F4DA-03143681B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4633" y="2161101"/>
              <a:ext cx="397510" cy="60281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BF4468-AB38-C962-80CF-A5DCE457C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91562" y="2793718"/>
              <a:ext cx="463652" cy="458746"/>
            </a:xfrm>
            <a:prstGeom prst="rect">
              <a:avLst/>
            </a:prstGeom>
          </p:spPr>
        </p:pic>
      </p:grpSp>
      <p:grpSp>
        <p:nvGrpSpPr>
          <p:cNvPr id="16" name="Group 15" descr="Cube with NeuralNet written below an image of a piece of paper and Data E written below a 3 by 3 table.">
            <a:extLst>
              <a:ext uri="{FF2B5EF4-FFF2-40B4-BE49-F238E27FC236}">
                <a16:creationId xmlns:a16="http://schemas.microsoft.com/office/drawing/2014/main" id="{A1B0D16C-92D0-D4C5-118A-1FC05F9718B8}"/>
              </a:ext>
            </a:extLst>
          </p:cNvPr>
          <p:cNvGrpSpPr/>
          <p:nvPr/>
        </p:nvGrpSpPr>
        <p:grpSpPr>
          <a:xfrm>
            <a:off x="4152337" y="1421094"/>
            <a:ext cx="901126" cy="1417262"/>
            <a:chOff x="3693240" y="1863119"/>
            <a:chExt cx="901126" cy="1417262"/>
          </a:xfrm>
        </p:grpSpPr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60160E39-C6BF-8981-840F-D2EB67A6F019}"/>
                </a:ext>
              </a:extLst>
            </p:cNvPr>
            <p:cNvSpPr/>
            <p:nvPr/>
          </p:nvSpPr>
          <p:spPr>
            <a:xfrm>
              <a:off x="3693240" y="1863119"/>
              <a:ext cx="901126" cy="1417262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err="1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8A0F555-111B-5111-6110-EB6D8D618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4633" y="2161101"/>
              <a:ext cx="397510" cy="6028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B32890C-1CD8-B700-A228-C181D1443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91562" y="2793718"/>
              <a:ext cx="463652" cy="458746"/>
            </a:xfrm>
            <a:prstGeom prst="rect">
              <a:avLst/>
            </a:prstGeom>
          </p:spPr>
        </p:pic>
      </p:grpSp>
      <p:pic>
        <p:nvPicPr>
          <p:cNvPr id="15" name="Picture 14" descr="Cube with NeuralNet written below an image of a piece of paper">
            <a:extLst>
              <a:ext uri="{FF2B5EF4-FFF2-40B4-BE49-F238E27FC236}">
                <a16:creationId xmlns:a16="http://schemas.microsoft.com/office/drawing/2014/main" id="{6DE931D3-E070-FB6C-AC19-5CA7118E74B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649" y="1698336"/>
            <a:ext cx="410635" cy="623557"/>
          </a:xfrm>
          <a:prstGeom prst="rect">
            <a:avLst/>
          </a:prstGeom>
        </p:spPr>
      </p:pic>
      <p:grpSp>
        <p:nvGrpSpPr>
          <p:cNvPr id="20" name="Group 19" descr="Cube with LogReg written below an image of a piece of paper and Data D written below a 3 by 3 table.">
            <a:extLst>
              <a:ext uri="{FF2B5EF4-FFF2-40B4-BE49-F238E27FC236}">
                <a16:creationId xmlns:a16="http://schemas.microsoft.com/office/drawing/2014/main" id="{2B06651F-280B-9BEF-33F7-D9F31107B55D}"/>
              </a:ext>
            </a:extLst>
          </p:cNvPr>
          <p:cNvGrpSpPr/>
          <p:nvPr/>
        </p:nvGrpSpPr>
        <p:grpSpPr>
          <a:xfrm>
            <a:off x="5413101" y="1421094"/>
            <a:ext cx="901126" cy="1417262"/>
            <a:chOff x="3693240" y="1863119"/>
            <a:chExt cx="901126" cy="1417262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B1A73597-2E60-2253-E397-C9FB1C1FD1D0}"/>
                </a:ext>
              </a:extLst>
            </p:cNvPr>
            <p:cNvSpPr/>
            <p:nvPr/>
          </p:nvSpPr>
          <p:spPr>
            <a:xfrm>
              <a:off x="3693240" y="1863119"/>
              <a:ext cx="901126" cy="1417262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err="1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311CD18-6A21-2271-8243-8DF4A9AE3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4633" y="2161101"/>
              <a:ext cx="397510" cy="60281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4057E55-8395-76F8-1D2C-B566D9FD8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91562" y="2793718"/>
              <a:ext cx="463652" cy="458746"/>
            </a:xfrm>
            <a:prstGeom prst="rect">
              <a:avLst/>
            </a:prstGeom>
          </p:spPr>
        </p:pic>
      </p:grpSp>
      <p:sp>
        <p:nvSpPr>
          <p:cNvPr id="30" name="Arrow: Striped Right 29" descr="Arrow pointing right">
            <a:extLst>
              <a:ext uri="{FF2B5EF4-FFF2-40B4-BE49-F238E27FC236}">
                <a16:creationId xmlns:a16="http://schemas.microsoft.com/office/drawing/2014/main" id="{FAC34AAB-E283-1351-B0B0-32FC8EB1A888}"/>
              </a:ext>
            </a:extLst>
          </p:cNvPr>
          <p:cNvSpPr/>
          <p:nvPr/>
        </p:nvSpPr>
        <p:spPr>
          <a:xfrm>
            <a:off x="6532586" y="1762644"/>
            <a:ext cx="691930" cy="785090"/>
          </a:xfrm>
          <a:prstGeom prst="striped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5124" name="Picture 4" descr="Benefits of a Rackmount Server - General Technics">
            <a:extLst>
              <a:ext uri="{FF2B5EF4-FFF2-40B4-BE49-F238E27FC236}">
                <a16:creationId xmlns:a16="http://schemas.microsoft.com/office/drawing/2014/main" id="{661A2F70-48B5-A867-2540-F70632E7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299" y="1101569"/>
            <a:ext cx="1395384" cy="347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Arrow: Striped Right 51" descr="arrow pointed left">
            <a:extLst>
              <a:ext uri="{FF2B5EF4-FFF2-40B4-BE49-F238E27FC236}">
                <a16:creationId xmlns:a16="http://schemas.microsoft.com/office/drawing/2014/main" id="{B9F047E1-8681-7599-ECC3-AA4A0837FCB4}"/>
              </a:ext>
            </a:extLst>
          </p:cNvPr>
          <p:cNvSpPr/>
          <p:nvPr/>
        </p:nvSpPr>
        <p:spPr>
          <a:xfrm rot="10800000">
            <a:off x="6484028" y="3690037"/>
            <a:ext cx="691930" cy="785090"/>
          </a:xfrm>
          <a:prstGeom prst="striped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grpSp>
        <p:nvGrpSpPr>
          <p:cNvPr id="35" name="Group 34" descr="cube with icons of a hierarchy chart">
            <a:extLst>
              <a:ext uri="{FF2B5EF4-FFF2-40B4-BE49-F238E27FC236}">
                <a16:creationId xmlns:a16="http://schemas.microsoft.com/office/drawing/2014/main" id="{C735BD87-0E03-23F8-173E-5AD332D43E16}"/>
              </a:ext>
            </a:extLst>
          </p:cNvPr>
          <p:cNvGrpSpPr/>
          <p:nvPr/>
        </p:nvGrpSpPr>
        <p:grpSpPr>
          <a:xfrm>
            <a:off x="5369062" y="3693617"/>
            <a:ext cx="901126" cy="815369"/>
            <a:chOff x="5369062" y="3693617"/>
            <a:chExt cx="901126" cy="815369"/>
          </a:xfrm>
        </p:grpSpPr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F9578828-DE01-99BC-2A15-F95AE32E9858}"/>
                </a:ext>
              </a:extLst>
            </p:cNvPr>
            <p:cNvSpPr/>
            <p:nvPr/>
          </p:nvSpPr>
          <p:spPr>
            <a:xfrm>
              <a:off x="5369062" y="3693617"/>
              <a:ext cx="901126" cy="815369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err="1"/>
            </a:p>
          </p:txBody>
        </p:sp>
        <p:pic>
          <p:nvPicPr>
            <p:cNvPr id="5126" name="Picture 6" descr="decision tree Icon - Free PNG &amp; SVG 986797 - Noun Project">
              <a:extLst>
                <a:ext uri="{FF2B5EF4-FFF2-40B4-BE49-F238E27FC236}">
                  <a16:creationId xmlns:a16="http://schemas.microsoft.com/office/drawing/2014/main" id="{67825254-0400-795F-7413-DE6234555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7478" y="3946027"/>
              <a:ext cx="498076" cy="49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 descr="Cube with a line chart">
            <a:extLst>
              <a:ext uri="{FF2B5EF4-FFF2-40B4-BE49-F238E27FC236}">
                <a16:creationId xmlns:a16="http://schemas.microsoft.com/office/drawing/2014/main" id="{6FCBDF3E-C7C0-5D78-9FA6-4B03BF859F35}"/>
              </a:ext>
            </a:extLst>
          </p:cNvPr>
          <p:cNvGrpSpPr/>
          <p:nvPr/>
        </p:nvGrpSpPr>
        <p:grpSpPr>
          <a:xfrm>
            <a:off x="4103074" y="3699484"/>
            <a:ext cx="901126" cy="815369"/>
            <a:chOff x="4103074" y="3699484"/>
            <a:chExt cx="901126" cy="815369"/>
          </a:xfrm>
        </p:grpSpPr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235953E2-E912-7050-EF86-E0ABA258C649}"/>
                </a:ext>
              </a:extLst>
            </p:cNvPr>
            <p:cNvSpPr/>
            <p:nvPr/>
          </p:nvSpPr>
          <p:spPr>
            <a:xfrm>
              <a:off x="4103074" y="3699484"/>
              <a:ext cx="901126" cy="815369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err="1"/>
            </a:p>
          </p:txBody>
        </p:sp>
        <p:pic>
          <p:nvPicPr>
            <p:cNvPr id="5128" name="Picture 8" descr="Logistic-regression Icons - Free SVG &amp; PNG Logistic-regression Images -  Noun Project">
              <a:extLst>
                <a:ext uri="{FF2B5EF4-FFF2-40B4-BE49-F238E27FC236}">
                  <a16:creationId xmlns:a16="http://schemas.microsoft.com/office/drawing/2014/main" id="{691634C1-A013-B18E-AEA8-17CB8F37E9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3154" y="3957430"/>
              <a:ext cx="498076" cy="49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 descr="cube with a dot chart">
            <a:extLst>
              <a:ext uri="{FF2B5EF4-FFF2-40B4-BE49-F238E27FC236}">
                <a16:creationId xmlns:a16="http://schemas.microsoft.com/office/drawing/2014/main" id="{C876F72D-DA6E-6678-B1C5-FA3AEEE618BA}"/>
              </a:ext>
            </a:extLst>
          </p:cNvPr>
          <p:cNvGrpSpPr/>
          <p:nvPr/>
        </p:nvGrpSpPr>
        <p:grpSpPr>
          <a:xfrm>
            <a:off x="2890102" y="3721809"/>
            <a:ext cx="901126" cy="815369"/>
            <a:chOff x="2890102" y="3721809"/>
            <a:chExt cx="901126" cy="815369"/>
          </a:xfrm>
        </p:grpSpPr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812D5288-D188-E115-8D57-6F5C1F6C7897}"/>
                </a:ext>
              </a:extLst>
            </p:cNvPr>
            <p:cNvSpPr/>
            <p:nvPr/>
          </p:nvSpPr>
          <p:spPr>
            <a:xfrm>
              <a:off x="2890102" y="3721809"/>
              <a:ext cx="901126" cy="815369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err="1"/>
            </a:p>
          </p:txBody>
        </p:sp>
        <p:pic>
          <p:nvPicPr>
            <p:cNvPr id="5130" name="Picture 10" descr="Neural network - Free networking icons">
              <a:extLst>
                <a:ext uri="{FF2B5EF4-FFF2-40B4-BE49-F238E27FC236}">
                  <a16:creationId xmlns:a16="http://schemas.microsoft.com/office/drawing/2014/main" id="{6319A661-DD45-50BA-7D55-E26CD478EC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3347" y="3982973"/>
              <a:ext cx="577087" cy="49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https://github.com/EpistasisLab/Aliro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1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Gadget Lab</a:t>
            </a:r>
          </a:p>
        </p:txBody>
      </p:sp>
      <p:pic>
        <p:nvPicPr>
          <p:cNvPr id="10" name="Picture 9" descr="Diagram">
            <a:extLst>
              <a:ext uri="{FF2B5EF4-FFF2-40B4-BE49-F238E27FC236}">
                <a16:creationId xmlns:a16="http://schemas.microsoft.com/office/drawing/2014/main" id="{022516FE-025A-4F55-A3BF-165EE52DD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526" y="1041514"/>
            <a:ext cx="5186948" cy="356466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https://kaixhin.github.io/FGLab/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5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4B518-C875-94FE-CD8D-C8C0A9735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NIEHS Areas of Scientific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F2569-E58A-4531-54BA-C130B3B20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3A62BA-E1B8-43C9-AA96-2160A948C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77F2F-95B2-5F7D-CA7B-1A009104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 descr="NIEHS Areas of Scientific Focus areas Align with NIEHS Strategic Plan">
            <a:extLst>
              <a:ext uri="{FF2B5EF4-FFF2-40B4-BE49-F238E27FC236}">
                <a16:creationId xmlns:a16="http://schemas.microsoft.com/office/drawing/2014/main" id="{95BF6799-8E84-B0EC-853F-1F566C7E5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F05EDF-0911-528B-B7DC-1F68C924130A}"/>
              </a:ext>
            </a:extLst>
          </p:cNvPr>
          <p:cNvSpPr txBox="1"/>
          <p:nvPr/>
        </p:nvSpPr>
        <p:spPr>
          <a:xfrm>
            <a:off x="2722419" y="4771921"/>
            <a:ext cx="64787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Environmental Factor - July 2022: New initiatives to transform research highlighted at Council meeting (nih.gov)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9388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 – Database (i.e. the AI memory)</a:t>
            </a:r>
            <a:endParaRPr lang="en-US" b="1" i="1" dirty="0"/>
          </a:p>
        </p:txBody>
      </p:sp>
      <p:pic>
        <p:nvPicPr>
          <p:cNvPr id="5122" name="Picture 2" descr="xArm 6DOF Robot Arm with Bus Servo on Scratch Arduino Programmable Robotic  Arm - NaveStar">
            <a:extLst>
              <a:ext uri="{FF2B5EF4-FFF2-40B4-BE49-F238E27FC236}">
                <a16:creationId xmlns:a16="http://schemas.microsoft.com/office/drawing/2014/main" id="{FB716795-156C-D1DD-3B91-0D103C784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5" y="951346"/>
            <a:ext cx="2338477" cy="263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nveyor built">
            <a:extLst>
              <a:ext uri="{FF2B5EF4-FFF2-40B4-BE49-F238E27FC236}">
                <a16:creationId xmlns:a16="http://schemas.microsoft.com/office/drawing/2014/main" id="{347A4229-6092-7D18-5118-940DC66C3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975" y="2704625"/>
            <a:ext cx="5807025" cy="988992"/>
          </a:xfrm>
          <a:prstGeom prst="rect">
            <a:avLst/>
          </a:prstGeom>
        </p:spPr>
      </p:pic>
      <p:grpSp>
        <p:nvGrpSpPr>
          <p:cNvPr id="13" name="Group 12" descr="Cube with XGBoost written below an image of a piece of paper and Data B written below a 3 by 3 table.">
            <a:extLst>
              <a:ext uri="{FF2B5EF4-FFF2-40B4-BE49-F238E27FC236}">
                <a16:creationId xmlns:a16="http://schemas.microsoft.com/office/drawing/2014/main" id="{22D1BD92-979D-B027-0F6A-3B45B8BAA06C}"/>
              </a:ext>
            </a:extLst>
          </p:cNvPr>
          <p:cNvGrpSpPr/>
          <p:nvPr/>
        </p:nvGrpSpPr>
        <p:grpSpPr>
          <a:xfrm>
            <a:off x="2956789" y="1421094"/>
            <a:ext cx="901126" cy="1417262"/>
            <a:chOff x="3693240" y="1863119"/>
            <a:chExt cx="901126" cy="1417262"/>
          </a:xfrm>
        </p:grpSpPr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94364210-ED26-7C3A-E51D-764860AA130E}"/>
                </a:ext>
              </a:extLst>
            </p:cNvPr>
            <p:cNvSpPr/>
            <p:nvPr/>
          </p:nvSpPr>
          <p:spPr>
            <a:xfrm>
              <a:off x="3693240" y="1863119"/>
              <a:ext cx="901126" cy="1417262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err="1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D5571B-BC07-4C25-F4DA-03143681B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4633" y="2161101"/>
              <a:ext cx="397510" cy="60281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BF4468-AB38-C962-80CF-A5DCE457C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91562" y="2793718"/>
              <a:ext cx="463652" cy="458746"/>
            </a:xfrm>
            <a:prstGeom prst="rect">
              <a:avLst/>
            </a:prstGeom>
          </p:spPr>
        </p:pic>
      </p:grpSp>
      <p:grpSp>
        <p:nvGrpSpPr>
          <p:cNvPr id="16" name="Group 15" descr="Cube with NeuralNet written below an image of a piece of paper and Data E written below a 3 by 3 table.">
            <a:extLst>
              <a:ext uri="{FF2B5EF4-FFF2-40B4-BE49-F238E27FC236}">
                <a16:creationId xmlns:a16="http://schemas.microsoft.com/office/drawing/2014/main" id="{A1B0D16C-92D0-D4C5-118A-1FC05F9718B8}"/>
              </a:ext>
            </a:extLst>
          </p:cNvPr>
          <p:cNvGrpSpPr/>
          <p:nvPr/>
        </p:nvGrpSpPr>
        <p:grpSpPr>
          <a:xfrm>
            <a:off x="4152337" y="1421094"/>
            <a:ext cx="901126" cy="1417262"/>
            <a:chOff x="3693240" y="1863119"/>
            <a:chExt cx="901126" cy="1417262"/>
          </a:xfrm>
        </p:grpSpPr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60160E39-C6BF-8981-840F-D2EB67A6F019}"/>
                </a:ext>
              </a:extLst>
            </p:cNvPr>
            <p:cNvSpPr/>
            <p:nvPr/>
          </p:nvSpPr>
          <p:spPr>
            <a:xfrm>
              <a:off x="3693240" y="1863119"/>
              <a:ext cx="901126" cy="1417262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err="1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8A0F555-111B-5111-6110-EB6D8D618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4633" y="2161101"/>
              <a:ext cx="397510" cy="6028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B32890C-1CD8-B700-A228-C181D1443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91562" y="2793718"/>
              <a:ext cx="463652" cy="458746"/>
            </a:xfrm>
            <a:prstGeom prst="rect">
              <a:avLst/>
            </a:prstGeom>
          </p:spPr>
        </p:pic>
      </p:grpSp>
      <p:pic>
        <p:nvPicPr>
          <p:cNvPr id="15" name="Picture 14" descr="NeuralNet written below an image of a piece of paper">
            <a:extLst>
              <a:ext uri="{FF2B5EF4-FFF2-40B4-BE49-F238E27FC236}">
                <a16:creationId xmlns:a16="http://schemas.microsoft.com/office/drawing/2014/main" id="{6DE931D3-E070-FB6C-AC19-5CA7118E7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649" y="1698336"/>
            <a:ext cx="410635" cy="623557"/>
          </a:xfrm>
          <a:prstGeom prst="rect">
            <a:avLst/>
          </a:prstGeom>
        </p:spPr>
      </p:pic>
      <p:pic>
        <p:nvPicPr>
          <p:cNvPr id="27" name="Picture 26" descr="Data E written below a 3 by 3 table.">
            <a:extLst>
              <a:ext uri="{FF2B5EF4-FFF2-40B4-BE49-F238E27FC236}">
                <a16:creationId xmlns:a16="http://schemas.microsoft.com/office/drawing/2014/main" id="{F864D552-6848-DEBF-0970-89AFE82F0C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0672" y="2366295"/>
            <a:ext cx="443625" cy="429542"/>
          </a:xfrm>
          <a:prstGeom prst="rect">
            <a:avLst/>
          </a:prstGeom>
        </p:spPr>
      </p:pic>
      <p:grpSp>
        <p:nvGrpSpPr>
          <p:cNvPr id="20" name="Group 19" descr="Cube with LogReg written below an image of a piece of paper and Data D written below a 3 by 3 table.">
            <a:extLst>
              <a:ext uri="{FF2B5EF4-FFF2-40B4-BE49-F238E27FC236}">
                <a16:creationId xmlns:a16="http://schemas.microsoft.com/office/drawing/2014/main" id="{2B06651F-280B-9BEF-33F7-D9F31107B55D}"/>
              </a:ext>
            </a:extLst>
          </p:cNvPr>
          <p:cNvGrpSpPr/>
          <p:nvPr/>
        </p:nvGrpSpPr>
        <p:grpSpPr>
          <a:xfrm>
            <a:off x="5413101" y="1421094"/>
            <a:ext cx="901126" cy="1417262"/>
            <a:chOff x="3693240" y="1863119"/>
            <a:chExt cx="901126" cy="1417262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B1A73597-2E60-2253-E397-C9FB1C1FD1D0}"/>
                </a:ext>
              </a:extLst>
            </p:cNvPr>
            <p:cNvSpPr/>
            <p:nvPr/>
          </p:nvSpPr>
          <p:spPr>
            <a:xfrm>
              <a:off x="3693240" y="1863119"/>
              <a:ext cx="901126" cy="1417262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err="1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311CD18-6A21-2271-8243-8DF4A9AE3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4633" y="2161101"/>
              <a:ext cx="397510" cy="60281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4057E55-8395-76F8-1D2C-B566D9FD8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91562" y="2793718"/>
              <a:ext cx="463652" cy="458746"/>
            </a:xfrm>
            <a:prstGeom prst="rect">
              <a:avLst/>
            </a:prstGeom>
          </p:spPr>
        </p:pic>
      </p:grpSp>
      <p:pic>
        <p:nvPicPr>
          <p:cNvPr id="25" name="Picture 24" descr="LogReg written below an image of a piece of paper">
            <a:extLst>
              <a:ext uri="{FF2B5EF4-FFF2-40B4-BE49-F238E27FC236}">
                <a16:creationId xmlns:a16="http://schemas.microsoft.com/office/drawing/2014/main" id="{8493F564-51BC-5080-E31C-EC89713609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4494" y="1714792"/>
            <a:ext cx="430581" cy="636901"/>
          </a:xfrm>
          <a:prstGeom prst="rect">
            <a:avLst/>
          </a:prstGeom>
        </p:spPr>
      </p:pic>
      <p:pic>
        <p:nvPicPr>
          <p:cNvPr id="29" name="Picture 28" descr="Data D written below a 3 by 3 table.">
            <a:extLst>
              <a:ext uri="{FF2B5EF4-FFF2-40B4-BE49-F238E27FC236}">
                <a16:creationId xmlns:a16="http://schemas.microsoft.com/office/drawing/2014/main" id="{ADA332A6-97B9-E4A2-B9B6-90C29BAD14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4014" y="2370382"/>
            <a:ext cx="451540" cy="458746"/>
          </a:xfrm>
          <a:prstGeom prst="rect">
            <a:avLst/>
          </a:prstGeom>
        </p:spPr>
      </p:pic>
      <p:sp>
        <p:nvSpPr>
          <p:cNvPr id="30" name="Arrow: Striped Right 29" descr="arrow pointing right">
            <a:extLst>
              <a:ext uri="{FF2B5EF4-FFF2-40B4-BE49-F238E27FC236}">
                <a16:creationId xmlns:a16="http://schemas.microsoft.com/office/drawing/2014/main" id="{FAC34AAB-E283-1351-B0B0-32FC8EB1A888}"/>
              </a:ext>
            </a:extLst>
          </p:cNvPr>
          <p:cNvSpPr/>
          <p:nvPr/>
        </p:nvSpPr>
        <p:spPr>
          <a:xfrm>
            <a:off x="6532586" y="1762644"/>
            <a:ext cx="691930" cy="785090"/>
          </a:xfrm>
          <a:prstGeom prst="striped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5124" name="Picture 4" descr="Benefits of a Rackmount Server - General Technics">
            <a:extLst>
              <a:ext uri="{FF2B5EF4-FFF2-40B4-BE49-F238E27FC236}">
                <a16:creationId xmlns:a16="http://schemas.microsoft.com/office/drawing/2014/main" id="{661A2F70-48B5-A867-2540-F70632E7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913" y="1041280"/>
            <a:ext cx="1395384" cy="347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Arrow: Striped Right 38" descr="arrow pointing left">
            <a:extLst>
              <a:ext uri="{FF2B5EF4-FFF2-40B4-BE49-F238E27FC236}">
                <a16:creationId xmlns:a16="http://schemas.microsoft.com/office/drawing/2014/main" id="{5543332B-A444-71D7-3751-B82B809674BF}"/>
              </a:ext>
            </a:extLst>
          </p:cNvPr>
          <p:cNvSpPr/>
          <p:nvPr/>
        </p:nvSpPr>
        <p:spPr>
          <a:xfrm rot="10800000">
            <a:off x="6484028" y="3690037"/>
            <a:ext cx="691930" cy="785090"/>
          </a:xfrm>
          <a:prstGeom prst="striped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grpSp>
        <p:nvGrpSpPr>
          <p:cNvPr id="35" name="Group 34" descr="cube with icons of a hierarchy chart">
            <a:extLst>
              <a:ext uri="{FF2B5EF4-FFF2-40B4-BE49-F238E27FC236}">
                <a16:creationId xmlns:a16="http://schemas.microsoft.com/office/drawing/2014/main" id="{C735BD87-0E03-23F8-173E-5AD332D43E16}"/>
              </a:ext>
            </a:extLst>
          </p:cNvPr>
          <p:cNvGrpSpPr/>
          <p:nvPr/>
        </p:nvGrpSpPr>
        <p:grpSpPr>
          <a:xfrm>
            <a:off x="5369062" y="3693617"/>
            <a:ext cx="901126" cy="815369"/>
            <a:chOff x="5369062" y="3693617"/>
            <a:chExt cx="901126" cy="815369"/>
          </a:xfrm>
        </p:grpSpPr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F9578828-DE01-99BC-2A15-F95AE32E9858}"/>
                </a:ext>
              </a:extLst>
            </p:cNvPr>
            <p:cNvSpPr/>
            <p:nvPr/>
          </p:nvSpPr>
          <p:spPr>
            <a:xfrm>
              <a:off x="5369062" y="3693617"/>
              <a:ext cx="901126" cy="815369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err="1"/>
            </a:p>
          </p:txBody>
        </p:sp>
        <p:pic>
          <p:nvPicPr>
            <p:cNvPr id="5126" name="Picture 6" descr="decision tree Icon - Free PNG &amp; SVG 986797 - Noun Project">
              <a:extLst>
                <a:ext uri="{FF2B5EF4-FFF2-40B4-BE49-F238E27FC236}">
                  <a16:creationId xmlns:a16="http://schemas.microsoft.com/office/drawing/2014/main" id="{67825254-0400-795F-7413-DE6234555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7478" y="3946027"/>
              <a:ext cx="498076" cy="49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 descr="Cube with a line chart">
            <a:extLst>
              <a:ext uri="{FF2B5EF4-FFF2-40B4-BE49-F238E27FC236}">
                <a16:creationId xmlns:a16="http://schemas.microsoft.com/office/drawing/2014/main" id="{6FCBDF3E-C7C0-5D78-9FA6-4B03BF859F35}"/>
              </a:ext>
            </a:extLst>
          </p:cNvPr>
          <p:cNvGrpSpPr/>
          <p:nvPr/>
        </p:nvGrpSpPr>
        <p:grpSpPr>
          <a:xfrm>
            <a:off x="4103074" y="3699484"/>
            <a:ext cx="901126" cy="815369"/>
            <a:chOff x="4103074" y="3699484"/>
            <a:chExt cx="901126" cy="815369"/>
          </a:xfrm>
        </p:grpSpPr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235953E2-E912-7050-EF86-E0ABA258C649}"/>
                </a:ext>
              </a:extLst>
            </p:cNvPr>
            <p:cNvSpPr/>
            <p:nvPr/>
          </p:nvSpPr>
          <p:spPr>
            <a:xfrm>
              <a:off x="4103074" y="3699484"/>
              <a:ext cx="901126" cy="815369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err="1"/>
            </a:p>
          </p:txBody>
        </p:sp>
        <p:pic>
          <p:nvPicPr>
            <p:cNvPr id="5128" name="Picture 8" descr="Logistic-regression Icons - Free SVG &amp; PNG Logistic-regression Images -  Noun Project">
              <a:extLst>
                <a:ext uri="{FF2B5EF4-FFF2-40B4-BE49-F238E27FC236}">
                  <a16:creationId xmlns:a16="http://schemas.microsoft.com/office/drawing/2014/main" id="{691634C1-A013-B18E-AEA8-17CB8F37E9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3154" y="3957430"/>
              <a:ext cx="498076" cy="49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 descr="cube with a dot chart">
            <a:extLst>
              <a:ext uri="{FF2B5EF4-FFF2-40B4-BE49-F238E27FC236}">
                <a16:creationId xmlns:a16="http://schemas.microsoft.com/office/drawing/2014/main" id="{C876F72D-DA6E-6678-B1C5-FA3AEEE618BA}"/>
              </a:ext>
            </a:extLst>
          </p:cNvPr>
          <p:cNvGrpSpPr/>
          <p:nvPr/>
        </p:nvGrpSpPr>
        <p:grpSpPr>
          <a:xfrm>
            <a:off x="2890102" y="3721809"/>
            <a:ext cx="901126" cy="815369"/>
            <a:chOff x="2890102" y="3721809"/>
            <a:chExt cx="901126" cy="815369"/>
          </a:xfrm>
        </p:grpSpPr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812D5288-D188-E115-8D57-6F5C1F6C7897}"/>
                </a:ext>
              </a:extLst>
            </p:cNvPr>
            <p:cNvSpPr/>
            <p:nvPr/>
          </p:nvSpPr>
          <p:spPr>
            <a:xfrm>
              <a:off x="2890102" y="3721809"/>
              <a:ext cx="901126" cy="815369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err="1"/>
            </a:p>
          </p:txBody>
        </p:sp>
        <p:pic>
          <p:nvPicPr>
            <p:cNvPr id="5130" name="Picture 10" descr="Neural network - Free networking icons">
              <a:extLst>
                <a:ext uri="{FF2B5EF4-FFF2-40B4-BE49-F238E27FC236}">
                  <a16:creationId xmlns:a16="http://schemas.microsoft.com/office/drawing/2014/main" id="{6319A661-DD45-50BA-7D55-E26CD478EC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3347" y="3982973"/>
              <a:ext cx="577087" cy="49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Arrow: Striped Right 36" descr="arrow pointing left">
            <a:extLst>
              <a:ext uri="{FF2B5EF4-FFF2-40B4-BE49-F238E27FC236}">
                <a16:creationId xmlns:a16="http://schemas.microsoft.com/office/drawing/2014/main" id="{91A03133-CC2C-0631-AA36-DE00B14EBE86}"/>
              </a:ext>
            </a:extLst>
          </p:cNvPr>
          <p:cNvSpPr/>
          <p:nvPr/>
        </p:nvSpPr>
        <p:spPr>
          <a:xfrm rot="10800000">
            <a:off x="1835855" y="3693617"/>
            <a:ext cx="691930" cy="785090"/>
          </a:xfrm>
          <a:prstGeom prst="striped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34" name="Picture 33" descr="A white shape with green stripes">
            <a:extLst>
              <a:ext uri="{FF2B5EF4-FFF2-40B4-BE49-F238E27FC236}">
                <a16:creationId xmlns:a16="http://schemas.microsoft.com/office/drawing/2014/main" id="{DCF3060E-2354-2ABD-DD47-87443694FA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727" y="3397936"/>
            <a:ext cx="1001811" cy="104523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https://github.com/EpistasisLab/Aliro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3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MongoDB Document Store</a:t>
            </a:r>
          </a:p>
        </p:txBody>
      </p:sp>
      <p:pic>
        <p:nvPicPr>
          <p:cNvPr id="17" name="Picture 4" descr="https://www.smartcat.io/media/3112/doc-store.jpeg?center=0.4845360824742268,0.50579150579150578&amp;mode=crop&amp;width=938&amp;height=600&amp;rnd=131205816180000000">
            <a:extLst>
              <a:ext uri="{FF2B5EF4-FFF2-40B4-BE49-F238E27FC236}">
                <a16:creationId xmlns:a16="http://schemas.microsoft.com/office/drawing/2014/main" id="{13FA4FFF-9308-4B1F-B38D-7FAE2033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36" y="1042737"/>
            <a:ext cx="4077262" cy="3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ongo vs sql differences">
            <a:extLst>
              <a:ext uri="{FF2B5EF4-FFF2-40B4-BE49-F238E27FC236}">
                <a16:creationId xmlns:a16="http://schemas.microsoft.com/office/drawing/2014/main" id="{D85DC346-7EFF-45EA-A659-172B4241C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874" y="1042737"/>
            <a:ext cx="3912102" cy="3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white bucket with green stripes&#10;">
            <a:extLst>
              <a:ext uri="{FF2B5EF4-FFF2-40B4-BE49-F238E27FC236}">
                <a16:creationId xmlns:a16="http://schemas.microsoft.com/office/drawing/2014/main" id="{EED2F9AD-A55A-829F-E8F5-310482A48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855" y="3356281"/>
            <a:ext cx="866079" cy="90362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https://www.mongodb.com/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4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 – AI (i.e. something that learns from experience)</a:t>
            </a:r>
            <a:endParaRPr lang="en-US" b="1" i="1" dirty="0"/>
          </a:p>
        </p:txBody>
      </p:sp>
      <p:pic>
        <p:nvPicPr>
          <p:cNvPr id="10" name="Picture 9" descr="white robot with finger pointing to head">
            <a:extLst>
              <a:ext uri="{FF2B5EF4-FFF2-40B4-BE49-F238E27FC236}">
                <a16:creationId xmlns:a16="http://schemas.microsoft.com/office/drawing/2014/main" id="{DFB55F61-D303-F321-B016-41DD54212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660685"/>
            <a:ext cx="2295237" cy="23478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14E4B7-7016-A463-75CB-44558C77E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961" y="1422460"/>
            <a:ext cx="6622325" cy="268772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https://github.com/EpistasisLab/Aliro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1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Recommender System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https://www.amazon.com/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23</a:t>
            </a:fld>
            <a:endParaRPr lang="en-US"/>
          </a:p>
        </p:txBody>
      </p:sp>
      <p:pic>
        <p:nvPicPr>
          <p:cNvPr id="10" name="Picture 9" descr="screenshot of recommendations from Amazon Prime">
            <a:extLst>
              <a:ext uri="{FF2B5EF4-FFF2-40B4-BE49-F238E27FC236}">
                <a16:creationId xmlns:a16="http://schemas.microsoft.com/office/drawing/2014/main" id="{74C5B129-F3CE-4BEE-99D2-615FF9A57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7260"/>
            <a:ext cx="9179364" cy="3680103"/>
          </a:xfrm>
          <a:prstGeom prst="rect">
            <a:avLst/>
          </a:prstGeom>
        </p:spPr>
      </p:pic>
      <p:pic>
        <p:nvPicPr>
          <p:cNvPr id="5" name="Picture 4" descr="Amazon Prime logo">
            <a:extLst>
              <a:ext uri="{FF2B5EF4-FFF2-40B4-BE49-F238E27FC236}">
                <a16:creationId xmlns:a16="http://schemas.microsoft.com/office/drawing/2014/main" id="{60B8AB7C-4E2F-4540-925F-2849F5CA3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690" y="245470"/>
            <a:ext cx="1100343" cy="44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7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</a:t>
            </a:r>
          </a:p>
        </p:txBody>
      </p:sp>
      <p:pic>
        <p:nvPicPr>
          <p:cNvPr id="12" name="Picture 11" descr="Table&#10;&#10;">
            <a:extLst>
              <a:ext uri="{FF2B5EF4-FFF2-40B4-BE49-F238E27FC236}">
                <a16:creationId xmlns:a16="http://schemas.microsoft.com/office/drawing/2014/main" id="{AD82F25B-DA9D-4A05-BB21-32C74ABF2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267" y="1084373"/>
            <a:ext cx="5275466" cy="335444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 – Human-Computer Interaction</a:t>
            </a:r>
            <a:endParaRPr lang="en-US" b="1" i="1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https://github.com/EpistasisLab/Aliro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25</a:t>
            </a:fld>
            <a:endParaRPr lang="en-US"/>
          </a:p>
        </p:txBody>
      </p:sp>
      <p:pic>
        <p:nvPicPr>
          <p:cNvPr id="10242" name="Picture 2" descr="Alibaba, Tsinghua to Advance Human-Computer Interaction | Alizila">
            <a:extLst>
              <a:ext uri="{FF2B5EF4-FFF2-40B4-BE49-F238E27FC236}">
                <a16:creationId xmlns:a16="http://schemas.microsoft.com/office/drawing/2014/main" id="{A1E2E5E0-E221-9C83-C75C-B661FB08E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7260"/>
            <a:ext cx="9144000" cy="367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45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en-US" dirty="0" err="1"/>
              <a:t>Ensembling</a:t>
            </a:r>
            <a:r>
              <a:rPr lang="en-US" dirty="0"/>
              <a:t> or stacking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3D8778-0E3C-AB66-5BFA-131DCA73BD25}"/>
              </a:ext>
            </a:extLst>
          </p:cNvPr>
          <p:cNvSpPr txBox="1"/>
          <p:nvPr/>
        </p:nvSpPr>
        <p:spPr>
          <a:xfrm>
            <a:off x="9238" y="-2430"/>
            <a:ext cx="2974108" cy="200055"/>
          </a:xfrm>
          <a:prstGeom prst="rect">
            <a:avLst/>
          </a:prstGeom>
          <a:solidFill>
            <a:srgbClr val="767676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700" b="1" dirty="0">
                <a:solidFill>
                  <a:schemeClr val="bg1"/>
                </a:solidFill>
              </a:rPr>
              <a:t>Aliro – Your Friendly AI Assistant</a:t>
            </a:r>
          </a:p>
        </p:txBody>
      </p:sp>
      <p:pic>
        <p:nvPicPr>
          <p:cNvPr id="15" name="Picture 14" descr="orange arrow pointing to box on screen from Aliro - Your Friendly AI Assistant">
            <a:extLst>
              <a:ext uri="{FF2B5EF4-FFF2-40B4-BE49-F238E27FC236}">
                <a16:creationId xmlns:a16="http://schemas.microsoft.com/office/drawing/2014/main" id="{D5A99D0B-CB2D-426F-AD25-48C55D97E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" y="0"/>
            <a:ext cx="9139939" cy="5143500"/>
          </a:xfrm>
          <a:prstGeom prst="rect">
            <a:avLst/>
          </a:prstGeom>
        </p:spPr>
      </p:pic>
      <p:sp>
        <p:nvSpPr>
          <p:cNvPr id="18" name="Arrow: Right 17" descr="orange arrow">
            <a:extLst>
              <a:ext uri="{FF2B5EF4-FFF2-40B4-BE49-F238E27FC236}">
                <a16:creationId xmlns:a16="http://schemas.microsoft.com/office/drawing/2014/main" id="{DE8A42EF-E848-4120-8246-6AF601EEF733}"/>
              </a:ext>
            </a:extLst>
          </p:cNvPr>
          <p:cNvSpPr/>
          <p:nvPr/>
        </p:nvSpPr>
        <p:spPr bwMode="auto">
          <a:xfrm rot="8657857">
            <a:off x="6549018" y="1693547"/>
            <a:ext cx="783399" cy="445699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857BF8-09EA-B632-2B6F-0F0290FFE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861" y="40105"/>
            <a:ext cx="349919" cy="155074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>
              <a:solidFill>
                <a:srgbClr val="767676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1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en-US" dirty="0" err="1"/>
              <a:t>Ensembling</a:t>
            </a:r>
            <a:r>
              <a:rPr lang="en-US" dirty="0"/>
              <a:t> or stacking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D21D46-C52D-7FA0-BB75-2F415550AE4C}"/>
              </a:ext>
            </a:extLst>
          </p:cNvPr>
          <p:cNvSpPr txBox="1"/>
          <p:nvPr/>
        </p:nvSpPr>
        <p:spPr>
          <a:xfrm>
            <a:off x="1828802" y="110672"/>
            <a:ext cx="2974108" cy="200055"/>
          </a:xfrm>
          <a:prstGeom prst="rect">
            <a:avLst/>
          </a:prstGeom>
          <a:solidFill>
            <a:srgbClr val="767676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700" b="1" dirty="0">
                <a:solidFill>
                  <a:schemeClr val="bg1"/>
                </a:solidFill>
              </a:rPr>
              <a:t>Aliro – Your Friendly AI Assistant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CFACE5-8EB4-4D1D-9C35-FBD239681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9144000" cy="102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9" name="Picture 8" descr="screenshot from Aliro - Your Friendly AI Assistant">
            <a:extLst>
              <a:ext uri="{FF2B5EF4-FFF2-40B4-BE49-F238E27FC236}">
                <a16:creationId xmlns:a16="http://schemas.microsoft.com/office/drawing/2014/main" id="{E1843B66-F024-4691-93F8-6B9E7C50F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821" y="102393"/>
            <a:ext cx="5660357" cy="44326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76E05A-8183-4C0A-9931-4FA166639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85280" y="117642"/>
            <a:ext cx="349919" cy="155074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>
              <a:solidFill>
                <a:srgbClr val="767676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https://github.com/EpistasisLab/Aliro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en-US" dirty="0" err="1"/>
              <a:t>Ensembling</a:t>
            </a:r>
            <a:r>
              <a:rPr lang="en-US" dirty="0"/>
              <a:t> or stacking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https://github.com/EpistasisLab/Aliro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28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CFACE5-8EB4-4D1D-9C35-FBD239681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9144000" cy="102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11" name="Picture 10" descr="Screenshot from Aliro - Your Friendly AI Assistant">
            <a:extLst>
              <a:ext uri="{FF2B5EF4-FFF2-40B4-BE49-F238E27FC236}">
                <a16:creationId xmlns:a16="http://schemas.microsoft.com/office/drawing/2014/main" id="{1F0D2273-CF8C-4232-B334-4D319D006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47" y="48127"/>
            <a:ext cx="8352589" cy="45133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C05EFB-AEE6-4D4A-A709-F50D8E8EE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3690" y="117642"/>
            <a:ext cx="519531" cy="155074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>
              <a:solidFill>
                <a:srgbClr val="76767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23548E-F41F-7DFE-7B82-57C09674A6CB}"/>
              </a:ext>
            </a:extLst>
          </p:cNvPr>
          <p:cNvSpPr txBox="1"/>
          <p:nvPr/>
        </p:nvSpPr>
        <p:spPr>
          <a:xfrm>
            <a:off x="453690" y="102393"/>
            <a:ext cx="2974108" cy="230832"/>
          </a:xfrm>
          <a:prstGeom prst="rect">
            <a:avLst/>
          </a:prstGeom>
          <a:solidFill>
            <a:srgbClr val="767676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900" b="1" dirty="0">
                <a:solidFill>
                  <a:schemeClr val="bg1"/>
                </a:solidFill>
              </a:rPr>
              <a:t>Aliro – Your Friendly AI Assistant</a:t>
            </a:r>
          </a:p>
        </p:txBody>
      </p:sp>
    </p:spTree>
    <p:extLst>
      <p:ext uri="{BB962C8B-B14F-4D97-AF65-F5344CB8AC3E}">
        <p14:creationId xmlns:p14="http://schemas.microsoft.com/office/powerpoint/2010/main" val="14967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en-US" dirty="0" err="1"/>
              <a:t>Ensembling</a:t>
            </a:r>
            <a:r>
              <a:rPr lang="en-US" dirty="0"/>
              <a:t> or stacking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CFACE5-8EB4-4D1D-9C35-FBD239681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9144000" cy="102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9" name="Picture 8" descr="Screenshot from Aliro - Your Friendly AI Assistant">
            <a:extLst>
              <a:ext uri="{FF2B5EF4-FFF2-40B4-BE49-F238E27FC236}">
                <a16:creationId xmlns:a16="http://schemas.microsoft.com/office/drawing/2014/main" id="{03AA1FFA-315A-4696-AEBD-9C94227F9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573" y="102393"/>
            <a:ext cx="6542853" cy="441036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https://github.com/EpistasisLab/Aliro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4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48567"/>
            <a:ext cx="7886700" cy="937260"/>
          </a:xfrm>
        </p:spPr>
        <p:txBody>
          <a:bodyPr/>
          <a:lstStyle/>
          <a:p>
            <a:r>
              <a:rPr lang="en-US" dirty="0"/>
              <a:t>Learning Health Systems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3</a:t>
            </a:fld>
            <a:endParaRPr lang="en-US"/>
          </a:p>
        </p:txBody>
      </p:sp>
      <p:pic>
        <p:nvPicPr>
          <p:cNvPr id="2" name="Picture 2" descr="A picture containing text">
            <a:extLst>
              <a:ext uri="{FF2B5EF4-FFF2-40B4-BE49-F238E27FC236}">
                <a16:creationId xmlns:a16="http://schemas.microsoft.com/office/drawing/2014/main" id="{E6E38636-14E9-991E-DBF7-B6ACC39D8F5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Chevron 3">
            <a:extLst>
              <a:ext uri="{FF2B5EF4-FFF2-40B4-BE49-F238E27FC236}">
                <a16:creationId xmlns:a16="http://schemas.microsoft.com/office/drawing/2014/main" id="{B990DC55-73A2-24EF-562D-49859A365AD1}"/>
              </a:ext>
            </a:extLst>
          </p:cNvPr>
          <p:cNvSpPr/>
          <p:nvPr/>
        </p:nvSpPr>
        <p:spPr>
          <a:xfrm>
            <a:off x="386860" y="246855"/>
            <a:ext cx="1877159" cy="817684"/>
          </a:xfrm>
          <a:prstGeom prst="chevron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 Data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</a:t>
            </a: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1C8DCBFB-15AC-2AFA-D7A1-F05DE434BEE1}"/>
              </a:ext>
            </a:extLst>
          </p:cNvPr>
          <p:cNvSpPr/>
          <p:nvPr/>
        </p:nvSpPr>
        <p:spPr>
          <a:xfrm>
            <a:off x="1831729" y="246855"/>
            <a:ext cx="1877159" cy="817684"/>
          </a:xfrm>
          <a:prstGeom prst="chevron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 Data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Cleaning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B1F9F810-E4D2-C83E-FEA7-3F4C809B587D}"/>
              </a:ext>
            </a:extLst>
          </p:cNvPr>
          <p:cNvSpPr/>
          <p:nvPr/>
        </p:nvSpPr>
        <p:spPr>
          <a:xfrm>
            <a:off x="3278064" y="246855"/>
            <a:ext cx="1877159" cy="817684"/>
          </a:xfrm>
          <a:prstGeom prst="chevron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 Data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Analytics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8E8875D2-D107-CC0E-1C81-908E4FE55E50}"/>
              </a:ext>
            </a:extLst>
          </p:cNvPr>
          <p:cNvSpPr/>
          <p:nvPr/>
        </p:nvSpPr>
        <p:spPr>
          <a:xfrm>
            <a:off x="4722933" y="246855"/>
            <a:ext cx="2033955" cy="817684"/>
          </a:xfrm>
          <a:prstGeom prst="chevron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 Model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C00D017C-1513-C47B-FDBA-0481B50CCA3D}"/>
              </a:ext>
            </a:extLst>
          </p:cNvPr>
          <p:cNvSpPr/>
          <p:nvPr/>
        </p:nvSpPr>
        <p:spPr>
          <a:xfrm>
            <a:off x="6317272" y="246855"/>
            <a:ext cx="2033955" cy="817684"/>
          </a:xfrm>
          <a:prstGeom prst="chevron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 Model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Deployment</a:t>
            </a:r>
          </a:p>
        </p:txBody>
      </p:sp>
    </p:spTree>
    <p:extLst>
      <p:ext uri="{BB962C8B-B14F-4D97-AF65-F5344CB8AC3E}">
        <p14:creationId xmlns:p14="http://schemas.microsoft.com/office/powerpoint/2010/main" val="137013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Aliro AI</a:t>
            </a:r>
            <a:endParaRPr lang="en-US" b="1" i="1" dirty="0"/>
          </a:p>
        </p:txBody>
      </p:sp>
      <p:pic>
        <p:nvPicPr>
          <p:cNvPr id="4" name="Picture 3" descr="Screenshot from Aliro - Your Friendly AI Assistant">
            <a:extLst>
              <a:ext uri="{FF2B5EF4-FFF2-40B4-BE49-F238E27FC236}">
                <a16:creationId xmlns:a16="http://schemas.microsoft.com/office/drawing/2014/main" id="{13A64A3B-48DA-15BA-B7A1-39245CDA5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87" y="1179410"/>
            <a:ext cx="1570279" cy="1163782"/>
          </a:xfrm>
          <a:prstGeom prst="rect">
            <a:avLst/>
          </a:prstGeom>
        </p:spPr>
      </p:pic>
      <p:sp>
        <p:nvSpPr>
          <p:cNvPr id="11" name="Arrow: Left-Right 10" descr="double sided arrow&#10;">
            <a:extLst>
              <a:ext uri="{FF2B5EF4-FFF2-40B4-BE49-F238E27FC236}">
                <a16:creationId xmlns:a16="http://schemas.microsoft.com/office/drawing/2014/main" id="{916CE6A9-5195-720E-8394-1C9C106C726F}"/>
              </a:ext>
            </a:extLst>
          </p:cNvPr>
          <p:cNvSpPr/>
          <p:nvPr/>
        </p:nvSpPr>
        <p:spPr>
          <a:xfrm>
            <a:off x="2699314" y="1665856"/>
            <a:ext cx="558800" cy="273844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2050" name="Picture 2" descr="Doctor, Female, Physician Icon PNG Transparent Background, Free Download #15311 - FreeIconsPNG">
            <a:extLst>
              <a:ext uri="{FF2B5EF4-FFF2-40B4-BE49-F238E27FC236}">
                <a16:creationId xmlns:a16="http://schemas.microsoft.com/office/drawing/2014/main" id="{D8305D18-95C8-2DC8-262B-C0982FB0D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412" y="120412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Left-Right 11" descr="double sided arrow">
            <a:extLst>
              <a:ext uri="{FF2B5EF4-FFF2-40B4-BE49-F238E27FC236}">
                <a16:creationId xmlns:a16="http://schemas.microsoft.com/office/drawing/2014/main" id="{F2C64781-1FAE-766C-1566-6CC361D6C207}"/>
              </a:ext>
            </a:extLst>
          </p:cNvPr>
          <p:cNvSpPr/>
          <p:nvPr/>
        </p:nvSpPr>
        <p:spPr>
          <a:xfrm rot="16200000">
            <a:off x="1611374" y="2527983"/>
            <a:ext cx="434704" cy="273844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10" name="Picture 9" descr="white robot with finger pointed to head">
            <a:extLst>
              <a:ext uri="{FF2B5EF4-FFF2-40B4-BE49-F238E27FC236}">
                <a16:creationId xmlns:a16="http://schemas.microsoft.com/office/drawing/2014/main" id="{DFB55F61-D303-F321-B016-41DD54212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880" y="2961473"/>
            <a:ext cx="1492950" cy="1343888"/>
          </a:xfrm>
          <a:prstGeom prst="rect">
            <a:avLst/>
          </a:prstGeom>
        </p:spPr>
      </p:pic>
      <p:sp>
        <p:nvSpPr>
          <p:cNvPr id="5" name="Arrow: Left-Right 4" descr="double sided arrow">
            <a:extLst>
              <a:ext uri="{FF2B5EF4-FFF2-40B4-BE49-F238E27FC236}">
                <a16:creationId xmlns:a16="http://schemas.microsoft.com/office/drawing/2014/main" id="{2FA186BE-CBBF-4B2C-01A9-02353138C723}"/>
              </a:ext>
            </a:extLst>
          </p:cNvPr>
          <p:cNvSpPr/>
          <p:nvPr/>
        </p:nvSpPr>
        <p:spPr>
          <a:xfrm>
            <a:off x="2652296" y="3468362"/>
            <a:ext cx="558800" cy="273844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3" name="Picture 2" descr="Diagram&#10;&#10;">
            <a:extLst>
              <a:ext uri="{FF2B5EF4-FFF2-40B4-BE49-F238E27FC236}">
                <a16:creationId xmlns:a16="http://schemas.microsoft.com/office/drawing/2014/main" id="{C014E4B7-7016-A463-75CB-44558C77E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3563" y="2467288"/>
            <a:ext cx="4676790" cy="189811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https://github.com/EpistasisLab/Aliro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1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48567"/>
            <a:ext cx="7886700" cy="937260"/>
          </a:xfrm>
        </p:spPr>
        <p:txBody>
          <a:bodyPr/>
          <a:lstStyle/>
          <a:p>
            <a:r>
              <a:rPr lang="en-US" dirty="0"/>
              <a:t>Learning Health Systems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31</a:t>
            </a:fld>
            <a:endParaRPr lang="en-US"/>
          </a:p>
        </p:txBody>
      </p:sp>
      <p:pic>
        <p:nvPicPr>
          <p:cNvPr id="2" name="Picture 2" descr="7 Eleven express train with vending machines">
            <a:extLst>
              <a:ext uri="{FF2B5EF4-FFF2-40B4-BE49-F238E27FC236}">
                <a16:creationId xmlns:a16="http://schemas.microsoft.com/office/drawing/2014/main" id="{E6E38636-14E9-991E-DBF7-B6ACC39D8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Chevron 3">
            <a:extLst>
              <a:ext uri="{FF2B5EF4-FFF2-40B4-BE49-F238E27FC236}">
                <a16:creationId xmlns:a16="http://schemas.microsoft.com/office/drawing/2014/main" id="{B990DC55-73A2-24EF-562D-49859A365AD1}"/>
              </a:ext>
            </a:extLst>
          </p:cNvPr>
          <p:cNvSpPr/>
          <p:nvPr/>
        </p:nvSpPr>
        <p:spPr>
          <a:xfrm>
            <a:off x="386860" y="246855"/>
            <a:ext cx="1877159" cy="817684"/>
          </a:xfrm>
          <a:prstGeom prst="chevron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 Data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</a:t>
            </a: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1C8DCBFB-15AC-2AFA-D7A1-F05DE434BEE1}"/>
              </a:ext>
            </a:extLst>
          </p:cNvPr>
          <p:cNvSpPr/>
          <p:nvPr/>
        </p:nvSpPr>
        <p:spPr>
          <a:xfrm>
            <a:off x="1831729" y="246855"/>
            <a:ext cx="1877159" cy="817684"/>
          </a:xfrm>
          <a:prstGeom prst="chevron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 Data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Cleaning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B1F9F810-E4D2-C83E-FEA7-3F4C809B587D}"/>
              </a:ext>
            </a:extLst>
          </p:cNvPr>
          <p:cNvSpPr/>
          <p:nvPr/>
        </p:nvSpPr>
        <p:spPr>
          <a:xfrm>
            <a:off x="3278064" y="246855"/>
            <a:ext cx="1877159" cy="817684"/>
          </a:xfrm>
          <a:prstGeom prst="chevron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 Data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Analytics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8E8875D2-D107-CC0E-1C81-908E4FE55E50}"/>
              </a:ext>
            </a:extLst>
          </p:cNvPr>
          <p:cNvSpPr/>
          <p:nvPr/>
        </p:nvSpPr>
        <p:spPr>
          <a:xfrm>
            <a:off x="4722933" y="246855"/>
            <a:ext cx="2033955" cy="817684"/>
          </a:xfrm>
          <a:prstGeom prst="chevron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 Model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C00D017C-1513-C47B-FDBA-0481B50CCA3D}"/>
              </a:ext>
            </a:extLst>
          </p:cNvPr>
          <p:cNvSpPr/>
          <p:nvPr/>
        </p:nvSpPr>
        <p:spPr>
          <a:xfrm>
            <a:off x="6317272" y="246855"/>
            <a:ext cx="2033955" cy="817684"/>
          </a:xfrm>
          <a:prstGeom prst="chevron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 Model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Deployment</a:t>
            </a:r>
          </a:p>
        </p:txBody>
      </p:sp>
      <p:pic>
        <p:nvPicPr>
          <p:cNvPr id="3" name="Picture 2" descr="Screenshot from Aliro - Your Friendly AI Assistant">
            <a:extLst>
              <a:ext uri="{FF2B5EF4-FFF2-40B4-BE49-F238E27FC236}">
                <a16:creationId xmlns:a16="http://schemas.microsoft.com/office/drawing/2014/main" id="{96E066B3-5439-B26E-01F5-729745305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830" y="1534258"/>
            <a:ext cx="477482" cy="171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6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Feature transformation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2297EE-7A9F-4C8C-843F-5A754AF4C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9144000" cy="102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27" name="Picture 2" descr="Issue Cover">
            <a:extLst>
              <a:ext uri="{FF2B5EF4-FFF2-40B4-BE49-F238E27FC236}">
                <a16:creationId xmlns:a16="http://schemas.microsoft.com/office/drawing/2014/main" id="{5CA746BA-ADB7-42AA-BAA2-7BF5AB481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1" y="102392"/>
            <a:ext cx="3421384" cy="442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Evaluating recommender systems for AI-driven biomedical informatics">
            <a:extLst>
              <a:ext uri="{FF2B5EF4-FFF2-40B4-BE49-F238E27FC236}">
                <a16:creationId xmlns:a16="http://schemas.microsoft.com/office/drawing/2014/main" id="{C919E1F5-819A-4B60-8044-9D3FB2145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432" y="1530418"/>
            <a:ext cx="7422623" cy="279106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https://academic.oup.com/bioinformatics/article/37/2/250/5885079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Feature transformation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2297EE-7A9F-4C8C-843F-5A754AF4C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9144000" cy="102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9" name="Picture 8" descr="Chart&#10;">
            <a:extLst>
              <a:ext uri="{FF2B5EF4-FFF2-40B4-BE49-F238E27FC236}">
                <a16:creationId xmlns:a16="http://schemas.microsoft.com/office/drawing/2014/main" id="{AFCA1D4D-DA00-4BD5-A608-F6CF79B53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504" y="114558"/>
            <a:ext cx="4500991" cy="444595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https://academic.oup.com/bioinformatics/article/37/2/250/5885079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5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Feature transformation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2297EE-7A9F-4C8C-843F-5A754AF4C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9144000" cy="102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10" name="Picture 9" descr="Chart, line chart">
            <a:extLst>
              <a:ext uri="{FF2B5EF4-FFF2-40B4-BE49-F238E27FC236}">
                <a16:creationId xmlns:a16="http://schemas.microsoft.com/office/drawing/2014/main" id="{F825D506-F9B3-4AAF-9401-C8D5D5DEB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15" y="282460"/>
            <a:ext cx="8369570" cy="42146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B67C06-5310-AF39-29FC-60E656AFB5FB}"/>
              </a:ext>
            </a:extLst>
          </p:cNvPr>
          <p:cNvSpPr txBox="1"/>
          <p:nvPr/>
        </p:nvSpPr>
        <p:spPr>
          <a:xfrm>
            <a:off x="2349661" y="2646744"/>
            <a:ext cx="139172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000" b="1" dirty="0" err="1"/>
              <a:t>Hyperopt</a:t>
            </a:r>
            <a:r>
              <a:rPr lang="en-US" sz="1000" b="1" dirty="0"/>
              <a:t>-Sklearn    </a:t>
            </a:r>
          </a:p>
          <a:p>
            <a:pPr algn="l"/>
            <a:r>
              <a:rPr lang="en-US" sz="1000" b="1" dirty="0" err="1"/>
              <a:t>Aliro</a:t>
            </a:r>
            <a:endParaRPr lang="en-US" sz="1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049E4-A4ED-6F53-93B6-8F4BEF81CC8D}"/>
              </a:ext>
            </a:extLst>
          </p:cNvPr>
          <p:cNvSpPr txBox="1"/>
          <p:nvPr/>
        </p:nvSpPr>
        <p:spPr>
          <a:xfrm>
            <a:off x="2332298" y="3298716"/>
            <a:ext cx="1008609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000" b="1" dirty="0" err="1"/>
              <a:t>AutoSklearn</a:t>
            </a:r>
            <a:r>
              <a:rPr lang="en-US" sz="1000" b="1" dirty="0"/>
              <a:t>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726849-8DA8-4549-9E8D-24CA94808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0833" y="4066248"/>
            <a:ext cx="766545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https://academic.oup.com/bioinformatics/article/37/2/250/5885079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3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Feature transformation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2297EE-7A9F-4C8C-843F-5A754AF4C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9144000" cy="102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9" name="Picture 8" descr="LiSep LSTM: A Machine Learning Algorithm for Early Detection of Septic Shock">
            <a:extLst>
              <a:ext uri="{FF2B5EF4-FFF2-40B4-BE49-F238E27FC236}">
                <a16:creationId xmlns:a16="http://schemas.microsoft.com/office/drawing/2014/main" id="{D36AB7A5-4B11-4E9D-9912-72BEA2BB3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392" y="123448"/>
            <a:ext cx="3461216" cy="43416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726849-8DA8-4549-9E8D-24CA94808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0833" y="4066248"/>
            <a:ext cx="766545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https://www.nature.com/articles/s41598-019-51219-4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Feature transformation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2297EE-7A9F-4C8C-843F-5A754AF4C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9144000" cy="102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10" name="Picture 9" descr="Table">
            <a:extLst>
              <a:ext uri="{FF2B5EF4-FFF2-40B4-BE49-F238E27FC236}">
                <a16:creationId xmlns:a16="http://schemas.microsoft.com/office/drawing/2014/main" id="{82FDEEE4-909F-45FD-A097-6A6DDBEE4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786" y="30377"/>
            <a:ext cx="6358427" cy="2423251"/>
          </a:xfrm>
          <a:prstGeom prst="rect">
            <a:avLst/>
          </a:prstGeom>
        </p:spPr>
      </p:pic>
      <p:pic>
        <p:nvPicPr>
          <p:cNvPr id="12" name="Picture 11" descr="Line Chart">
            <a:extLst>
              <a:ext uri="{FF2B5EF4-FFF2-40B4-BE49-F238E27FC236}">
                <a16:creationId xmlns:a16="http://schemas.microsoft.com/office/drawing/2014/main" id="{32BAD40F-864E-477D-9DC1-F4084AC8C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786" y="2456038"/>
            <a:ext cx="2856898" cy="1977159"/>
          </a:xfrm>
          <a:prstGeom prst="rect">
            <a:avLst/>
          </a:prstGeom>
        </p:spPr>
      </p:pic>
      <p:pic>
        <p:nvPicPr>
          <p:cNvPr id="13" name="Picture 12" descr="Chart, waterfall chart&#10;">
            <a:extLst>
              <a:ext uri="{FF2B5EF4-FFF2-40B4-BE49-F238E27FC236}">
                <a16:creationId xmlns:a16="http://schemas.microsoft.com/office/drawing/2014/main" id="{F853B5D3-8DF0-4EB3-A4B5-0466FCB1D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894" y="2421777"/>
            <a:ext cx="3369319" cy="20051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726849-8DA8-4549-9E8D-24CA94808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0833" y="4066248"/>
            <a:ext cx="766545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https://academic.oup.com/bioinformatics/article/37/2/250/5885079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5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Aliro AI is open source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E99F4A-F691-41D4-AA2F-EADA0810832E}"/>
              </a:ext>
            </a:extLst>
          </p:cNvPr>
          <p:cNvSpPr txBox="1"/>
          <p:nvPr/>
        </p:nvSpPr>
        <p:spPr>
          <a:xfrm>
            <a:off x="731986" y="2248584"/>
            <a:ext cx="7680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https://github.com/EpistasisLab/aliro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3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Feature transformation</a:t>
            </a:r>
          </a:p>
        </p:txBody>
      </p:sp>
      <p:pic>
        <p:nvPicPr>
          <p:cNvPr id="10" name="Picture 9" descr="Aliro Screenshot">
            <a:extLst>
              <a:ext uri="{FF2B5EF4-FFF2-40B4-BE49-F238E27FC236}">
                <a16:creationId xmlns:a16="http://schemas.microsoft.com/office/drawing/2014/main" id="{0145193C-49A7-0E14-FB7A-8177D6D80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3" y="61822"/>
            <a:ext cx="5085346" cy="3851674"/>
          </a:xfrm>
          <a:prstGeom prst="rect">
            <a:avLst/>
          </a:prstGeom>
        </p:spPr>
      </p:pic>
      <p:pic>
        <p:nvPicPr>
          <p:cNvPr id="9" name="Picture 8" descr="ChatGPT Screenshot">
            <a:extLst>
              <a:ext uri="{FF2B5EF4-FFF2-40B4-BE49-F238E27FC236}">
                <a16:creationId xmlns:a16="http://schemas.microsoft.com/office/drawing/2014/main" id="{7B46F15E-0B7C-2616-4358-7E6F2E9F2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028" y="501313"/>
            <a:ext cx="4406408" cy="3915804"/>
          </a:xfrm>
          <a:prstGeom prst="rect">
            <a:avLst/>
          </a:prstGeom>
          <a:ln w="4445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4BFE6F-3381-86FB-6CEB-8E66DF00EC9E}"/>
              </a:ext>
            </a:extLst>
          </p:cNvPr>
          <p:cNvSpPr txBox="1"/>
          <p:nvPr/>
        </p:nvSpPr>
        <p:spPr>
          <a:xfrm>
            <a:off x="813874" y="3966856"/>
            <a:ext cx="37478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Aliro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+ ChatGPT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9276" y="4767263"/>
            <a:ext cx="4950645" cy="273844"/>
          </a:xfrm>
        </p:spPr>
        <p:txBody>
          <a:bodyPr/>
          <a:lstStyle/>
          <a:p>
            <a:r>
              <a:rPr lang="en-US" dirty="0"/>
              <a:t>https://academic.oup.com/bioinformatics/advance-article/doi/10.1093/bioinformatics/btad606/7291858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– How to integrate expert knowledge in an AI?</a:t>
            </a:r>
          </a:p>
        </p:txBody>
      </p:sp>
      <p:pic>
        <p:nvPicPr>
          <p:cNvPr id="3" name="Picture 2" descr="Expert Systems Research">
            <a:extLst>
              <a:ext uri="{FF2B5EF4-FFF2-40B4-BE49-F238E27FC236}">
                <a16:creationId xmlns:a16="http://schemas.microsoft.com/office/drawing/2014/main" id="{81E20178-D35E-8008-1611-3B9418D10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8" y="1174494"/>
            <a:ext cx="4622103" cy="3024041"/>
          </a:xfrm>
          <a:prstGeom prst="rect">
            <a:avLst/>
          </a:prstGeom>
        </p:spPr>
      </p:pic>
      <p:pic>
        <p:nvPicPr>
          <p:cNvPr id="5" name="Picture 4" descr="text">
            <a:extLst>
              <a:ext uri="{FF2B5EF4-FFF2-40B4-BE49-F238E27FC236}">
                <a16:creationId xmlns:a16="http://schemas.microsoft.com/office/drawing/2014/main" id="{27E20D01-5C96-5E86-124A-BB7915215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926" y="1505988"/>
            <a:ext cx="1897077" cy="2308312"/>
          </a:xfrm>
          <a:prstGeom prst="rect">
            <a:avLst/>
          </a:prstGeom>
        </p:spPr>
      </p:pic>
      <p:pic>
        <p:nvPicPr>
          <p:cNvPr id="11" name="Picture 10" descr="text">
            <a:extLst>
              <a:ext uri="{FF2B5EF4-FFF2-40B4-BE49-F238E27FC236}">
                <a16:creationId xmlns:a16="http://schemas.microsoft.com/office/drawing/2014/main" id="{28619C90-C169-C45D-92DD-BACB65DE0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458" y="1505988"/>
            <a:ext cx="1806933" cy="249137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https://www.science.org/doi/10.1126/science.6340198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0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practice of machine learning is hard!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Made in Python by </a:t>
            </a:r>
            <a:r>
              <a:rPr lang="en-US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Étienne 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Tétreault</a:t>
            </a:r>
            <a:r>
              <a:rPr lang="en-US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-Pinard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2" descr="6 Machine Learning Visualizations made in Python and R | R-bloggers">
            <a:extLst>
              <a:ext uri="{FF2B5EF4-FFF2-40B4-BE49-F238E27FC236}">
                <a16:creationId xmlns:a16="http://schemas.microsoft.com/office/drawing/2014/main" id="{C77F9A0B-8E44-0AA2-DE1F-B8B626D5B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7260"/>
            <a:ext cx="9144000" cy="367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60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EC0F5-6305-D447-931F-6F5466C95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000" dirty="0"/>
              <a:t>Computational Toxicology Knowledgebase (Comptox.AI)</a:t>
            </a:r>
            <a:endParaRPr lang="en-US" altLang="en-US" sz="1800" i="1" dirty="0"/>
          </a:p>
        </p:txBody>
      </p:sp>
      <p:pic>
        <p:nvPicPr>
          <p:cNvPr id="6" name="Picture 5" descr="Screenshot from Chemical Research in Toxicology: Automating Predictive Toxicology Using ComptoxAI">
            <a:extLst>
              <a:ext uri="{FF2B5EF4-FFF2-40B4-BE49-F238E27FC236}">
                <a16:creationId xmlns:a16="http://schemas.microsoft.com/office/drawing/2014/main" id="{7CE7186D-1D79-628A-4F8D-6C1901714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443" y="1037433"/>
            <a:ext cx="6091852" cy="344763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6A6BD-347B-7C44-998E-5070C83A5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https://pubs.acs.org/doi/10.1021/acs.chemrestox.2c00074</a:t>
            </a: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923034-C8CF-EC49-8B3A-99E5B92B7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6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EC0F5-6305-D447-931F-6F5466C95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000" dirty="0"/>
              <a:t>Computational Toxicology Knowledgebase (Comptox.AI)</a:t>
            </a:r>
            <a:endParaRPr lang="en-US" altLang="en-US" sz="18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6A6BD-347B-7C44-998E-5070C83A5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https://pubs.acs.org/doi/10.1021/acs.chemrestox.2c00074</a:t>
            </a: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923034-C8CF-EC49-8B3A-99E5B92B7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9" name="Picture 8" descr="Diagram&#10;&#10;">
            <a:extLst>
              <a:ext uri="{FF2B5EF4-FFF2-40B4-BE49-F238E27FC236}">
                <a16:creationId xmlns:a16="http://schemas.microsoft.com/office/drawing/2014/main" id="{2231D97E-C6C4-CA29-E4CD-02B5F93B3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86" y="946215"/>
            <a:ext cx="8686800" cy="353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5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EC0F5-6305-D447-931F-6F5466C95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000" dirty="0"/>
              <a:t>Computational Toxicology Knowledgebase (Comptox.AI)</a:t>
            </a:r>
            <a:endParaRPr lang="en-US" altLang="en-US" sz="1800" i="1" dirty="0"/>
          </a:p>
        </p:txBody>
      </p:sp>
      <p:pic>
        <p:nvPicPr>
          <p:cNvPr id="6" name="Picture 5" descr="Screenshot of Word Diagram">
            <a:extLst>
              <a:ext uri="{FF2B5EF4-FFF2-40B4-BE49-F238E27FC236}">
                <a16:creationId xmlns:a16="http://schemas.microsoft.com/office/drawing/2014/main" id="{B4B2B21C-83A6-FA30-8FD6-28594D9BC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502" y="1046989"/>
            <a:ext cx="6022995" cy="346721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6A6BD-347B-7C44-998E-5070C83A5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https://pubs.acs.org/doi/10.1021/acs.chemrestox.2c00074</a:t>
            </a: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923034-C8CF-EC49-8B3A-99E5B92B7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3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EC0F5-6305-D447-931F-6F5466C95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37" y="0"/>
            <a:ext cx="8475627" cy="94621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800" dirty="0"/>
              <a:t>RESEARCH GOAL: </a:t>
            </a:r>
            <a:r>
              <a:rPr lang="en-US" altLang="en-US" sz="1800" i="1" dirty="0"/>
              <a:t>Knowledge-aware </a:t>
            </a:r>
            <a:r>
              <a:rPr lang="en-US" altLang="en-US" sz="1800" i="1" dirty="0" err="1"/>
              <a:t>AutoML</a:t>
            </a:r>
            <a:endParaRPr lang="en-US" altLang="en-US" sz="1800" i="1" dirty="0"/>
          </a:p>
        </p:txBody>
      </p:sp>
      <p:pic>
        <p:nvPicPr>
          <p:cNvPr id="6" name="Picture 5" descr="Word Diagram screenshot">
            <a:extLst>
              <a:ext uri="{FF2B5EF4-FFF2-40B4-BE49-F238E27FC236}">
                <a16:creationId xmlns:a16="http://schemas.microsoft.com/office/drawing/2014/main" id="{F91FD405-2B03-B037-6A20-EF78E527F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06" y="1687775"/>
            <a:ext cx="3684675" cy="2207260"/>
          </a:xfrm>
          <a:prstGeom prst="rect">
            <a:avLst/>
          </a:prstGeom>
        </p:spPr>
      </p:pic>
      <p:sp>
        <p:nvSpPr>
          <p:cNvPr id="7" name="Arrow: Left-Right 6" descr="Double Sided Arrow">
            <a:extLst>
              <a:ext uri="{FF2B5EF4-FFF2-40B4-BE49-F238E27FC236}">
                <a16:creationId xmlns:a16="http://schemas.microsoft.com/office/drawing/2014/main" id="{4163F121-F389-D916-9D2D-2CB150D17E94}"/>
              </a:ext>
            </a:extLst>
          </p:cNvPr>
          <p:cNvSpPr/>
          <p:nvPr/>
        </p:nvSpPr>
        <p:spPr>
          <a:xfrm>
            <a:off x="4155859" y="2690671"/>
            <a:ext cx="549460" cy="332136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8" name="Picture 7" descr="Aliro Screenshot">
            <a:extLst>
              <a:ext uri="{FF2B5EF4-FFF2-40B4-BE49-F238E27FC236}">
                <a16:creationId xmlns:a16="http://schemas.microsoft.com/office/drawing/2014/main" id="{1F7F60A5-D246-17FC-8176-1FFF3B5E0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497" y="1453999"/>
            <a:ext cx="3532848" cy="267925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923034-C8CF-EC49-8B3A-99E5B92B7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9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Feature transformation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2297EE-7A9F-4C8C-843F-5A754AF4C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9144000" cy="102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14" name="Picture 6" descr="The Raspberry Pi 400 is a compact keyboard with a built-in computer - The  Verge">
            <a:extLst>
              <a:ext uri="{FF2B5EF4-FFF2-40B4-BE49-F238E27FC236}">
                <a16:creationId xmlns:a16="http://schemas.microsoft.com/office/drawing/2014/main" id="{1022B94A-EBBC-405B-B772-530579F59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631" y="141552"/>
            <a:ext cx="6486737" cy="428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37046E-89FD-2F43-4786-1B9287E7D731}"/>
              </a:ext>
            </a:extLst>
          </p:cNvPr>
          <p:cNvSpPr txBox="1"/>
          <p:nvPr/>
        </p:nvSpPr>
        <p:spPr>
          <a:xfrm>
            <a:off x="2396783" y="1105605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/>
              <a:t>$100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1C5488-5A44-24AD-001A-34F5417EBF65}"/>
              </a:ext>
            </a:extLst>
          </p:cNvPr>
          <p:cNvSpPr txBox="1"/>
          <p:nvPr/>
        </p:nvSpPr>
        <p:spPr>
          <a:xfrm>
            <a:off x="6219294" y="104041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</a:rPr>
              <a:t>Aliro-ED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https://www.raspberrypi.com/products/raspberry-pi-400/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7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Feature transformation</a:t>
            </a:r>
          </a:p>
        </p:txBody>
      </p:sp>
      <p:pic>
        <p:nvPicPr>
          <p:cNvPr id="9" name="Picture 8" descr="ExtremeTech banner">
            <a:extLst>
              <a:ext uri="{FF2B5EF4-FFF2-40B4-BE49-F238E27FC236}">
                <a16:creationId xmlns:a16="http://schemas.microsoft.com/office/drawing/2014/main" id="{9F594F48-9468-4819-9B8B-D9DECDD60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293" y="97602"/>
            <a:ext cx="6761413" cy="595761"/>
          </a:xfrm>
          <a:prstGeom prst="rect">
            <a:avLst/>
          </a:prstGeom>
        </p:spPr>
      </p:pic>
      <p:pic>
        <p:nvPicPr>
          <p:cNvPr id="10" name="Picture 9" descr="Job Ads for AI Could Soon Look Like This. Are You Ready?">
            <a:extLst>
              <a:ext uri="{FF2B5EF4-FFF2-40B4-BE49-F238E27FC236}">
                <a16:creationId xmlns:a16="http://schemas.microsoft.com/office/drawing/2014/main" id="{03E57C11-ED01-4F8F-BB5E-BAFC316B2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493" y="796694"/>
            <a:ext cx="4449011" cy="755875"/>
          </a:xfrm>
          <a:prstGeom prst="rect">
            <a:avLst/>
          </a:prstGeom>
        </p:spPr>
      </p:pic>
      <p:pic>
        <p:nvPicPr>
          <p:cNvPr id="12" name="Picture 11" descr="Wanted: Human Assistant to the Artificial Intelligence">
            <a:extLst>
              <a:ext uri="{FF2B5EF4-FFF2-40B4-BE49-F238E27FC236}">
                <a16:creationId xmlns:a16="http://schemas.microsoft.com/office/drawing/2014/main" id="{10071EB3-0412-42A9-83EA-F25EF0DF5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833" y="1696735"/>
            <a:ext cx="6916923" cy="271423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https://www.extremetech.com/extreme/317463-artificial-intelligence-machine-learning-data-analysis-jobs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1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Feature transformation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2297EE-7A9F-4C8C-843F-5A754AF4C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9144000" cy="102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5" name="Picture 4" descr="By Imane El Atillah Updated: 30/03/2023">
            <a:extLst>
              <a:ext uri="{FF2B5EF4-FFF2-40B4-BE49-F238E27FC236}">
                <a16:creationId xmlns:a16="http://schemas.microsoft.com/office/drawing/2014/main" id="{ADB5280E-A6EC-D894-17B2-E7932ABA2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191" y="515973"/>
            <a:ext cx="3800475" cy="371475"/>
          </a:xfrm>
          <a:prstGeom prst="rect">
            <a:avLst/>
          </a:prstGeom>
        </p:spPr>
      </p:pic>
      <p:pic>
        <p:nvPicPr>
          <p:cNvPr id="3" name="Picture 2" descr="EuroNews.Next: AI prompt engineering: How talking to ChatGPT became the hottest tech job with a six-figure salary">
            <a:extLst>
              <a:ext uri="{FF2B5EF4-FFF2-40B4-BE49-F238E27FC236}">
                <a16:creationId xmlns:a16="http://schemas.microsoft.com/office/drawing/2014/main" id="{B53F3D95-6273-65EB-DAC7-2876C5BEB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904" y="193815"/>
            <a:ext cx="5914191" cy="43015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726849-8DA8-4549-9E8D-24CA94808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0833" y="4066248"/>
            <a:ext cx="766545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AI prompt engineering: How talking to ChatGPT became the hottest tech job with a six-figure salary | </a:t>
            </a:r>
            <a:r>
              <a:rPr lang="en-US" dirty="0" err="1">
                <a:hlinkClick r:id="rId4"/>
              </a:rPr>
              <a:t>Euronews</a:t>
            </a:r>
            <a:endParaRPr lang="en-US" sz="8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1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Feature transformation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47</a:t>
            </a:fld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2297EE-7A9F-4C8C-843F-5A754AF4C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9144000" cy="102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726849-8DA8-4549-9E8D-24CA94808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0833" y="4066248"/>
            <a:ext cx="766545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4" name="Picture 3" descr="Diagram&#10;&#10;">
            <a:extLst>
              <a:ext uri="{FF2B5EF4-FFF2-40B4-BE49-F238E27FC236}">
                <a16:creationId xmlns:a16="http://schemas.microsoft.com/office/drawing/2014/main" id="{AC487BB1-A57A-445F-3BD3-034A3EDA4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74" y="547623"/>
            <a:ext cx="8387862" cy="3950935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3DC351F1-1ED8-57AD-F259-D5513D52E8BE}"/>
              </a:ext>
            </a:extLst>
          </p:cNvPr>
          <p:cNvSpPr txBox="1">
            <a:spLocks/>
          </p:cNvSpPr>
          <p:nvPr/>
        </p:nvSpPr>
        <p:spPr>
          <a:xfrm>
            <a:off x="3018572" y="180866"/>
            <a:ext cx="8649260" cy="553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C1E34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Our Growing AI Ecosystem</a:t>
            </a:r>
          </a:p>
        </p:txBody>
      </p:sp>
    </p:spTree>
    <p:extLst>
      <p:ext uri="{BB962C8B-B14F-4D97-AF65-F5344CB8AC3E}">
        <p14:creationId xmlns:p14="http://schemas.microsoft.com/office/powerpoint/2010/main" val="372581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EC0F5-6305-D447-931F-6F5466C95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923034-C8CF-EC49-8B3A-99E5B92B7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E22B780-8B89-4C5F-A4FD-EB48A46A3BCF}"/>
              </a:ext>
            </a:extLst>
          </p:cNvPr>
          <p:cNvSpPr txBox="1">
            <a:spLocks/>
          </p:cNvSpPr>
          <p:nvPr/>
        </p:nvSpPr>
        <p:spPr>
          <a:xfrm>
            <a:off x="395705" y="1181570"/>
            <a:ext cx="8490581" cy="3239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tabLst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chemeClr val="tx2"/>
              </a:buClr>
              <a:buSzPct val="120000"/>
              <a:buFont typeface="System Font Regular"/>
              <a:buNone/>
              <a:tabLst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None/>
              <a:tabLst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 err="1">
                <a:solidFill>
                  <a:schemeClr val="tx1"/>
                </a:solidFill>
              </a:rPr>
              <a:t>AliroAI</a:t>
            </a:r>
            <a:r>
              <a:rPr lang="en-US" altLang="en-US" sz="1600" dirty="0">
                <a:solidFill>
                  <a:schemeClr val="tx1"/>
                </a:solidFill>
              </a:rPr>
              <a:t>: </a:t>
            </a:r>
            <a:r>
              <a:rPr lang="en-US" altLang="en-US" sz="1600" dirty="0">
                <a:solidFill>
                  <a:schemeClr val="bg2">
                    <a:lumMod val="75000"/>
                  </a:schemeClr>
                </a:solidFill>
              </a:rPr>
              <a:t>Miguel Hernandez</a:t>
            </a:r>
            <a:r>
              <a:rPr lang="en-US" altLang="en-US" sz="1600" dirty="0">
                <a:solidFill>
                  <a:schemeClr val="tx1"/>
                </a:solidFill>
              </a:rPr>
              <a:t>, 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</a:rPr>
              <a:t>Nick Matsumoto, Jay Moran, Paul Wang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</a:rPr>
              <a:t>R01 LM010098, U01 AG066833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sz="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</a:rPr>
              <a:t>jason.moore@csmc.edu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https://github.com/epistasislab/aliro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https://github.com/epistasislab/tpot2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sz="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https://comptox.ai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sz="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https://epistasis.org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sz="1600" dirty="0">
              <a:solidFill>
                <a:schemeClr val="tx1"/>
              </a:solidFill>
            </a:endParaRP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3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EC0F5-6305-D447-931F-6F5466C95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6A6BD-347B-7C44-998E-5070C83A5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https://www.cedars-sinai.org/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923034-C8CF-EC49-8B3A-99E5B92B7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4" name="Picture Placeholder 3" descr="Cedars Sinai photo">
            <a:extLst>
              <a:ext uri="{FF2B5EF4-FFF2-40B4-BE49-F238E27FC236}">
                <a16:creationId xmlns:a16="http://schemas.microsoft.com/office/drawing/2014/main" id="{DCE783F2-F17A-47F3-A99C-76A82938CC6D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 descr="Gallery of Red Building / Pelli Clarke Pelli Architects - 1">
            <a:extLst>
              <a:ext uri="{FF2B5EF4-FFF2-40B4-BE49-F238E27FC236}">
                <a16:creationId xmlns:a16="http://schemas.microsoft.com/office/drawing/2014/main" id="{2C508ADA-F4BC-4EED-BF86-75C8A2533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113"/>
            <a:ext cx="9144000" cy="370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24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is hard!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https://biodatamining.biomedcentral.com/articles/10.1186/s13040-017-0154-4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 descr="Timeline">
            <a:extLst>
              <a:ext uri="{FF2B5EF4-FFF2-40B4-BE49-F238E27FC236}">
                <a16:creationId xmlns:a16="http://schemas.microsoft.com/office/drawing/2014/main" id="{B126AFA1-5E5D-4547-B430-1564EDB0B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37" y="1466638"/>
            <a:ext cx="8846726" cy="239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3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is hard!</a:t>
            </a:r>
          </a:p>
        </p:txBody>
      </p:sp>
      <p:pic>
        <p:nvPicPr>
          <p:cNvPr id="9" name="Picture 8" descr="Background pattern">
            <a:extLst>
              <a:ext uri="{FF2B5EF4-FFF2-40B4-BE49-F238E27FC236}">
                <a16:creationId xmlns:a16="http://schemas.microsoft.com/office/drawing/2014/main" id="{FE7463D4-DBE7-4075-BC7F-BBB2FF83F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676" y="982133"/>
            <a:ext cx="4940647" cy="354068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https://biodatamining.biomedcentral.com/articles/10.1186/s13040-017-0154-4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9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machine learning pipelines is harder</a:t>
            </a:r>
          </a:p>
        </p:txBody>
      </p:sp>
      <p:pic>
        <p:nvPicPr>
          <p:cNvPr id="3" name="Picture 2" descr="Diagram">
            <a:extLst>
              <a:ext uri="{FF2B5EF4-FFF2-40B4-BE49-F238E27FC236}">
                <a16:creationId xmlns:a16="http://schemas.microsoft.com/office/drawing/2014/main" id="{F0E02039-EF52-345F-DF25-B34448B34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347" y="1120149"/>
            <a:ext cx="7101305" cy="340907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42B2-F6F2-934A-BE55-C683EC9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Moore et al., in </a:t>
            </a:r>
            <a:r>
              <a:rPr lang="en-US" sz="800" i="1" dirty="0">
                <a:solidFill>
                  <a:schemeClr val="bg1">
                    <a:lumMod val="50000"/>
                  </a:schemeClr>
                </a:solidFill>
              </a:rPr>
              <a:t>Evolutionary Machine Learning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, in press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3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3E103A-A1EB-8142-822E-3F8A9AE3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Deployment can be even harder</a:t>
            </a:r>
          </a:p>
        </p:txBody>
      </p:sp>
      <p:grpSp>
        <p:nvGrpSpPr>
          <p:cNvPr id="2" name="Group 1" descr=" computers, clouds">
            <a:extLst>
              <a:ext uri="{FF2B5EF4-FFF2-40B4-BE49-F238E27FC236}">
                <a16:creationId xmlns:a16="http://schemas.microsoft.com/office/drawing/2014/main" id="{90A63254-C48B-B966-FE3E-E8F029652C76}"/>
              </a:ext>
            </a:extLst>
          </p:cNvPr>
          <p:cNvGrpSpPr/>
          <p:nvPr/>
        </p:nvGrpSpPr>
        <p:grpSpPr>
          <a:xfrm>
            <a:off x="1109972" y="825952"/>
            <a:ext cx="4236944" cy="3813250"/>
            <a:chOff x="2464803" y="800772"/>
            <a:chExt cx="4236944" cy="3813250"/>
          </a:xfrm>
        </p:grpSpPr>
        <p:pic>
          <p:nvPicPr>
            <p:cNvPr id="1028" name="Picture 4" descr="Cloud icon png, Cloud icon png Transparent FREE for download on WebStockReview 2022">
              <a:extLst>
                <a:ext uri="{FF2B5EF4-FFF2-40B4-BE49-F238E27FC236}">
                  <a16:creationId xmlns:a16="http://schemas.microsoft.com/office/drawing/2014/main" id="{A67F5C10-D778-74E4-B521-EF20833DE2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404" y="1090501"/>
              <a:ext cx="867492" cy="867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Yoram Kochavy - Home">
              <a:extLst>
                <a:ext uri="{FF2B5EF4-FFF2-40B4-BE49-F238E27FC236}">
                  <a16:creationId xmlns:a16="http://schemas.microsoft.com/office/drawing/2014/main" id="{1439C4AC-6FD5-714C-2464-D2B1A48527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4803" y="800772"/>
              <a:ext cx="4236944" cy="381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Scales PNG images free download">
              <a:extLst>
                <a:ext uri="{FF2B5EF4-FFF2-40B4-BE49-F238E27FC236}">
                  <a16:creationId xmlns:a16="http://schemas.microsoft.com/office/drawing/2014/main" id="{5C688BDA-9F31-804C-8EE0-C720B1F6C5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4049" y="1217932"/>
              <a:ext cx="573573" cy="573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C3CB31D-2125-4905-7467-775CD02F775B}"/>
              </a:ext>
            </a:extLst>
          </p:cNvPr>
          <p:cNvSpPr txBox="1"/>
          <p:nvPr/>
        </p:nvSpPr>
        <p:spPr>
          <a:xfrm>
            <a:off x="5491567" y="1166277"/>
            <a:ext cx="2501006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US" sz="2000" dirty="0">
                <a:solidFill>
                  <a:schemeClr val="accent2"/>
                </a:solidFill>
              </a:rPr>
              <a:t> IT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schemeClr val="accent2"/>
                </a:solidFill>
              </a:rPr>
              <a:t> UI/UX</a:t>
            </a:r>
          </a:p>
          <a:p>
            <a:pPr marL="342900" indent="-342900" algn="l">
              <a:buAutoNum type="arabicPeriod"/>
            </a:pPr>
            <a:r>
              <a:rPr lang="en-US" sz="2000" dirty="0">
                <a:solidFill>
                  <a:schemeClr val="accent2"/>
                </a:solidFill>
              </a:rPr>
              <a:t> Clinical workflow</a:t>
            </a:r>
          </a:p>
          <a:p>
            <a:pPr marL="342900" indent="-342900" algn="l">
              <a:buAutoNum type="arabicPeriod"/>
            </a:pPr>
            <a:r>
              <a:rPr lang="en-US" sz="2000" dirty="0">
                <a:solidFill>
                  <a:schemeClr val="accent2"/>
                </a:solidFill>
              </a:rPr>
              <a:t> Trust</a:t>
            </a:r>
          </a:p>
          <a:p>
            <a:pPr marL="342900" indent="-342900" algn="l">
              <a:buAutoNum type="arabicPeriod"/>
            </a:pPr>
            <a:r>
              <a:rPr lang="en-US" sz="2000" dirty="0">
                <a:solidFill>
                  <a:schemeClr val="accent2"/>
                </a:solidFill>
              </a:rPr>
              <a:t> Fairness</a:t>
            </a:r>
          </a:p>
          <a:p>
            <a:pPr marL="342900" indent="-342900" algn="l">
              <a:buAutoNum type="arabicPeriod"/>
            </a:pPr>
            <a:r>
              <a:rPr lang="en-US" sz="2000" dirty="0">
                <a:solidFill>
                  <a:schemeClr val="accent2"/>
                </a:solidFill>
              </a:rPr>
              <a:t> Ethics</a:t>
            </a:r>
          </a:p>
          <a:p>
            <a:pPr marL="342900" indent="-342900" algn="l">
              <a:buAutoNum type="arabicPeriod"/>
            </a:pPr>
            <a:r>
              <a:rPr lang="en-US" sz="2000" dirty="0">
                <a:solidFill>
                  <a:schemeClr val="accent2"/>
                </a:solidFill>
              </a:rPr>
              <a:t> ROI</a:t>
            </a:r>
          </a:p>
          <a:p>
            <a:pPr marL="342900" indent="-342900" algn="l">
              <a:buAutoNum type="arabicPeriod"/>
            </a:pPr>
            <a:r>
              <a:rPr lang="en-US" sz="2000" dirty="0">
                <a:solidFill>
                  <a:schemeClr val="accent2"/>
                </a:solidFill>
              </a:rPr>
              <a:t> Auditing</a:t>
            </a:r>
          </a:p>
          <a:p>
            <a:pPr marL="342900" indent="-342900" algn="l">
              <a:buAutoNum type="arabicPeriod"/>
            </a:pPr>
            <a:r>
              <a:rPr lang="en-US" sz="2000" dirty="0">
                <a:solidFill>
                  <a:schemeClr val="accent2"/>
                </a:solidFill>
              </a:rPr>
              <a:t> Legal</a:t>
            </a:r>
          </a:p>
          <a:p>
            <a:pPr marL="342900" indent="-342900" algn="l">
              <a:buAutoNum type="arabicPeriod"/>
            </a:pPr>
            <a:r>
              <a:rPr lang="en-US" sz="2000" dirty="0">
                <a:solidFill>
                  <a:schemeClr val="accent2"/>
                </a:solidFill>
              </a:rPr>
              <a:t> Updates</a:t>
            </a:r>
          </a:p>
          <a:p>
            <a:pPr marL="342900" indent="-342900" algn="l">
              <a:buAutoNum type="arabicPeriod"/>
            </a:pPr>
            <a:endParaRPr lang="en-US" sz="1400" dirty="0">
              <a:solidFill>
                <a:schemeClr val="accent2"/>
              </a:solidFill>
            </a:endParaRPr>
          </a:p>
          <a:p>
            <a:pPr marL="342900" indent="-342900" algn="l">
              <a:buAutoNum type="arabicPeriod"/>
            </a:pP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482B2-037F-FD4C-8898-D57ED94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2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68C6F9C-7949-C9F6-D9C3-46527F065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37260"/>
            <a:ext cx="9144000" cy="3671911"/>
          </a:xfrm>
          <a:prstGeom prst="rect">
            <a:avLst/>
          </a:prstGeom>
          <a:solidFill>
            <a:srgbClr val="65B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E249BF-C924-C5D9-6982-48D093292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3" y="0"/>
            <a:ext cx="8476129" cy="937260"/>
          </a:xfrm>
        </p:spPr>
        <p:txBody>
          <a:bodyPr/>
          <a:lstStyle/>
          <a:p>
            <a:r>
              <a:rPr lang="en-US" dirty="0"/>
              <a:t>GOAL: Democratize AI and machine learning so </a:t>
            </a:r>
            <a:r>
              <a:rPr lang="en-US" i="1" dirty="0"/>
              <a:t>everyone</a:t>
            </a:r>
            <a:r>
              <a:rPr lang="en-US" dirty="0"/>
              <a:t> can benefit</a:t>
            </a:r>
            <a:br>
              <a:rPr lang="en-US" dirty="0"/>
            </a:br>
            <a:br>
              <a:rPr lang="en-US" sz="1000" dirty="0"/>
            </a:br>
            <a:r>
              <a:rPr lang="en-US" sz="1600" i="1" dirty="0"/>
              <a:t>Necessary for a learning health system</a:t>
            </a:r>
          </a:p>
        </p:txBody>
      </p:sp>
      <p:pic>
        <p:nvPicPr>
          <p:cNvPr id="1026" name="Picture 2" descr="Robot holding a businesswoman">
            <a:extLst>
              <a:ext uri="{FF2B5EF4-FFF2-40B4-BE49-F238E27FC236}">
                <a16:creationId xmlns:a16="http://schemas.microsoft.com/office/drawing/2014/main" id="{A78BCDE5-E04B-5BB6-867A-728403983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507" y="1066124"/>
            <a:ext cx="5862986" cy="336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B9FA08-657C-FAFE-EF5C-ADB9BADD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9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d_Office Theme">
  <a:themeElements>
    <a:clrScheme name="Custom 23">
      <a:dk1>
        <a:srgbClr val="000000"/>
      </a:dk1>
      <a:lt1>
        <a:srgbClr val="FFFFFF"/>
      </a:lt1>
      <a:dk2>
        <a:srgbClr val="41C0C0"/>
      </a:dk2>
      <a:lt2>
        <a:srgbClr val="129ABF"/>
      </a:lt2>
      <a:accent1>
        <a:srgbClr val="DC1E34"/>
      </a:accent1>
      <a:accent2>
        <a:srgbClr val="76777B"/>
      </a:accent2>
      <a:accent3>
        <a:srgbClr val="645FAA"/>
      </a:accent3>
      <a:accent4>
        <a:srgbClr val="FF7F30"/>
      </a:accent4>
      <a:accent5>
        <a:srgbClr val="129ABF"/>
      </a:accent5>
      <a:accent6>
        <a:srgbClr val="95C93C"/>
      </a:accent6>
      <a:hlink>
        <a:srgbClr val="76777B"/>
      </a:hlink>
      <a:folHlink>
        <a:srgbClr val="76777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400" dirty="0" err="1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C019BC97-465A-1A41-B7F9-427677FE6B84}" vid="{33BAFF5A-BEC4-D049-9527-2C1DA84597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PRSTN_OptA-16x9_Cerulean_TMPLT_0721</Template>
  <TotalTime>1811</TotalTime>
  <Words>960</Words>
  <Application>Microsoft Office PowerPoint</Application>
  <PresentationFormat>On-screen Show (16:9)</PresentationFormat>
  <Paragraphs>221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open sans</vt:lpstr>
      <vt:lpstr>System Font Regular</vt:lpstr>
      <vt:lpstr>Red_Office Theme</vt:lpstr>
      <vt:lpstr>Accessible artificial intelligence for data science</vt:lpstr>
      <vt:lpstr>NIEHS Areas of Scientific Focus</vt:lpstr>
      <vt:lpstr>Learning Health Systems</vt:lpstr>
      <vt:lpstr>The practice of machine learning is hard!</vt:lpstr>
      <vt:lpstr>Machine learning is hard!</vt:lpstr>
      <vt:lpstr>Machine learning is hard!</vt:lpstr>
      <vt:lpstr>Building machine learning pipelines is harder</vt:lpstr>
      <vt:lpstr>Deployment can be even harder</vt:lpstr>
      <vt:lpstr>GOAL: Democratize AI and machine learning so everyone can benefit  Necessary for a learning health system</vt:lpstr>
      <vt:lpstr>How do humans build machine learning pipelines?</vt:lpstr>
      <vt:lpstr>Can we get a computer to do this?</vt:lpstr>
      <vt:lpstr>Tree-based pipeline optimization tool (TPOT)</vt:lpstr>
      <vt:lpstr>We were two years ahead of Google</vt:lpstr>
      <vt:lpstr>The first book on automated machine learning (AutoML)</vt:lpstr>
      <vt:lpstr>Aliro AI for automated machine learning (AutoML)</vt:lpstr>
      <vt:lpstr>Step 1 – Machine learning code base</vt:lpstr>
      <vt:lpstr>Machine learning is hard!</vt:lpstr>
      <vt:lpstr>Step 2 – Controller</vt:lpstr>
      <vt:lpstr>Future Gadget Lab</vt:lpstr>
      <vt:lpstr>Step 3 – Database (i.e. the AI memory)</vt:lpstr>
      <vt:lpstr>MongoDB Document Store</vt:lpstr>
      <vt:lpstr>Step 4 – AI (i.e. something that learns from experience)</vt:lpstr>
      <vt:lpstr>AI Recommender System</vt:lpstr>
      <vt:lpstr>Recommender System</vt:lpstr>
      <vt:lpstr>Step 5 – Human-Computer Interaction</vt:lpstr>
      <vt:lpstr>3. Ensembling or stacking</vt:lpstr>
      <vt:lpstr>3. Ensembling or stacking</vt:lpstr>
      <vt:lpstr>3. Ensembling or stacking</vt:lpstr>
      <vt:lpstr>3. Ensembling or stacking</vt:lpstr>
      <vt:lpstr>Aliro AI</vt:lpstr>
      <vt:lpstr>Learning Health Systems</vt:lpstr>
      <vt:lpstr>4. Feature transformation</vt:lpstr>
      <vt:lpstr>4. Feature transformation</vt:lpstr>
      <vt:lpstr>4. Feature transformation</vt:lpstr>
      <vt:lpstr>4. Feature transformation</vt:lpstr>
      <vt:lpstr>4. Feature transformation</vt:lpstr>
      <vt:lpstr>Aliro AI is open source</vt:lpstr>
      <vt:lpstr>4. Feature transformation</vt:lpstr>
      <vt:lpstr>Question – How to integrate expert knowledge in an AI?</vt:lpstr>
      <vt:lpstr>Computational Toxicology Knowledgebase (Comptox.AI)</vt:lpstr>
      <vt:lpstr>Computational Toxicology Knowledgebase (Comptox.AI)</vt:lpstr>
      <vt:lpstr>Computational Toxicology Knowledgebase (Comptox.AI)</vt:lpstr>
      <vt:lpstr>RESEARCH GOAL: Knowledge-aware AutoML</vt:lpstr>
      <vt:lpstr>4. Feature transformation</vt:lpstr>
      <vt:lpstr>4. Feature transformation</vt:lpstr>
      <vt:lpstr>4. Feature transformation</vt:lpstr>
      <vt:lpstr>4. Feature transformation</vt:lpstr>
      <vt:lpstr>Acknowledgements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Accessible Artificial Intelligence for Data Science</dc:title>
  <dc:subject>Accessible Artificial Intelligence for Data Science, October 2023</dc:subject>
  <dc:creator>Windows User</dc:creator>
  <cp:keywords>Accessible Artificial Intelligence for Data Science, October 2023</cp:keywords>
  <cp:lastModifiedBy>Evans, Gina (NIH/NIEHS) [C]</cp:lastModifiedBy>
  <cp:revision>117</cp:revision>
  <dcterms:created xsi:type="dcterms:W3CDTF">2021-12-27T16:25:15Z</dcterms:created>
  <dcterms:modified xsi:type="dcterms:W3CDTF">2023-10-12T19:42:42Z</dcterms:modified>
</cp:coreProperties>
</file>