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9"/>
  </p:notesMasterIdLst>
  <p:handoutMasterIdLst>
    <p:handoutMasterId r:id="rId20"/>
  </p:handoutMasterIdLst>
  <p:sldIdLst>
    <p:sldId id="277" r:id="rId3"/>
    <p:sldId id="279" r:id="rId4"/>
    <p:sldId id="280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4" r:id="rId14"/>
    <p:sldId id="295" r:id="rId15"/>
    <p:sldId id="291" r:id="rId16"/>
    <p:sldId id="292" r:id="rId17"/>
    <p:sldId id="293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8D14A9-5C33-4EB8-A707-EC7972D535A2}">
          <p14:sldIdLst>
            <p14:sldId id="277"/>
            <p14:sldId id="279"/>
            <p14:sldId id="280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  <p14:sldId id="294"/>
            <p14:sldId id="295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474"/>
    <a:srgbClr val="1E4B70"/>
    <a:srgbClr val="648C28"/>
    <a:srgbClr val="286E43"/>
    <a:srgbClr val="00518E"/>
    <a:srgbClr val="338C55"/>
    <a:srgbClr val="00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1" autoAdjust="0"/>
    <p:restoredTop sz="86424" autoAdjust="0"/>
  </p:normalViewPr>
  <p:slideViewPr>
    <p:cSldViewPr snapToGrid="0">
      <p:cViewPr varScale="1">
        <p:scale>
          <a:sx n="61" d="100"/>
          <a:sy n="61" d="100"/>
        </p:scale>
        <p:origin x="78" y="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DEA37EED-648E-4703-8A7C-DF70CD10F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9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259AA344-BC2D-4F7F-9AC7-E3B50AD7F974}" type="datetime1">
              <a:rPr lang="en-US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1625" y="533400"/>
            <a:ext cx="6416675" cy="4811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5F8AE24D-76C6-4660-8AB3-95A716833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469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04800" y="5492750"/>
            <a:ext cx="6410325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86169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pitchFamily="-112" charset="-128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‒"/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0858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5430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‒"/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20002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DAC62B2F-8F11-4C19-88A7-C57D41BBFF73}" type="datetime1">
              <a:rPr lang="en-US" altLang="en-US" smtClean="0"/>
              <a:pPr eaLnBrk="1" hangingPunct="1">
                <a:defRPr/>
              </a:pPr>
              <a:t>1/19/2017</a:t>
            </a:fld>
            <a:endParaRPr lang="en-US" altLang="en-US"/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3684A41A-D0DB-4EBC-A4E5-0BFA7ECBAE1E}" type="slidenum">
              <a:rPr lang="en-US" altLang="en-US" smtClean="0"/>
              <a:pPr eaLnBrk="1" hangingPunct="1">
                <a:defRPr/>
              </a:pPr>
              <a:t>1</a:t>
            </a:fld>
            <a:endParaRPr lang="en-US" altLang="en-US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213" y="533400"/>
            <a:ext cx="6415087" cy="4811713"/>
          </a:xfrm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Sample model.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28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Visual</a:t>
            </a:r>
            <a:r>
              <a:rPr lang="en-US" baseline="0" dirty="0"/>
              <a:t> model to summarize activity.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3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https://www.bnl.gov/newsroom/news.php?a=11509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6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http://www.cdc.gov/parasites/guineaworm/prevent.html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Image credit: http://nca2014.globalchange.gov/highlights/report-findings/widespread-impacts</a:t>
            </a:r>
          </a:p>
          <a:p>
            <a:endParaRPr lang="en-US" dirty="0"/>
          </a:p>
          <a:p>
            <a:r>
              <a:rPr lang="en-US" dirty="0"/>
              <a:t>The colors on the map show temperature changes over the past 22 years (1991-2012) compared to the 1901-1960 average for the contiguous U.S., and to the 1951-1980 average for Alaska and Hawai'i. The bars on the graph show the average temperature changes by decade for 1901-2012 (relative to the 1901-1960 average). The far right bar (2000s decade) includes 2011 and 2012. The period from 2001 to 2012 was warmer than any previous decade in every region. (Figure source: NOAA NCDC / CICS-NC). </a:t>
            </a:r>
          </a:p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944F6BE6-DAD2-48CB-BB5E-A43A28CE417A}" type="datetime1">
              <a:rPr lang="en-US" altLang="en-US" smtClean="0"/>
              <a:pPr eaLnBrk="1" hangingPunct="1">
                <a:defRPr/>
              </a:pPr>
              <a:t>1/19/2017</a:t>
            </a:fld>
            <a:endParaRPr lang="en-US" altLang="en-US"/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9CE1A7D4-B97C-4EA9-B9F3-1639502BC471}" type="slidenum">
              <a:rPr lang="en-US" altLang="en-US" smtClean="0"/>
              <a:pPr eaLnBrk="1" hangingPunct="1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Credit: http://nca2014.globalchange.gov/highlights/report-findings/our-changing-climate</a:t>
            </a:r>
          </a:p>
          <a:p>
            <a:endParaRPr lang="en-US" dirty="0"/>
          </a:p>
          <a:p>
            <a:r>
              <a:rPr lang="en-US" dirty="0"/>
              <a:t>The colors on the map show annual total precipitation changes for 1991-2012 compared to the 1901-1960 average, and show wetter conditions in most areas. The bars on the graph show average precipitation differences by decade for 1901-2012 (relative to the 1901-1960 average). The far right bar is for 2001-2012. (Figure source: NOAA NCDC / CICS-NC).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https://toolkit.climate.gov/climate-explorer2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2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Image credit:</a:t>
            </a:r>
            <a:r>
              <a:rPr lang="en-US" baseline="0" dirty="0"/>
              <a:t> </a:t>
            </a:r>
            <a:r>
              <a:rPr lang="en-US" dirty="0"/>
              <a:t>https://s3.amazonaws.com/climatehealth2016/low/ClimateHealth2016_04_Extremes_small.pdf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PPT of student graphic organizer</a:t>
            </a:r>
            <a:r>
              <a:rPr lang="en-US" baseline="0" dirty="0"/>
              <a:t>; students may not be able to complete all rows.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5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lesson promotes systems thinking necessary to understand how climate change impacts human health.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2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This could be printed</a:t>
            </a:r>
            <a:r>
              <a:rPr lang="en-US" baseline="0" dirty="0"/>
              <a:t> as a worksheet for students to complete during explanation phase.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4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One environmental condition can lead to multiple</a:t>
            </a:r>
            <a:r>
              <a:rPr lang="en-US" baseline="0" dirty="0"/>
              <a:t> health outcomes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59AA344-BC2D-4F7F-9AC7-E3B50AD7F974}" type="datetime1">
              <a:rPr lang="en-US" smtClean="0"/>
              <a:pPr>
                <a:defRPr/>
              </a:pPr>
              <a:t>1/19/2017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8AE24D-76C6-4660-8AB3-95A7168332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58963" y="6459538"/>
            <a:ext cx="54260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7160" bIns="9144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100">
                <a:cs typeface="Arial" charset="0"/>
              </a:rPr>
              <a:t> National Institutes of Health • U.S. Department of Health and Human Services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513"/>
            <a:ext cx="8839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5" y="1846263"/>
            <a:ext cx="8629650" cy="1470025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algn="ctr">
              <a:defRPr lang="en-US" sz="4300">
                <a:latin typeface="Arial Narrow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5122" y="3500438"/>
            <a:ext cx="8613756" cy="17526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>
              <a:buNone/>
              <a:defRPr lang="en-US" sz="2600" b="1" dirty="0">
                <a:latin typeface="Arial" pitchFamily="34" charset="0"/>
                <a:ea typeface="ＭＳ Ｐゴシック" charset="-128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9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NIH-H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34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6663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no NIH-H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459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02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49338"/>
            <a:ext cx="3962400" cy="48815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049338"/>
            <a:ext cx="3962400" cy="48815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72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spcBef>
                <a:spcPts val="1400"/>
              </a:spcBef>
              <a:defRPr/>
            </a:lvl2pPr>
            <a:lvl3pPr>
              <a:lnSpc>
                <a:spcPct val="90000"/>
              </a:lnSpc>
              <a:spcBef>
                <a:spcPts val="900"/>
              </a:spcBef>
              <a:defRPr/>
            </a:lvl3pPr>
            <a:lvl4pPr>
              <a:lnSpc>
                <a:spcPct val="90000"/>
              </a:lnSpc>
              <a:spcBef>
                <a:spcPts val="600"/>
              </a:spcBef>
              <a:defRPr/>
            </a:lvl4pPr>
            <a:lvl5pPr>
              <a:lnSpc>
                <a:spcPct val="9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1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NIH-H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1588" y="6351588"/>
            <a:ext cx="2792412" cy="50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spcBef>
                <a:spcPts val="1400"/>
              </a:spcBef>
              <a:defRPr/>
            </a:lvl2pPr>
            <a:lvl3pPr>
              <a:lnSpc>
                <a:spcPct val="90000"/>
              </a:lnSpc>
              <a:spcBef>
                <a:spcPts val="900"/>
              </a:spcBef>
              <a:defRPr/>
            </a:lvl3pPr>
            <a:lvl4pPr>
              <a:lnSpc>
                <a:spcPct val="90000"/>
              </a:lnSpc>
              <a:spcBef>
                <a:spcPts val="600"/>
              </a:spcBef>
              <a:defRPr/>
            </a:lvl4pPr>
            <a:lvl5pPr>
              <a:lnSpc>
                <a:spcPct val="9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21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78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No NIH-H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51588" y="6351588"/>
            <a:ext cx="2792412" cy="50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08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2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810000" cy="48815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747838"/>
            <a:ext cx="3810000" cy="48815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323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15913"/>
            <a:ext cx="44529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8963" y="6459538"/>
            <a:ext cx="54260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7160" bIns="9144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100">
                <a:cs typeface="Arial" charset="0"/>
              </a:rPr>
              <a:t> National Institutes of Health • U.S. Department of Health and Human Services</a:t>
            </a: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513"/>
            <a:ext cx="8839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924" y="1264721"/>
            <a:ext cx="8408152" cy="1470025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lang="en-US" sz="4300">
                <a:latin typeface="Arial Narrow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35" y="2831123"/>
            <a:ext cx="8397330" cy="17526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2600" b="1" dirty="0">
                <a:latin typeface="Arial" pitchFamily="34" charset="0"/>
                <a:ea typeface="ＭＳ Ｐゴシック" charset="-128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444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61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90600"/>
            <a:ext cx="8229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47838"/>
            <a:ext cx="777240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9363" y="6456363"/>
            <a:ext cx="2814637" cy="401637"/>
          </a:xfrm>
          <a:prstGeom prst="rect">
            <a:avLst/>
          </a:prstGeom>
          <a:noFill/>
        </p:spPr>
        <p:txBody>
          <a:bodyPr wrap="none" rIns="137160" bIns="91440" anchor="b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National Institutes of Health</a:t>
            </a:r>
          </a:p>
          <a:p>
            <a:pPr algn="r">
              <a:lnSpc>
                <a:spcPct val="90000"/>
              </a:lnSpc>
              <a:defRPr/>
            </a:pPr>
            <a:r>
              <a:rPr lang="en-US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U.S. Department of Health and Human Services</a:t>
            </a:r>
          </a:p>
        </p:txBody>
      </p:sp>
      <p:pic>
        <p:nvPicPr>
          <p:cNvPr id="102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513"/>
            <a:ext cx="88392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87" r:id="rId2"/>
    <p:sldLayoutId id="2147484496" r:id="rId3"/>
    <p:sldLayoutId id="2147484488" r:id="rId4"/>
    <p:sldLayoutId id="2147484497" r:id="rId5"/>
    <p:sldLayoutId id="2147484489" r:id="rId6"/>
    <p:sldLayoutId id="2147484490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25425" indent="-225425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lang="en-US" sz="23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576263" indent="-23653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–"/>
        <a:defRPr lang="en-US" sz="2100">
          <a:solidFill>
            <a:schemeClr val="tx1"/>
          </a:solidFill>
          <a:latin typeface="+mn-lt"/>
          <a:ea typeface="MS PGothic" pitchFamily="34" charset="-128"/>
        </a:defRPr>
      </a:lvl2pPr>
      <a:lvl3pPr marL="857250" indent="-16668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lang="en-US" sz="1900">
          <a:solidFill>
            <a:schemeClr val="tx1"/>
          </a:solidFill>
          <a:latin typeface="+mn-lt"/>
          <a:ea typeface="MS PGothic" pitchFamily="34" charset="-128"/>
        </a:defRPr>
      </a:lvl3pPr>
      <a:lvl4pPr marL="1139825" indent="-168275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–"/>
        <a:defRPr lang="en-US" sz="1900">
          <a:solidFill>
            <a:schemeClr val="tx1"/>
          </a:solidFill>
          <a:latin typeface="+mn-lt"/>
          <a:ea typeface="MS PGothic" pitchFamily="34" charset="-128"/>
        </a:defRPr>
      </a:lvl4pPr>
      <a:lvl5pPr marL="1433513" indent="-17938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lang="en-US" sz="1900">
          <a:solidFill>
            <a:schemeClr val="tx1"/>
          </a:solidFill>
          <a:latin typeface="+mn-lt"/>
          <a:ea typeface="MS PGothic" pitchFamily="34" charset="-128"/>
        </a:defRPr>
      </a:lvl5pPr>
      <a:lvl6pPr marL="1890713" indent="-17938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900">
          <a:solidFill>
            <a:schemeClr val="tx1"/>
          </a:solidFill>
          <a:latin typeface="+mn-lt"/>
        </a:defRPr>
      </a:lvl6pPr>
      <a:lvl7pPr marL="2347913" indent="-17938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900">
          <a:solidFill>
            <a:schemeClr val="tx1"/>
          </a:solidFill>
          <a:latin typeface="+mn-lt"/>
        </a:defRPr>
      </a:lvl7pPr>
      <a:lvl8pPr marL="2805113" indent="-17938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900">
          <a:solidFill>
            <a:schemeClr val="tx1"/>
          </a:solidFill>
          <a:latin typeface="+mn-lt"/>
        </a:defRPr>
      </a:lvl8pPr>
      <a:lvl9pPr marL="3262313" indent="-179388" algn="l" rtl="0" eaLnBrk="1" fontAlgn="base" hangingPunct="1">
        <a:lnSpc>
          <a:spcPct val="95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317500"/>
            <a:ext cx="8229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49338"/>
            <a:ext cx="8077200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9363" y="6456363"/>
            <a:ext cx="2814637" cy="401637"/>
          </a:xfrm>
          <a:prstGeom prst="rect">
            <a:avLst/>
          </a:prstGeom>
          <a:noFill/>
        </p:spPr>
        <p:txBody>
          <a:bodyPr wrap="none" rIns="137160" bIns="91440" anchor="b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National Institutes of Health</a:t>
            </a:r>
          </a:p>
          <a:p>
            <a:pPr algn="r">
              <a:lnSpc>
                <a:spcPct val="90000"/>
              </a:lnSpc>
              <a:defRPr/>
            </a:pPr>
            <a:r>
              <a:rPr lang="en-US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U.S. Department of Health and Human Services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1" r:id="rId2"/>
    <p:sldLayoutId id="2147484499" r:id="rId3"/>
    <p:sldLayoutId id="2147484492" r:id="rId4"/>
    <p:sldLayoutId id="2147484500" r:id="rId5"/>
    <p:sldLayoutId id="2147484493" r:id="rId6"/>
    <p:sldLayoutId id="2147484494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25425" indent="-225425" algn="l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lang="en-US" sz="23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576263" indent="-236538" algn="l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–"/>
        <a:defRPr lang="en-US" sz="2100">
          <a:solidFill>
            <a:schemeClr val="tx1"/>
          </a:solidFill>
          <a:latin typeface="+mn-lt"/>
          <a:ea typeface="MS PGothic" pitchFamily="34" charset="-128"/>
        </a:defRPr>
      </a:lvl2pPr>
      <a:lvl3pPr marL="857250" indent="-166688" algn="l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lang="en-US" sz="1900">
          <a:solidFill>
            <a:schemeClr val="tx1"/>
          </a:solidFill>
          <a:latin typeface="+mn-lt"/>
          <a:ea typeface="MS PGothic" pitchFamily="34" charset="-128"/>
        </a:defRPr>
      </a:lvl3pPr>
      <a:lvl4pPr marL="1139825" indent="-168275" algn="l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–"/>
        <a:defRPr lang="en-US" sz="1900">
          <a:solidFill>
            <a:schemeClr val="tx1"/>
          </a:solidFill>
          <a:latin typeface="+mn-lt"/>
          <a:ea typeface="MS PGothic" pitchFamily="34" charset="-128"/>
        </a:defRPr>
      </a:lvl4pPr>
      <a:lvl5pPr marL="1433513" indent="-179388" algn="l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lang="en-US" sz="1900">
          <a:solidFill>
            <a:schemeClr val="tx1"/>
          </a:solidFill>
          <a:latin typeface="+mn-lt"/>
          <a:ea typeface="MS PGothic" pitchFamily="34" charset="-128"/>
        </a:defRPr>
      </a:lvl5pPr>
      <a:lvl6pPr marL="1890713" indent="-179388" algn="l" rtl="0" fontAlgn="base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6pPr>
      <a:lvl7pPr marL="2347913" indent="-179388" algn="l" rtl="0" fontAlgn="base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7pPr>
      <a:lvl8pPr marL="2805113" indent="-179388" algn="l" rtl="0" fontAlgn="base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8pPr>
      <a:lvl9pPr marL="3262313" indent="-179388" algn="l" rtl="0" fontAlgn="base">
        <a:lnSpc>
          <a:spcPct val="90000"/>
        </a:lnSpc>
        <a:spcBef>
          <a:spcPct val="70000"/>
        </a:spcBef>
        <a:spcAft>
          <a:spcPct val="0"/>
        </a:spcAft>
        <a:buClr>
          <a:schemeClr val="tx2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2"/>
          <p:cNvSpPr>
            <a:spLocks noGrp="1"/>
          </p:cNvSpPr>
          <p:nvPr>
            <p:ph type="ctrTitle"/>
          </p:nvPr>
        </p:nvSpPr>
        <p:spPr>
          <a:ln/>
        </p:spPr>
        <p:txBody>
          <a:bodyPr/>
          <a:lstStyle/>
          <a:p>
            <a:br>
              <a:rPr altLang="en-US" dirty="0"/>
            </a:br>
            <a:r>
              <a:rPr lang="en-US" altLang="en-US" dirty="0"/>
              <a:t>Climate Change </a:t>
            </a:r>
            <a:br>
              <a:rPr lang="en-US" altLang="en-US" dirty="0"/>
            </a:br>
            <a:r>
              <a:rPr altLang="en-US" dirty="0"/>
              <a:t>A Human Health Perspective</a:t>
            </a:r>
            <a:br>
              <a:rPr altLang="en-US" sz="3000" dirty="0"/>
            </a:br>
            <a:r>
              <a:rPr lang="en-US" altLang="en-US" sz="2800" dirty="0"/>
              <a:t>A Student Exploration of the Impacts of </a:t>
            </a:r>
            <a:r>
              <a:rPr lang="en-US" altLang="en-US" sz="2800"/>
              <a:t>Climate </a:t>
            </a:r>
            <a:br>
              <a:rPr lang="en-US" altLang="en-US" sz="2800"/>
            </a:br>
            <a:r>
              <a:rPr lang="en-US" altLang="en-US" sz="2800"/>
              <a:t>Change </a:t>
            </a:r>
            <a:r>
              <a:rPr lang="en-US" altLang="en-US" sz="2800" dirty="0"/>
              <a:t>on Human Health in the United States</a:t>
            </a:r>
            <a:endParaRPr altLang="en-US" sz="2800" dirty="0"/>
          </a:p>
        </p:txBody>
      </p:sp>
      <p:sp>
        <p:nvSpPr>
          <p:cNvPr id="9219" name="Subtitle 23"/>
          <p:cNvSpPr>
            <a:spLocks noGrp="1"/>
          </p:cNvSpPr>
          <p:nvPr>
            <p:ph type="subTitle" idx="1"/>
          </p:nvPr>
        </p:nvSpPr>
        <p:spPr>
          <a:ln/>
        </p:spPr>
        <p:txBody>
          <a:bodyPr/>
          <a:lstStyle/>
          <a:p>
            <a:pPr eaLnBrk="1" hangingPunct="1"/>
            <a:r>
              <a:rPr altLang="en-US" dirty="0">
                <a:ea typeface="MS PGothic" pitchFamily="34" charset="-128"/>
              </a:rPr>
              <a:t>National Institute of Environmental Health Sciences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Climate change flow chart</a:t>
            </a:r>
          </a:p>
        </p:txBody>
      </p:sp>
      <p:pic>
        <p:nvPicPr>
          <p:cNvPr id="18434" name="Picture 2" descr="flowchart on blackboard showing how climate change impacts human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20675"/>
            <a:ext cx="8902700" cy="56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Exposure pathway worksheet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7506" y="879911"/>
            <a:ext cx="1044756" cy="4782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Climate Driver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93830" y="1358152"/>
            <a:ext cx="1113879" cy="3655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AIR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 temperatures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93830" y="3913518"/>
            <a:ext cx="1113879" cy="4542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precipitation</a:t>
            </a:r>
          </a:p>
          <a:p>
            <a:pPr algn="ctr"/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3830" y="2445401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WATER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5471" y="4159876"/>
            <a:ext cx="1209427" cy="503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Precipitation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2350" y="5762095"/>
            <a:ext cx="1134790" cy="713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weather patterns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73622" y="4535188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precipitation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7506" y="2177831"/>
            <a:ext cx="1229634" cy="488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Temperature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93830" y="5540441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Extreme weather events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30900" y="6231423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Changes in cloud cover, humidity, winds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93830" y="1866854"/>
            <a:ext cx="1113879" cy="4019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AIR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93830" y="3077906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WATER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pic>
        <p:nvPicPr>
          <p:cNvPr id="26" name="Picture 25" descr="su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" y="1866854"/>
            <a:ext cx="875369" cy="871714"/>
          </a:xfrm>
          <a:prstGeom prst="rect">
            <a:avLst/>
          </a:prstGeom>
        </p:spPr>
      </p:pic>
      <p:pic>
        <p:nvPicPr>
          <p:cNvPr id="27" name="Picture 26" descr="rai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" y="4026305"/>
            <a:ext cx="798680" cy="759744"/>
          </a:xfrm>
          <a:prstGeom prst="rect">
            <a:avLst/>
          </a:prstGeom>
        </p:spPr>
      </p:pic>
      <p:pic>
        <p:nvPicPr>
          <p:cNvPr id="28" name="Picture 27" descr="stor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2" y="5784479"/>
            <a:ext cx="914418" cy="6926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66693" y="875048"/>
            <a:ext cx="2150772" cy="38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Exposure pathway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09316" y="1326642"/>
            <a:ext cx="2142463" cy="397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Environmental Condition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97156" y="1326642"/>
            <a:ext cx="1070603" cy="397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Hazard</a:t>
            </a:r>
          </a:p>
        </p:txBody>
      </p:sp>
      <p:cxnSp>
        <p:nvCxnSpPr>
          <p:cNvPr id="32" name="Straight Arrow Connector 31" descr="&quot;&quot;"/>
          <p:cNvCxnSpPr/>
          <p:nvPr/>
        </p:nvCxnSpPr>
        <p:spPr>
          <a:xfrm flipV="1">
            <a:off x="5653442" y="1522673"/>
            <a:ext cx="368026" cy="2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06395" y="879911"/>
            <a:ext cx="2051462" cy="379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Health Outcomes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One Environmental Condition can lead to multiple health outcomes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7506" y="879911"/>
            <a:ext cx="1044756" cy="4782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Climate Driver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93830" y="1358152"/>
            <a:ext cx="1113879" cy="3655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AIR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 temperatures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93830" y="3913518"/>
            <a:ext cx="1113879" cy="4542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precipitation</a:t>
            </a:r>
          </a:p>
          <a:p>
            <a:pPr algn="ctr"/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3830" y="2445401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WATER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5471" y="4159876"/>
            <a:ext cx="1209427" cy="503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Precipitation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2350" y="5762095"/>
            <a:ext cx="1134790" cy="713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weather patterns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73622" y="4535188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precipitation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7506" y="2177831"/>
            <a:ext cx="1229634" cy="488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Temperature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93830" y="5540441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Extreme weather events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30900" y="6231423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Changes in cloud cover, humidity, winds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93830" y="1866854"/>
            <a:ext cx="1113879" cy="4019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AIR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93830" y="3077906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WATER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pic>
        <p:nvPicPr>
          <p:cNvPr id="26" name="Picture 25" descr="su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" y="1866854"/>
            <a:ext cx="875369" cy="871714"/>
          </a:xfrm>
          <a:prstGeom prst="rect">
            <a:avLst/>
          </a:prstGeom>
        </p:spPr>
      </p:pic>
      <p:pic>
        <p:nvPicPr>
          <p:cNvPr id="27" name="Picture 26" descr="rai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" y="4026305"/>
            <a:ext cx="798680" cy="759744"/>
          </a:xfrm>
          <a:prstGeom prst="rect">
            <a:avLst/>
          </a:prstGeom>
        </p:spPr>
      </p:pic>
      <p:pic>
        <p:nvPicPr>
          <p:cNvPr id="28" name="Picture 27" descr="stor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2" y="5784479"/>
            <a:ext cx="914418" cy="6926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225032" y="875048"/>
            <a:ext cx="2150772" cy="38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Exposure pathway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07431" y="1326642"/>
            <a:ext cx="2142463" cy="397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Environmental Condition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40503" y="1338480"/>
            <a:ext cx="1070603" cy="397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Hazard</a:t>
            </a:r>
          </a:p>
        </p:txBody>
      </p:sp>
      <p:cxnSp>
        <p:nvCxnSpPr>
          <p:cNvPr id="32" name="Straight Arrow Connector 31" descr="&quot;&quot;"/>
          <p:cNvCxnSpPr/>
          <p:nvPr/>
        </p:nvCxnSpPr>
        <p:spPr>
          <a:xfrm flipV="1">
            <a:off x="5653442" y="1522673"/>
            <a:ext cx="368026" cy="24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189944" y="877479"/>
            <a:ext cx="1877635" cy="379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Health Outcomes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434930" y="3989813"/>
            <a:ext cx="1145617" cy="360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a typeface="Osaka" charset="0"/>
                <a:cs typeface="Osaka" charset="0"/>
              </a:rPr>
              <a:t>Flooding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82635" y="3836719"/>
            <a:ext cx="1701454" cy="541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ea typeface="Osaka" charset="0"/>
                <a:cs typeface="Osaka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ea typeface="Osaka" charset="0"/>
                <a:cs typeface="Osaka" charset="0"/>
              </a:rPr>
              <a:t>ncrease in nutrient runoff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 descr="&quot;&quot;"/>
          <p:cNvCxnSpPr>
            <a:stCxn id="34" idx="3"/>
          </p:cNvCxnSpPr>
          <p:nvPr/>
        </p:nvCxnSpPr>
        <p:spPr>
          <a:xfrm>
            <a:off x="4580547" y="4170066"/>
            <a:ext cx="597469" cy="7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 descr="&quot;&quot;"/>
          <p:cNvCxnSpPr/>
          <p:nvPr/>
        </p:nvCxnSpPr>
        <p:spPr>
          <a:xfrm flipV="1">
            <a:off x="6626270" y="3950227"/>
            <a:ext cx="1209122" cy="14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1037"/>
          <p:cNvSpPr>
            <a:spLocks/>
          </p:cNvSpPr>
          <p:nvPr/>
        </p:nvSpPr>
        <p:spPr bwMode="auto">
          <a:xfrm>
            <a:off x="7883759" y="5320602"/>
            <a:ext cx="1232187" cy="439678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Food-related Infection</a:t>
            </a:r>
          </a:p>
        </p:txBody>
      </p:sp>
      <p:sp>
        <p:nvSpPr>
          <p:cNvPr id="39" name="Freeform 1037"/>
          <p:cNvSpPr>
            <a:spLocks/>
          </p:cNvSpPr>
          <p:nvPr/>
        </p:nvSpPr>
        <p:spPr bwMode="auto">
          <a:xfrm>
            <a:off x="7883759" y="6027602"/>
            <a:ext cx="1232187" cy="407641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Stress-related disorders</a:t>
            </a:r>
          </a:p>
        </p:txBody>
      </p:sp>
      <p:sp>
        <p:nvSpPr>
          <p:cNvPr id="40" name="Freeform 1037"/>
          <p:cNvSpPr>
            <a:spLocks/>
          </p:cNvSpPr>
          <p:nvPr/>
        </p:nvSpPr>
        <p:spPr bwMode="auto">
          <a:xfrm>
            <a:off x="7875134" y="4315349"/>
            <a:ext cx="1249437" cy="410980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Drowning &amp; Injury</a:t>
            </a:r>
          </a:p>
        </p:txBody>
      </p:sp>
      <p:sp>
        <p:nvSpPr>
          <p:cNvPr id="41" name="Freeform 1037"/>
          <p:cNvSpPr>
            <a:spLocks/>
          </p:cNvSpPr>
          <p:nvPr/>
        </p:nvSpPr>
        <p:spPr bwMode="auto">
          <a:xfrm>
            <a:off x="8011492" y="2545175"/>
            <a:ext cx="976720" cy="439678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Asthma &amp; Allergies </a:t>
            </a:r>
          </a:p>
        </p:txBody>
      </p:sp>
      <p:sp>
        <p:nvSpPr>
          <p:cNvPr id="42" name="Freeform 1037"/>
          <p:cNvSpPr>
            <a:spLocks/>
          </p:cNvSpPr>
          <p:nvPr/>
        </p:nvSpPr>
        <p:spPr bwMode="auto">
          <a:xfrm>
            <a:off x="7875134" y="3730388"/>
            <a:ext cx="1249436" cy="439678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Water-related Infection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82633" y="3129524"/>
            <a:ext cx="1662819" cy="5343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Osaka" charset="0"/>
                <a:cs typeface="Osaka" charset="0"/>
              </a:rPr>
              <a:t>High waters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82631" y="2471414"/>
            <a:ext cx="1662821" cy="388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Osaka" charset="0"/>
                <a:cs typeface="Osaka" charset="0"/>
              </a:rPr>
              <a:t>Increased mold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 descr="&quot;&quot;"/>
          <p:cNvCxnSpPr>
            <a:stCxn id="43" idx="3"/>
          </p:cNvCxnSpPr>
          <p:nvPr/>
        </p:nvCxnSpPr>
        <p:spPr>
          <a:xfrm>
            <a:off x="6645452" y="3396720"/>
            <a:ext cx="1243392" cy="2734095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 descr="&quot;&quot;"/>
          <p:cNvCxnSpPr>
            <a:stCxn id="43" idx="3"/>
          </p:cNvCxnSpPr>
          <p:nvPr/>
        </p:nvCxnSpPr>
        <p:spPr>
          <a:xfrm>
            <a:off x="6645452" y="3396720"/>
            <a:ext cx="1286674" cy="1014821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 descr="&quot;&quot;"/>
          <p:cNvCxnSpPr>
            <a:stCxn id="44" idx="3"/>
          </p:cNvCxnSpPr>
          <p:nvPr/>
        </p:nvCxnSpPr>
        <p:spPr>
          <a:xfrm>
            <a:off x="6645452" y="2665905"/>
            <a:ext cx="1349370" cy="151436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955709" y="5125547"/>
            <a:ext cx="1728379" cy="434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Osaka" charset="0"/>
                <a:cs typeface="Osaka" charset="0"/>
              </a:rPr>
              <a:t>Contaminated water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 descr="&quot;&quot;"/>
          <p:cNvCxnSpPr>
            <a:stCxn id="48" idx="3"/>
          </p:cNvCxnSpPr>
          <p:nvPr/>
        </p:nvCxnSpPr>
        <p:spPr>
          <a:xfrm>
            <a:off x="6684088" y="5342844"/>
            <a:ext cx="1204756" cy="309933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 descr="&quot;&quot;"/>
          <p:cNvCxnSpPr>
            <a:stCxn id="48" idx="3"/>
          </p:cNvCxnSpPr>
          <p:nvPr/>
        </p:nvCxnSpPr>
        <p:spPr>
          <a:xfrm flipV="1">
            <a:off x="6684088" y="4026306"/>
            <a:ext cx="1187506" cy="131653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 descr="&quot;&quot;"/>
          <p:cNvCxnSpPr/>
          <p:nvPr/>
        </p:nvCxnSpPr>
        <p:spPr>
          <a:xfrm>
            <a:off x="4486371" y="4353363"/>
            <a:ext cx="417694" cy="943175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 descr="&quot;&quot;"/>
          <p:cNvCxnSpPr>
            <a:endCxn id="44" idx="1"/>
          </p:cNvCxnSpPr>
          <p:nvPr/>
        </p:nvCxnSpPr>
        <p:spPr>
          <a:xfrm flipV="1">
            <a:off x="4552351" y="2665905"/>
            <a:ext cx="430280" cy="1313542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 descr="&quot;&quot;"/>
          <p:cNvCxnSpPr>
            <a:endCxn id="43" idx="1"/>
          </p:cNvCxnSpPr>
          <p:nvPr/>
        </p:nvCxnSpPr>
        <p:spPr>
          <a:xfrm flipV="1">
            <a:off x="4538015" y="3396720"/>
            <a:ext cx="444618" cy="65413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955709" y="4503340"/>
            <a:ext cx="1728380" cy="4639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Osaka" charset="0"/>
                <a:cs typeface="Osaka" charset="0"/>
              </a:rPr>
              <a:t>Disruptions to infrastructure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 descr="&quot;&quot;"/>
          <p:cNvCxnSpPr>
            <a:stCxn id="54" idx="3"/>
          </p:cNvCxnSpPr>
          <p:nvPr/>
        </p:nvCxnSpPr>
        <p:spPr>
          <a:xfrm>
            <a:off x="6684089" y="4735329"/>
            <a:ext cx="1187505" cy="701644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 descr="&quot;&quot;"/>
          <p:cNvCxnSpPr>
            <a:stCxn id="44" idx="3"/>
            <a:endCxn id="39" idx="0"/>
          </p:cNvCxnSpPr>
          <p:nvPr/>
        </p:nvCxnSpPr>
        <p:spPr>
          <a:xfrm>
            <a:off x="6645452" y="2665905"/>
            <a:ext cx="1238307" cy="3361697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 descr="&quot;&quot;"/>
          <p:cNvCxnSpPr>
            <a:stCxn id="54" idx="3"/>
          </p:cNvCxnSpPr>
          <p:nvPr/>
        </p:nvCxnSpPr>
        <p:spPr>
          <a:xfrm>
            <a:off x="6684089" y="4735329"/>
            <a:ext cx="1248037" cy="1496094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3509316" y="5899982"/>
            <a:ext cx="3873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One environmental condition can lead to multiple health outcomes</a:t>
            </a:r>
          </a:p>
        </p:txBody>
      </p:sp>
    </p:spTree>
    <p:extLst>
      <p:ext uri="{BB962C8B-B14F-4D97-AF65-F5344CB8AC3E}">
        <p14:creationId xmlns:p14="http://schemas.microsoft.com/office/powerpoint/2010/main" val="92788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Sample 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826" y="879911"/>
            <a:ext cx="1044756" cy="4782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Climate Driver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61388" y="1820953"/>
            <a:ext cx="1113879" cy="5895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AIR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 temperatures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9036" y="3701568"/>
            <a:ext cx="1113879" cy="4542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precipitation</a:t>
            </a:r>
          </a:p>
          <a:p>
            <a:pPr algn="ctr"/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9036" y="2551680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Increased WATER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temperatures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09" y="3876014"/>
            <a:ext cx="1209427" cy="503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Precipitation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609" y="5540441"/>
            <a:ext cx="1134790" cy="713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weather patterns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49036" y="4379345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50000"/>
                  </a:schemeClr>
                </a:solidFill>
              </a:rPr>
              <a:t>Decreased 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precipitation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826" y="2271810"/>
            <a:ext cx="1229634" cy="488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Changing Temperature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49036" y="5653086"/>
            <a:ext cx="1113879" cy="488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Extreme weather events</a:t>
            </a:r>
          </a:p>
        </p:txBody>
      </p:sp>
      <p:pic>
        <p:nvPicPr>
          <p:cNvPr id="26" name="Picture 25" descr="su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1326642"/>
            <a:ext cx="875369" cy="871714"/>
          </a:xfrm>
          <a:prstGeom prst="rect">
            <a:avLst/>
          </a:prstGeom>
        </p:spPr>
      </p:pic>
      <p:pic>
        <p:nvPicPr>
          <p:cNvPr id="27" name="Picture 26" descr="rai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" y="2933475"/>
            <a:ext cx="798680" cy="759744"/>
          </a:xfrm>
          <a:prstGeom prst="rect">
            <a:avLst/>
          </a:prstGeom>
        </p:spPr>
      </p:pic>
      <p:pic>
        <p:nvPicPr>
          <p:cNvPr id="28" name="Picture 27" descr="stor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5" y="4533606"/>
            <a:ext cx="914418" cy="69267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891307" y="872615"/>
            <a:ext cx="2150772" cy="38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Exposure pathway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79265" y="777583"/>
            <a:ext cx="1877635" cy="379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Health Outcomes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298422" y="3217961"/>
            <a:ext cx="1510152" cy="508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Increase in nutrient runoff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9" name="Straight Arrow Connector 58" descr="&quot;&quot;"/>
          <p:cNvCxnSpPr/>
          <p:nvPr/>
        </p:nvCxnSpPr>
        <p:spPr>
          <a:xfrm>
            <a:off x="2514712" y="3952831"/>
            <a:ext cx="501028" cy="283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 descr="&quot;&quot;"/>
          <p:cNvCxnSpPr>
            <a:stCxn id="65" idx="3"/>
          </p:cNvCxnSpPr>
          <p:nvPr/>
        </p:nvCxnSpPr>
        <p:spPr>
          <a:xfrm>
            <a:off x="4176585" y="4103016"/>
            <a:ext cx="1125165" cy="13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304301" y="2659809"/>
            <a:ext cx="1504273" cy="4845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Increase in mold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62" name="Curved Connector 61" descr="&quot;&quot;"/>
          <p:cNvCxnSpPr>
            <a:stCxn id="65" idx="3"/>
          </p:cNvCxnSpPr>
          <p:nvPr/>
        </p:nvCxnSpPr>
        <p:spPr>
          <a:xfrm flipV="1">
            <a:off x="4176585" y="3337784"/>
            <a:ext cx="1134258" cy="765232"/>
          </a:xfrm>
          <a:prstGeom prst="curvedConnector3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305079" y="3797362"/>
            <a:ext cx="1503495" cy="4390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High waters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64" name="Curved Connector 63" descr="&quot;&quot;"/>
          <p:cNvCxnSpPr>
            <a:stCxn id="86" idx="3"/>
            <a:endCxn id="63" idx="1"/>
          </p:cNvCxnSpPr>
          <p:nvPr/>
        </p:nvCxnSpPr>
        <p:spPr>
          <a:xfrm>
            <a:off x="4263081" y="3580507"/>
            <a:ext cx="1041998" cy="436364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3015741" y="3892028"/>
            <a:ext cx="1160844" cy="421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Flooding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015740" y="1560570"/>
            <a:ext cx="1247341" cy="5120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ＭＳ Ｐゴシック" charset="0"/>
                <a:sym typeface="Symbol" charset="0"/>
              </a:rPr>
              <a:t>Elevated air temperature</a:t>
            </a:r>
          </a:p>
        </p:txBody>
      </p:sp>
      <p:cxnSp>
        <p:nvCxnSpPr>
          <p:cNvPr id="67" name="Straight Arrow Connector 66" descr="&quot;&quot;"/>
          <p:cNvCxnSpPr>
            <a:endCxn id="66" idx="1"/>
          </p:cNvCxnSpPr>
          <p:nvPr/>
        </p:nvCxnSpPr>
        <p:spPr>
          <a:xfrm flipV="1">
            <a:off x="2534642" y="1816609"/>
            <a:ext cx="481098" cy="157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 descr="&quot;&quot;"/>
          <p:cNvCxnSpPr>
            <a:stCxn id="66" idx="3"/>
            <a:endCxn id="61" idx="1"/>
          </p:cNvCxnSpPr>
          <p:nvPr/>
        </p:nvCxnSpPr>
        <p:spPr>
          <a:xfrm>
            <a:off x="4263081" y="1816609"/>
            <a:ext cx="1041220" cy="1085482"/>
          </a:xfrm>
          <a:prstGeom prst="curvedConnector3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 descr="&quot;&quot;"/>
          <p:cNvCxnSpPr>
            <a:stCxn id="66" idx="3"/>
          </p:cNvCxnSpPr>
          <p:nvPr/>
        </p:nvCxnSpPr>
        <p:spPr>
          <a:xfrm flipV="1">
            <a:off x="4263081" y="1476265"/>
            <a:ext cx="999329" cy="3403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 descr="&quot;&quot;"/>
          <p:cNvCxnSpPr/>
          <p:nvPr/>
        </p:nvCxnSpPr>
        <p:spPr>
          <a:xfrm flipV="1">
            <a:off x="2481896" y="4155836"/>
            <a:ext cx="594090" cy="1690794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031326" y="4467650"/>
            <a:ext cx="1145259" cy="421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Drought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72" name="Straight Arrow Connector 71" descr="&quot;&quot;"/>
          <p:cNvCxnSpPr/>
          <p:nvPr/>
        </p:nvCxnSpPr>
        <p:spPr>
          <a:xfrm>
            <a:off x="2567708" y="4709781"/>
            <a:ext cx="489544" cy="118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029086" y="5038987"/>
            <a:ext cx="1147499" cy="4204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Wildfires &amp; smoke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291087" y="1562362"/>
            <a:ext cx="1517487" cy="4237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Increased ground-level ozone</a:t>
            </a:r>
          </a:p>
        </p:txBody>
      </p:sp>
      <p:cxnSp>
        <p:nvCxnSpPr>
          <p:cNvPr id="75" name="Straight Arrow Connector 74" descr="&quot;&quot;"/>
          <p:cNvCxnSpPr>
            <a:stCxn id="66" idx="3"/>
            <a:endCxn id="74" idx="1"/>
          </p:cNvCxnSpPr>
          <p:nvPr/>
        </p:nvCxnSpPr>
        <p:spPr>
          <a:xfrm flipV="1">
            <a:off x="4263081" y="1774233"/>
            <a:ext cx="1028006" cy="42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291087" y="2104162"/>
            <a:ext cx="1517487" cy="4492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Increased particulate matter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313259" y="4850989"/>
            <a:ext cx="1495315" cy="4288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Increased pollen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78" name="Curved Connector 77" descr="&quot;&quot;"/>
          <p:cNvCxnSpPr>
            <a:stCxn id="71" idx="3"/>
            <a:endCxn id="77" idx="1"/>
          </p:cNvCxnSpPr>
          <p:nvPr/>
        </p:nvCxnSpPr>
        <p:spPr>
          <a:xfrm>
            <a:off x="4176585" y="4678638"/>
            <a:ext cx="1136674" cy="38677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009862" y="2145514"/>
            <a:ext cx="1253220" cy="5120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ＭＳ Ｐゴシック" charset="0"/>
                <a:sym typeface="Symbol" charset="0"/>
              </a:rPr>
              <a:t>Longer growing season</a:t>
            </a:r>
          </a:p>
        </p:txBody>
      </p:sp>
      <p:cxnSp>
        <p:nvCxnSpPr>
          <p:cNvPr id="80" name="Straight Arrow Connector 79" descr="&quot;&quot;"/>
          <p:cNvCxnSpPr>
            <a:endCxn id="77" idx="1"/>
          </p:cNvCxnSpPr>
          <p:nvPr/>
        </p:nvCxnSpPr>
        <p:spPr>
          <a:xfrm>
            <a:off x="4176585" y="2510170"/>
            <a:ext cx="1136674" cy="2555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 descr="&quot;&quot;"/>
          <p:cNvCxnSpPr>
            <a:stCxn id="15" idx="3"/>
            <a:endCxn id="79" idx="1"/>
          </p:cNvCxnSpPr>
          <p:nvPr/>
        </p:nvCxnSpPr>
        <p:spPr>
          <a:xfrm>
            <a:off x="2575267" y="2115740"/>
            <a:ext cx="434595" cy="285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 descr="&quot;&quot;"/>
          <p:cNvCxnSpPr>
            <a:endCxn id="73" idx="1"/>
          </p:cNvCxnSpPr>
          <p:nvPr/>
        </p:nvCxnSpPr>
        <p:spPr>
          <a:xfrm>
            <a:off x="2521296" y="4609259"/>
            <a:ext cx="507790" cy="639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 descr="&quot;&quot;"/>
          <p:cNvCxnSpPr>
            <a:stCxn id="73" idx="3"/>
            <a:endCxn id="76" idx="1"/>
          </p:cNvCxnSpPr>
          <p:nvPr/>
        </p:nvCxnSpPr>
        <p:spPr>
          <a:xfrm flipV="1">
            <a:off x="4176585" y="2328782"/>
            <a:ext cx="1114502" cy="2920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3021970" y="5636389"/>
            <a:ext cx="1154615" cy="4204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Hurricanes and storms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85" name="Straight Arrow Connector 84" descr="&quot;&quot;"/>
          <p:cNvCxnSpPr>
            <a:endCxn id="84" idx="1"/>
          </p:cNvCxnSpPr>
          <p:nvPr/>
        </p:nvCxnSpPr>
        <p:spPr>
          <a:xfrm flipV="1">
            <a:off x="2571204" y="5846631"/>
            <a:ext cx="450766" cy="27640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3006122" y="3370265"/>
            <a:ext cx="1256959" cy="4204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Earlier spring</a:t>
            </a:r>
          </a:p>
        </p:txBody>
      </p:sp>
      <p:cxnSp>
        <p:nvCxnSpPr>
          <p:cNvPr id="87" name="Straight Arrow Connector 86" descr="&quot;&quot;"/>
          <p:cNvCxnSpPr/>
          <p:nvPr/>
        </p:nvCxnSpPr>
        <p:spPr>
          <a:xfrm>
            <a:off x="2582845" y="2124308"/>
            <a:ext cx="467840" cy="1420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5299113" y="5382247"/>
            <a:ext cx="1509462" cy="4742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Disruptions to infrastructure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342011" y="5920762"/>
            <a:ext cx="1466564" cy="453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Expanded tick activity </a:t>
            </a:r>
          </a:p>
        </p:txBody>
      </p:sp>
      <p:cxnSp>
        <p:nvCxnSpPr>
          <p:cNvPr id="90" name="Straight Arrow Connector 89" descr="&quot;&quot;"/>
          <p:cNvCxnSpPr>
            <a:stCxn id="84" idx="3"/>
            <a:endCxn id="88" idx="1"/>
          </p:cNvCxnSpPr>
          <p:nvPr/>
        </p:nvCxnSpPr>
        <p:spPr>
          <a:xfrm flipV="1">
            <a:off x="4176585" y="5619375"/>
            <a:ext cx="1122528" cy="227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 descr="&quot;&quot;"/>
          <p:cNvCxnSpPr>
            <a:endCxn id="88" idx="1"/>
          </p:cNvCxnSpPr>
          <p:nvPr/>
        </p:nvCxnSpPr>
        <p:spPr>
          <a:xfrm>
            <a:off x="3966693" y="5279830"/>
            <a:ext cx="1332420" cy="3395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 descr="&quot;&quot;"/>
          <p:cNvCxnSpPr/>
          <p:nvPr/>
        </p:nvCxnSpPr>
        <p:spPr>
          <a:xfrm flipV="1">
            <a:off x="2481896" y="2515847"/>
            <a:ext cx="594090" cy="1502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 descr="&quot;&quot;"/>
          <p:cNvCxnSpPr>
            <a:stCxn id="86" idx="3"/>
            <a:endCxn id="77" idx="1"/>
          </p:cNvCxnSpPr>
          <p:nvPr/>
        </p:nvCxnSpPr>
        <p:spPr>
          <a:xfrm>
            <a:off x="4263081" y="3580507"/>
            <a:ext cx="1050178" cy="1484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3031858" y="2756488"/>
            <a:ext cx="1231224" cy="5120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cs typeface="ＭＳ Ｐゴシック" charset="0"/>
                <a:sym typeface="Symbol" charset="0"/>
              </a:rPr>
              <a:t>Elevated water temperature</a:t>
            </a:r>
          </a:p>
        </p:txBody>
      </p:sp>
      <p:cxnSp>
        <p:nvCxnSpPr>
          <p:cNvPr id="95" name="Straight Arrow Connector 94" descr="&quot;&quot;"/>
          <p:cNvCxnSpPr>
            <a:endCxn id="94" idx="1"/>
          </p:cNvCxnSpPr>
          <p:nvPr/>
        </p:nvCxnSpPr>
        <p:spPr>
          <a:xfrm>
            <a:off x="2514712" y="2766444"/>
            <a:ext cx="517146" cy="246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 descr="&quot;&quot;"/>
          <p:cNvCxnSpPr>
            <a:stCxn id="94" idx="3"/>
            <a:endCxn id="61" idx="1"/>
          </p:cNvCxnSpPr>
          <p:nvPr/>
        </p:nvCxnSpPr>
        <p:spPr>
          <a:xfrm flipV="1">
            <a:off x="4263082" y="2902091"/>
            <a:ext cx="1041219" cy="110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5310843" y="6446192"/>
            <a:ext cx="1497731" cy="4282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Increased growth of pathogens</a:t>
            </a:r>
          </a:p>
        </p:txBody>
      </p:sp>
      <p:cxnSp>
        <p:nvCxnSpPr>
          <p:cNvPr id="98" name="Straight Arrow Connector 97" descr="&quot;&quot;"/>
          <p:cNvCxnSpPr>
            <a:stCxn id="94" idx="3"/>
          </p:cNvCxnSpPr>
          <p:nvPr/>
        </p:nvCxnSpPr>
        <p:spPr>
          <a:xfrm>
            <a:off x="4263082" y="3012527"/>
            <a:ext cx="1078929" cy="38454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 descr="&quot;&quot;"/>
          <p:cNvCxnSpPr>
            <a:stCxn id="66" idx="3"/>
          </p:cNvCxnSpPr>
          <p:nvPr/>
        </p:nvCxnSpPr>
        <p:spPr>
          <a:xfrm>
            <a:off x="4263081" y="1816609"/>
            <a:ext cx="1078930" cy="4843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5311100" y="4319695"/>
            <a:ext cx="1497474" cy="4288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Increased dust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01" name="Straight Arrow Connector 100" descr="&quot;&quot;"/>
          <p:cNvCxnSpPr>
            <a:stCxn id="71" idx="3"/>
            <a:endCxn id="100" idx="1"/>
          </p:cNvCxnSpPr>
          <p:nvPr/>
        </p:nvCxnSpPr>
        <p:spPr>
          <a:xfrm flipV="1">
            <a:off x="4176585" y="4534116"/>
            <a:ext cx="1134515" cy="144522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304302" y="1081640"/>
            <a:ext cx="1504272" cy="4479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Osaka" charset="0"/>
                <a:cs typeface="Osaka" charset="0"/>
              </a:rPr>
              <a:t>Prolonged exposure to heat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2" name="Freeform 1037"/>
          <p:cNvSpPr>
            <a:spLocks/>
          </p:cNvSpPr>
          <p:nvPr/>
        </p:nvSpPr>
        <p:spPr bwMode="auto">
          <a:xfrm>
            <a:off x="7264341" y="5499758"/>
            <a:ext cx="1529778" cy="460509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Food-related Infection</a:t>
            </a:r>
          </a:p>
        </p:txBody>
      </p:sp>
      <p:sp>
        <p:nvSpPr>
          <p:cNvPr id="163" name="Freeform 1037"/>
          <p:cNvSpPr>
            <a:spLocks/>
          </p:cNvSpPr>
          <p:nvPr/>
        </p:nvSpPr>
        <p:spPr bwMode="auto">
          <a:xfrm>
            <a:off x="7264342" y="6101217"/>
            <a:ext cx="1529779" cy="546718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Stress-related disorders</a:t>
            </a:r>
          </a:p>
        </p:txBody>
      </p:sp>
      <p:sp>
        <p:nvSpPr>
          <p:cNvPr id="164" name="Freeform 1037"/>
          <p:cNvSpPr>
            <a:spLocks/>
          </p:cNvSpPr>
          <p:nvPr/>
        </p:nvSpPr>
        <p:spPr bwMode="auto">
          <a:xfrm>
            <a:off x="7242047" y="4734548"/>
            <a:ext cx="1552073" cy="460509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Vector-borne Infection</a:t>
            </a:r>
          </a:p>
        </p:txBody>
      </p:sp>
      <p:sp>
        <p:nvSpPr>
          <p:cNvPr id="165" name="Freeform 1037"/>
          <p:cNvSpPr>
            <a:spLocks/>
          </p:cNvSpPr>
          <p:nvPr/>
        </p:nvSpPr>
        <p:spPr bwMode="auto">
          <a:xfrm>
            <a:off x="7216767" y="1311214"/>
            <a:ext cx="1544758" cy="498711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Heat-related illness and death</a:t>
            </a:r>
          </a:p>
        </p:txBody>
      </p:sp>
      <p:sp>
        <p:nvSpPr>
          <p:cNvPr id="166" name="Freeform 1037"/>
          <p:cNvSpPr>
            <a:spLocks/>
          </p:cNvSpPr>
          <p:nvPr/>
        </p:nvSpPr>
        <p:spPr bwMode="auto">
          <a:xfrm>
            <a:off x="7216767" y="2088737"/>
            <a:ext cx="1577354" cy="460509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Cardiovascular illness &amp; death</a:t>
            </a:r>
          </a:p>
        </p:txBody>
      </p:sp>
      <p:sp>
        <p:nvSpPr>
          <p:cNvPr id="167" name="Freeform 1037"/>
          <p:cNvSpPr>
            <a:spLocks/>
          </p:cNvSpPr>
          <p:nvPr/>
        </p:nvSpPr>
        <p:spPr bwMode="auto">
          <a:xfrm>
            <a:off x="7247090" y="4179881"/>
            <a:ext cx="1547029" cy="353725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Drowning &amp; Injury</a:t>
            </a:r>
          </a:p>
        </p:txBody>
      </p:sp>
      <p:sp>
        <p:nvSpPr>
          <p:cNvPr id="168" name="Freeform 1037"/>
          <p:cNvSpPr>
            <a:spLocks/>
          </p:cNvSpPr>
          <p:nvPr/>
        </p:nvSpPr>
        <p:spPr bwMode="auto">
          <a:xfrm>
            <a:off x="7210888" y="2871506"/>
            <a:ext cx="1583233" cy="460509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Asthma &amp; Allergies; respiratory illness </a:t>
            </a:r>
          </a:p>
        </p:txBody>
      </p:sp>
      <p:sp>
        <p:nvSpPr>
          <p:cNvPr id="169" name="Freeform 1037"/>
          <p:cNvSpPr>
            <a:spLocks/>
          </p:cNvSpPr>
          <p:nvPr/>
        </p:nvSpPr>
        <p:spPr bwMode="auto">
          <a:xfrm>
            <a:off x="7247091" y="3623618"/>
            <a:ext cx="1547030" cy="460509"/>
          </a:xfrm>
          <a:custGeom>
            <a:avLst/>
            <a:gdLst>
              <a:gd name="T0" fmla="*/ 0 w 1297"/>
              <a:gd name="T1" fmla="*/ 0 h 411"/>
              <a:gd name="T2" fmla="*/ 0 w 1297"/>
              <a:gd name="T3" fmla="*/ 0 h 411"/>
              <a:gd name="T4" fmla="*/ 1297 w 1297"/>
              <a:gd name="T5" fmla="*/ 0 h 411"/>
              <a:gd name="T6" fmla="*/ 1297 w 1297"/>
              <a:gd name="T7" fmla="*/ 411 h 411"/>
              <a:gd name="T8" fmla="*/ 0 w 1297"/>
              <a:gd name="T9" fmla="*/ 411 h 411"/>
              <a:gd name="T10" fmla="*/ 0 w 1297"/>
              <a:gd name="T11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7" h="411">
                <a:moveTo>
                  <a:pt x="0" y="0"/>
                </a:moveTo>
                <a:lnTo>
                  <a:pt x="0" y="0"/>
                </a:lnTo>
                <a:lnTo>
                  <a:pt x="1297" y="0"/>
                </a:lnTo>
                <a:lnTo>
                  <a:pt x="1297" y="411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>
                <a:solidFill>
                  <a:schemeClr val="tx1">
                    <a:lumMod val="50000"/>
                  </a:schemeClr>
                </a:solidFill>
              </a:rPr>
              <a:t>Water-related Infection </a:t>
            </a:r>
          </a:p>
        </p:txBody>
      </p:sp>
      <p:cxnSp>
        <p:nvCxnSpPr>
          <p:cNvPr id="170" name="Straight Arrow Connector 169" descr="&quot;&quot;"/>
          <p:cNvCxnSpPr>
            <a:stCxn id="102" idx="3"/>
          </p:cNvCxnSpPr>
          <p:nvPr/>
        </p:nvCxnSpPr>
        <p:spPr>
          <a:xfrm>
            <a:off x="6808574" y="1305594"/>
            <a:ext cx="352172" cy="1331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 descr="&quot;&quot;"/>
          <p:cNvCxnSpPr>
            <a:stCxn id="102" idx="3"/>
            <a:endCxn id="163" idx="0"/>
          </p:cNvCxnSpPr>
          <p:nvPr/>
        </p:nvCxnSpPr>
        <p:spPr>
          <a:xfrm>
            <a:off x="6808574" y="1305594"/>
            <a:ext cx="455768" cy="47956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 descr="&quot;&quot;"/>
          <p:cNvCxnSpPr>
            <a:stCxn id="74" idx="3"/>
            <a:endCxn id="166" idx="0"/>
          </p:cNvCxnSpPr>
          <p:nvPr/>
        </p:nvCxnSpPr>
        <p:spPr>
          <a:xfrm>
            <a:off x="6808574" y="1774233"/>
            <a:ext cx="408193" cy="3145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 descr="&quot;&quot;"/>
          <p:cNvCxnSpPr/>
          <p:nvPr/>
        </p:nvCxnSpPr>
        <p:spPr>
          <a:xfrm>
            <a:off x="6808574" y="1940675"/>
            <a:ext cx="568410" cy="992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 descr="&quot;&quot;"/>
          <p:cNvCxnSpPr/>
          <p:nvPr/>
        </p:nvCxnSpPr>
        <p:spPr>
          <a:xfrm flipV="1">
            <a:off x="6776080" y="2258646"/>
            <a:ext cx="519532" cy="4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 descr="&quot;&quot;"/>
          <p:cNvCxnSpPr>
            <a:endCxn id="168" idx="0"/>
          </p:cNvCxnSpPr>
          <p:nvPr/>
        </p:nvCxnSpPr>
        <p:spPr>
          <a:xfrm>
            <a:off x="6676064" y="2410526"/>
            <a:ext cx="534824" cy="460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 descr="&quot;&quot;"/>
          <p:cNvCxnSpPr/>
          <p:nvPr/>
        </p:nvCxnSpPr>
        <p:spPr>
          <a:xfrm flipV="1">
            <a:off x="6776080" y="3039754"/>
            <a:ext cx="384666" cy="620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 descr="&quot;&quot;"/>
          <p:cNvCxnSpPr/>
          <p:nvPr/>
        </p:nvCxnSpPr>
        <p:spPr>
          <a:xfrm>
            <a:off x="6776080" y="3623618"/>
            <a:ext cx="440687" cy="164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 descr="&quot;&quot;"/>
          <p:cNvCxnSpPr/>
          <p:nvPr/>
        </p:nvCxnSpPr>
        <p:spPr>
          <a:xfrm>
            <a:off x="6700778" y="4127679"/>
            <a:ext cx="594771" cy="155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 descr="&quot;&quot;"/>
          <p:cNvCxnSpPr>
            <a:endCxn id="168" idx="4"/>
          </p:cNvCxnSpPr>
          <p:nvPr/>
        </p:nvCxnSpPr>
        <p:spPr>
          <a:xfrm flipV="1">
            <a:off x="6808574" y="3332015"/>
            <a:ext cx="402314" cy="1047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 descr="&quot;&quot;"/>
          <p:cNvCxnSpPr/>
          <p:nvPr/>
        </p:nvCxnSpPr>
        <p:spPr>
          <a:xfrm flipV="1">
            <a:off x="6700778" y="3217962"/>
            <a:ext cx="459968" cy="1711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 descr="&quot;&quot;"/>
          <p:cNvCxnSpPr/>
          <p:nvPr/>
        </p:nvCxnSpPr>
        <p:spPr>
          <a:xfrm>
            <a:off x="6776080" y="5279830"/>
            <a:ext cx="550257" cy="1415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 descr="&quot;&quot;"/>
          <p:cNvCxnSpPr/>
          <p:nvPr/>
        </p:nvCxnSpPr>
        <p:spPr>
          <a:xfrm>
            <a:off x="6654548" y="5708304"/>
            <a:ext cx="710973" cy="49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 descr="&quot;&quot;"/>
          <p:cNvCxnSpPr/>
          <p:nvPr/>
        </p:nvCxnSpPr>
        <p:spPr>
          <a:xfrm>
            <a:off x="6776080" y="5897123"/>
            <a:ext cx="589441" cy="5490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 descr="&quot;&quot;"/>
          <p:cNvCxnSpPr/>
          <p:nvPr/>
        </p:nvCxnSpPr>
        <p:spPr>
          <a:xfrm flipV="1">
            <a:off x="6700778" y="5001233"/>
            <a:ext cx="546313" cy="1203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 descr="&quot;&quot;"/>
          <p:cNvCxnSpPr/>
          <p:nvPr/>
        </p:nvCxnSpPr>
        <p:spPr>
          <a:xfrm flipV="1">
            <a:off x="6728007" y="5846630"/>
            <a:ext cx="519084" cy="738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 descr="&quot;&quot;"/>
          <p:cNvCxnSpPr/>
          <p:nvPr/>
        </p:nvCxnSpPr>
        <p:spPr>
          <a:xfrm flipV="1">
            <a:off x="6792487" y="6446192"/>
            <a:ext cx="418401" cy="1918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84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Climate Change| A Human Health Perspective </a:t>
            </a:r>
            <a:br>
              <a:rPr lang="en-US" altLang="en-US" sz="2800"/>
            </a:br>
            <a:endParaRPr lang="en-US" altLang="en-US"/>
          </a:p>
        </p:txBody>
      </p:sp>
      <p:pic>
        <p:nvPicPr>
          <p:cNvPr id="19459" name="Picture 2" descr="person i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6422" y="2913857"/>
            <a:ext cx="1617662" cy="1617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323850" y="2517775"/>
            <a:ext cx="1793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tx2"/>
                </a:solidFill>
              </a:rPr>
              <a:t>Climate Change </a:t>
            </a:r>
            <a:endParaRPr lang="en-US" altLang="en-US" sz="1600"/>
          </a:p>
        </p:txBody>
      </p:sp>
      <p:sp>
        <p:nvSpPr>
          <p:cNvPr id="6" name="Rectangle 5"/>
          <p:cNvSpPr/>
          <p:nvPr/>
        </p:nvSpPr>
        <p:spPr>
          <a:xfrm>
            <a:off x="106363" y="2857500"/>
            <a:ext cx="2228850" cy="254000"/>
          </a:xfrm>
          <a:prstGeom prst="rect">
            <a:avLst/>
          </a:prstGeom>
          <a:solidFill>
            <a:srgbClr val="77B142"/>
          </a:solidFill>
          <a:ln w="12700" cap="flat" cmpd="sng" algn="ctr">
            <a:solidFill>
              <a:srgbClr val="77B142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l-GR" kern="0" dirty="0">
                <a:solidFill>
                  <a:prstClr val="white"/>
                </a:solidFill>
                <a:latin typeface="Corbel"/>
                <a:ea typeface="+mn-ea"/>
              </a:rPr>
              <a:t>Δ</a:t>
            </a: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n-US" sz="1600" kern="0" dirty="0">
                <a:solidFill>
                  <a:prstClr val="white"/>
                </a:solidFill>
                <a:latin typeface="Corbel"/>
                <a:ea typeface="+mn-ea"/>
              </a:rPr>
              <a:t>Temperature</a:t>
            </a:r>
            <a:endParaRPr lang="en-US" kern="0" dirty="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63" y="3214688"/>
            <a:ext cx="2228850" cy="346075"/>
          </a:xfrm>
          <a:prstGeom prst="rect">
            <a:avLst/>
          </a:prstGeom>
          <a:solidFill>
            <a:srgbClr val="77B142"/>
          </a:solidFill>
          <a:ln w="12700" cap="flat" cmpd="sng" algn="ctr">
            <a:solidFill>
              <a:srgbClr val="77B142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l-GR" kern="0" dirty="0">
                <a:solidFill>
                  <a:prstClr val="white"/>
                </a:solidFill>
                <a:latin typeface="Corbel"/>
                <a:ea typeface="+mn-ea"/>
              </a:rPr>
              <a:t>Δ</a:t>
            </a: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n-US" sz="1600" kern="0" dirty="0">
                <a:solidFill>
                  <a:prstClr val="white"/>
                </a:solidFill>
                <a:latin typeface="Corbel"/>
                <a:ea typeface="+mn-ea"/>
              </a:rPr>
              <a:t>Precipitation</a:t>
            </a:r>
            <a:endParaRPr lang="en-US" kern="0" dirty="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25" y="3722688"/>
            <a:ext cx="2214563" cy="401637"/>
          </a:xfrm>
          <a:prstGeom prst="rect">
            <a:avLst/>
          </a:prstGeom>
          <a:solidFill>
            <a:srgbClr val="77B142"/>
          </a:solidFill>
          <a:ln w="12700" cap="flat" cmpd="sng" algn="ctr">
            <a:solidFill>
              <a:srgbClr val="77B142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l-GR" kern="0" dirty="0">
                <a:solidFill>
                  <a:prstClr val="white"/>
                </a:solidFill>
                <a:latin typeface="Corbel"/>
                <a:ea typeface="+mn-ea"/>
              </a:rPr>
              <a:t>Δ</a:t>
            </a: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n-US" sz="1600" kern="0" dirty="0">
                <a:solidFill>
                  <a:prstClr val="white"/>
                </a:solidFill>
                <a:latin typeface="Corbel"/>
                <a:ea typeface="+mn-ea"/>
              </a:rPr>
              <a:t>Humidity</a:t>
            </a:r>
            <a:endParaRPr lang="en-US" kern="0" dirty="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925" y="4279900"/>
            <a:ext cx="2214563" cy="311150"/>
          </a:xfrm>
          <a:prstGeom prst="rect">
            <a:avLst/>
          </a:prstGeom>
          <a:solidFill>
            <a:srgbClr val="77B142"/>
          </a:solidFill>
          <a:ln w="12700" cap="flat" cmpd="sng" algn="ctr">
            <a:solidFill>
              <a:srgbClr val="77B142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l-GR" kern="0" dirty="0">
                <a:solidFill>
                  <a:prstClr val="white"/>
                </a:solidFill>
                <a:latin typeface="Corbel"/>
                <a:ea typeface="+mn-ea"/>
              </a:rPr>
              <a:t>Δ</a:t>
            </a:r>
            <a:r>
              <a:rPr lang="en-US" kern="0" dirty="0">
                <a:solidFill>
                  <a:prstClr val="white"/>
                </a:solidFill>
                <a:latin typeface="Corbel"/>
                <a:ea typeface="+mn-ea"/>
              </a:rPr>
              <a:t> </a:t>
            </a:r>
            <a:r>
              <a:rPr lang="en-US" sz="1600" kern="0" dirty="0">
                <a:solidFill>
                  <a:prstClr val="white"/>
                </a:solidFill>
                <a:latin typeface="Corbel"/>
                <a:ea typeface="+mn-ea"/>
              </a:rPr>
              <a:t>Weather patterns</a:t>
            </a:r>
            <a:endParaRPr lang="en-US" kern="0" dirty="0">
              <a:solidFill>
                <a:prstClr val="white"/>
              </a:solidFill>
              <a:latin typeface="Corbel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8788" y="3214688"/>
            <a:ext cx="1852612" cy="512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Cardiovascular and respiratory illness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8788" y="3786188"/>
            <a:ext cx="1852612" cy="498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Weather-related injury and death</a:t>
            </a:r>
          </a:p>
        </p:txBody>
      </p:sp>
      <p:sp>
        <p:nvSpPr>
          <p:cNvPr id="19467" name="Rectangle 12"/>
          <p:cNvSpPr>
            <a:spLocks noChangeArrowheads="1"/>
          </p:cNvSpPr>
          <p:nvPr/>
        </p:nvSpPr>
        <p:spPr bwMode="auto">
          <a:xfrm>
            <a:off x="4960338" y="2777696"/>
            <a:ext cx="23054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tx2"/>
                </a:solidFill>
              </a:rPr>
              <a:t>Human Health Effects</a:t>
            </a:r>
            <a:endParaRPr lang="en-US" alt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029200" y="3228975"/>
            <a:ext cx="2038865" cy="450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Heat related illness and death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60049" y="3738563"/>
            <a:ext cx="2008016" cy="5563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Mental health and </a:t>
            </a:r>
            <a:r>
              <a:rPr lang="en-US" sz="1200" dirty="0"/>
              <a:t>Stress-related</a:t>
            </a:r>
            <a:r>
              <a:rPr lang="en-US" sz="1400" dirty="0"/>
              <a:t> disorders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16775" y="3158099"/>
            <a:ext cx="1537987" cy="403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Vector</a:t>
            </a:r>
            <a:r>
              <a:rPr lang="en-US" sz="1400" dirty="0"/>
              <a:t> borne infection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6775" y="3644300"/>
            <a:ext cx="1538408" cy="3460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Water-related </a:t>
            </a:r>
            <a:r>
              <a:rPr lang="en-US" sz="1200" dirty="0"/>
              <a:t>infection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7216776" y="4035425"/>
            <a:ext cx="1538408" cy="400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Food-related infection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Mitigation strategies</a:t>
            </a:r>
          </a:p>
        </p:txBody>
      </p:sp>
      <p:pic>
        <p:nvPicPr>
          <p:cNvPr id="32770" name="Picture 2" descr="solar pan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4" y="1566989"/>
            <a:ext cx="5461688" cy="512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5384" y="2187146"/>
            <a:ext cx="2656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Actions we can take to reduce the severity of climate change by reducing greenhouse gas emissions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40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Adaptation strategies</a:t>
            </a:r>
          </a:p>
        </p:txBody>
      </p:sp>
      <p:pic>
        <p:nvPicPr>
          <p:cNvPr id="33794" name="Picture 2" descr="person kneeling over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2" y="1643448"/>
            <a:ext cx="5311885" cy="491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9524" y="2533135"/>
            <a:ext cx="2533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Actions we can take to reduce our risk/vulnerability to climate impacts. </a:t>
            </a:r>
          </a:p>
        </p:txBody>
      </p:sp>
    </p:spTree>
    <p:extLst>
      <p:ext uri="{BB962C8B-B14F-4D97-AF65-F5344CB8AC3E}">
        <p14:creationId xmlns:p14="http://schemas.microsoft.com/office/powerpoint/2010/main" val="164714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List the impact(s) of a warming climate on human health.</a:t>
            </a:r>
          </a:p>
        </p:txBody>
      </p:sp>
      <p:pic>
        <p:nvPicPr>
          <p:cNvPr id="10245" name="Picture 6" title="Temperature changes in US over past 22 yea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7538" y="1517650"/>
            <a:ext cx="5821362" cy="3943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950913" y="5462588"/>
            <a:ext cx="75136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/>
              <a:t>The colors on the map show temperature changes over the past 22 years (1991-2012) compared to the 1901-1960 average for the contiguous U.S., and to the 1951-1980 average for Alaska and Hawai'i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045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List the impact(s) of a wetter climate on human health and of a drier climate on human health.</a:t>
            </a:r>
            <a:br>
              <a:rPr lang="en-US" altLang="en-US" sz="2400" dirty="0"/>
            </a:br>
            <a:endParaRPr lang="en-US" altLang="en-US" sz="2400" dirty="0"/>
          </a:p>
        </p:txBody>
      </p:sp>
      <p:pic>
        <p:nvPicPr>
          <p:cNvPr id="11268" name="Picture 5" title="Total precipitation in 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013" y="1881188"/>
            <a:ext cx="6251575" cy="4178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1"/>
          <p:cNvSpPr>
            <a:spLocks noChangeArrowheads="1"/>
          </p:cNvSpPr>
          <p:nvPr/>
        </p:nvSpPr>
        <p:spPr bwMode="auto">
          <a:xfrm>
            <a:off x="4424363" y="5786438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/>
              <a:t>The colors on the map show annual total precipitation changes for 1991-2012 compared to the 1901-1960 average, and show wetter conditions in most areas. 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</a:t>
            </a:r>
            <a:r>
              <a:rPr lang="en-US" baseline="0" dirty="0"/>
              <a:t> Climate</a:t>
            </a:r>
            <a:r>
              <a:rPr lang="en-US" dirty="0"/>
              <a:t> Resilience Toolkit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To be used on slides where the header is not desired.</a:t>
            </a:r>
          </a:p>
        </p:txBody>
      </p:sp>
      <p:pic>
        <p:nvPicPr>
          <p:cNvPr id="12292" name="Picture 4" title="US Climate Resilience Toolkit 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49238"/>
            <a:ext cx="8756650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saka"/>
                <a:cs typeface="Osaka"/>
              </a:rPr>
              <a:t>Visual Model | Cause-effect</a:t>
            </a:r>
            <a:endParaRPr lang="en-US" altLang="en-US" dirty="0"/>
          </a:p>
        </p:txBody>
      </p:sp>
      <p:pic>
        <p:nvPicPr>
          <p:cNvPr id="13315" name="Picture 2" title="Climate driver, environmental condition, environmental hazard, health effec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8" y="1519238"/>
            <a:ext cx="7772400" cy="182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3" title="The climate driver is the specific climate change that leads to an environmental condition. The environmental condition is what arises in response to a specific climate change. An environmental hazard is what will lead directly to a negative health eff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600450"/>
            <a:ext cx="8736013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saka"/>
                <a:cs typeface="Osaka"/>
              </a:rPr>
              <a:t>Visual Model | Cause-effect</a:t>
            </a:r>
            <a:endParaRPr lang="en-US" altLang="en-US" dirty="0"/>
          </a:p>
        </p:txBody>
      </p:sp>
      <p:pic>
        <p:nvPicPr>
          <p:cNvPr id="14339" name="Picture 2" title="environmental condition, environmental hazard is the exposure pathw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" y="2770188"/>
            <a:ext cx="7772400" cy="1185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 title="person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386013"/>
            <a:ext cx="19796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3336925" y="4211638"/>
            <a:ext cx="222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Exposure pathway</a:t>
            </a:r>
          </a:p>
        </p:txBody>
      </p:sp>
      <p:pic>
        <p:nvPicPr>
          <p:cNvPr id="14342" name="Picture 4" title="red cir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2619375"/>
            <a:ext cx="3970338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4163" y="2315115"/>
            <a:ext cx="8229600" cy="73025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Flooding</a:t>
            </a:r>
          </a:p>
        </p:txBody>
      </p:sp>
      <p:pic>
        <p:nvPicPr>
          <p:cNvPr id="15362" name="Picture 2" title="people in flooded 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003300"/>
            <a:ext cx="6315075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title="climate driver, environmental conditional, environmental hazard, health effects followed by increased precipitation, flooding, contaminated water, water-borne inf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265488"/>
            <a:ext cx="86614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title="perso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3344863"/>
            <a:ext cx="172561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79588" y="5573713"/>
            <a:ext cx="57705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Some individuals and groups may be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more vulnerable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 to water-borne infection as a result of floodwaters.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Osaka"/>
                <a:cs typeface="Osaka"/>
              </a:rPr>
              <a:t>Directions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673225"/>
            <a:ext cx="7772400" cy="472598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sz="2000" b="1" dirty="0">
                <a:solidFill>
                  <a:schemeClr val="tx2">
                    <a:lumMod val="50000"/>
                  </a:schemeClr>
                </a:solidFill>
                <a:ea typeface="Osaka" charset="0"/>
                <a:cs typeface="Osaka" charset="0"/>
              </a:rPr>
              <a:t>READ </a:t>
            </a:r>
            <a:r>
              <a:rPr sz="2000" dirty="0">
                <a:solidFill>
                  <a:schemeClr val="tx2">
                    <a:lumMod val="50000"/>
                  </a:schemeClr>
                </a:solidFill>
                <a:ea typeface="Osaka" charset="0"/>
                <a:cs typeface="Osaka" charset="0"/>
              </a:rPr>
              <a:t>your assigned impact section</a:t>
            </a:r>
            <a:r>
              <a:rPr sz="2400" dirty="0">
                <a:solidFill>
                  <a:schemeClr val="tx2">
                    <a:lumMod val="50000"/>
                  </a:schemeClr>
                </a:solidFill>
                <a:ea typeface="Osaka" charset="0"/>
                <a:cs typeface="Osaka" charset="0"/>
              </a:rPr>
              <a:t>: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1 – Temperature-related impacts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2)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2 – Air Quality impacts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3)</a:t>
            </a: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		       	 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3 – Impacts from extreme events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4) </a:t>
            </a: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	 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4 – Vector-borne disease impacts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5)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5 – Water-related impacts	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6)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6 – Impacts to food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7)</a:t>
            </a:r>
          </a:p>
          <a:p>
            <a:pPr marL="639762" indent="-533400" eaLnBrk="1" hangingPunct="1">
              <a:lnSpc>
                <a:spcPct val="100000"/>
              </a:lnSpc>
              <a:buFontTx/>
              <a:buNone/>
              <a:defRPr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Group 7 – Impacts to mental health </a:t>
            </a:r>
            <a:r>
              <a:rPr sz="11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(chapter 8)</a:t>
            </a:r>
          </a:p>
          <a:p>
            <a:pPr marL="990600" lvl="1" indent="-533400" eaLnBrk="1" hangingPunct="1">
              <a:buFontTx/>
              <a:buNone/>
              <a:defRPr/>
            </a:pPr>
            <a:endParaRPr sz="2000" dirty="0">
              <a:solidFill>
                <a:schemeClr val="bg2">
                  <a:lumMod val="25000"/>
                </a:schemeClr>
              </a:solidFill>
              <a:cs typeface="ＭＳ Ｐゴシック" charset="0"/>
            </a:endParaRPr>
          </a:p>
          <a:p>
            <a:pPr marL="990600" lvl="1" indent="-533400" eaLnBrk="1" hangingPunct="1">
              <a:buFontTx/>
              <a:buNone/>
              <a:defRPr/>
            </a:pPr>
            <a:r>
              <a:rPr sz="20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		</a:t>
            </a:r>
            <a:endParaRPr sz="2000" dirty="0">
              <a:solidFill>
                <a:schemeClr val="tx2">
                  <a:lumMod val="50000"/>
                </a:schemeClr>
              </a:solidFill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sz="2000" dirty="0">
                <a:solidFill>
                  <a:schemeClr val="bg2">
                    <a:lumMod val="25000"/>
                  </a:schemeClr>
                </a:solidFill>
                <a:cs typeface="ＭＳ Ｐゴシック" charset="0"/>
              </a:rPr>
              <a:t>		</a:t>
            </a:r>
            <a:endParaRPr sz="2000" dirty="0">
              <a:solidFill>
                <a:schemeClr val="tx2">
                  <a:lumMod val="50000"/>
                </a:schemeClr>
              </a:solidFill>
              <a:cs typeface="ＭＳ Ｐゴシック" charset="0"/>
            </a:endParaRPr>
          </a:p>
          <a:p>
            <a:pPr>
              <a:defRPr/>
            </a:pPr>
            <a:endParaRPr dirty="0"/>
          </a:p>
        </p:txBody>
      </p:sp>
      <p:pic>
        <p:nvPicPr>
          <p:cNvPr id="16388" name="Picture 2" descr="cover of The Impacts of Climate Change on Human Health in the US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452563"/>
            <a:ext cx="34004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600" y="784225"/>
            <a:ext cx="8229600" cy="730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Student Graphic Organizer</a:t>
            </a:r>
          </a:p>
        </p:txBody>
      </p:sp>
      <p:pic>
        <p:nvPicPr>
          <p:cNvPr id="17410" name="Picture 2" descr="Exposure pathway work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49350"/>
            <a:ext cx="819626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IEHS PPT 04-2013 Green Line">
  <a:themeElements>
    <a:clrScheme name="NIEHS color scheme 2013">
      <a:dk1>
        <a:srgbClr val="000000"/>
      </a:dk1>
      <a:lt1>
        <a:srgbClr val="FFFFFF"/>
      </a:lt1>
      <a:dk2>
        <a:srgbClr val="00447C"/>
      </a:dk2>
      <a:lt2>
        <a:srgbClr val="6BA143"/>
      </a:lt2>
      <a:accent1>
        <a:srgbClr val="CDA945"/>
      </a:accent1>
      <a:accent2>
        <a:srgbClr val="4C7342"/>
      </a:accent2>
      <a:accent3>
        <a:srgbClr val="BA7F2E"/>
      </a:accent3>
      <a:accent4>
        <a:srgbClr val="609F8E"/>
      </a:accent4>
      <a:accent5>
        <a:srgbClr val="A68A51"/>
      </a:accent5>
      <a:accent6>
        <a:srgbClr val="626357"/>
      </a:accent6>
      <a:hlink>
        <a:srgbClr val="00447C"/>
      </a:hlink>
      <a:folHlink>
        <a:srgbClr val="8B8474"/>
      </a:folHlink>
    </a:clrScheme>
    <a:fontScheme name="White with logo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 with logo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13">
        <a:dk1>
          <a:srgbClr val="FFFFFF"/>
        </a:dk1>
        <a:lt1>
          <a:srgbClr val="FFFFFF"/>
        </a:lt1>
        <a:dk2>
          <a:srgbClr val="65C7BA"/>
        </a:dk2>
        <a:lt2>
          <a:srgbClr val="095D9C"/>
        </a:lt2>
        <a:accent1>
          <a:srgbClr val="F6C852"/>
        </a:accent1>
        <a:accent2>
          <a:srgbClr val="EE5D38"/>
        </a:accent2>
        <a:accent3>
          <a:srgbClr val="FFFFFF"/>
        </a:accent3>
        <a:accent4>
          <a:srgbClr val="DADADA"/>
        </a:accent4>
        <a:accent5>
          <a:srgbClr val="FAE0B3"/>
        </a:accent5>
        <a:accent6>
          <a:srgbClr val="D85332"/>
        </a:accent6>
        <a:hlink>
          <a:srgbClr val="1C50A9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14">
        <a:dk1>
          <a:srgbClr val="FFFFFF"/>
        </a:dk1>
        <a:lt1>
          <a:srgbClr val="FFFFFF"/>
        </a:lt1>
        <a:dk2>
          <a:srgbClr val="65C7BA"/>
        </a:dk2>
        <a:lt2>
          <a:srgbClr val="1C1C1C"/>
        </a:lt2>
        <a:accent1>
          <a:srgbClr val="F6C852"/>
        </a:accent1>
        <a:accent2>
          <a:srgbClr val="EE5D38"/>
        </a:accent2>
        <a:accent3>
          <a:srgbClr val="FFFFFF"/>
        </a:accent3>
        <a:accent4>
          <a:srgbClr val="DADADA"/>
        </a:accent4>
        <a:accent5>
          <a:srgbClr val="FAE0B3"/>
        </a:accent5>
        <a:accent6>
          <a:srgbClr val="D85332"/>
        </a:accent6>
        <a:hlink>
          <a:srgbClr val="1C50A9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with logo banner 15">
        <a:dk1>
          <a:srgbClr val="1C1C1C"/>
        </a:dk1>
        <a:lt1>
          <a:srgbClr val="FFFFFF"/>
        </a:lt1>
        <a:dk2>
          <a:srgbClr val="5F5F5F"/>
        </a:dk2>
        <a:lt2>
          <a:srgbClr val="65C7BA"/>
        </a:lt2>
        <a:accent1>
          <a:srgbClr val="F6C852"/>
        </a:accent1>
        <a:accent2>
          <a:srgbClr val="EE5D38"/>
        </a:accent2>
        <a:accent3>
          <a:srgbClr val="B6B6B6"/>
        </a:accent3>
        <a:accent4>
          <a:srgbClr val="DADADA"/>
        </a:accent4>
        <a:accent5>
          <a:srgbClr val="FAE0B3"/>
        </a:accent5>
        <a:accent6>
          <a:srgbClr val="D85332"/>
        </a:accent6>
        <a:hlink>
          <a:srgbClr val="1C50A9"/>
        </a:hlink>
        <a:folHlink>
          <a:srgbClr val="00899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with logo banner 16">
        <a:dk1>
          <a:srgbClr val="000000"/>
        </a:dk1>
        <a:lt1>
          <a:srgbClr val="FFFFFF"/>
        </a:lt1>
        <a:dk2>
          <a:srgbClr val="1C50A9"/>
        </a:dk2>
        <a:lt2>
          <a:srgbClr val="5F5F5F"/>
        </a:lt2>
        <a:accent1>
          <a:srgbClr val="F6C852"/>
        </a:accent1>
        <a:accent2>
          <a:srgbClr val="EE5D38"/>
        </a:accent2>
        <a:accent3>
          <a:srgbClr val="FFFFFF"/>
        </a:accent3>
        <a:accent4>
          <a:srgbClr val="000000"/>
        </a:accent4>
        <a:accent5>
          <a:srgbClr val="FAE0B3"/>
        </a:accent5>
        <a:accent6>
          <a:srgbClr val="D85332"/>
        </a:accent6>
        <a:hlink>
          <a:srgbClr val="65C7BA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without header 2013">
  <a:themeElements>
    <a:clrScheme name="NIEHS color scheme 2013">
      <a:dk1>
        <a:srgbClr val="000000"/>
      </a:dk1>
      <a:lt1>
        <a:srgbClr val="FFFFFF"/>
      </a:lt1>
      <a:dk2>
        <a:srgbClr val="00447C"/>
      </a:dk2>
      <a:lt2>
        <a:srgbClr val="6BA143"/>
      </a:lt2>
      <a:accent1>
        <a:srgbClr val="CDA945"/>
      </a:accent1>
      <a:accent2>
        <a:srgbClr val="4C7342"/>
      </a:accent2>
      <a:accent3>
        <a:srgbClr val="BA7F2E"/>
      </a:accent3>
      <a:accent4>
        <a:srgbClr val="609F8E"/>
      </a:accent4>
      <a:accent5>
        <a:srgbClr val="A68A51"/>
      </a:accent5>
      <a:accent6>
        <a:srgbClr val="626357"/>
      </a:accent6>
      <a:hlink>
        <a:srgbClr val="00447C"/>
      </a:hlink>
      <a:folHlink>
        <a:srgbClr val="8B8474"/>
      </a:folHlink>
    </a:clrScheme>
    <a:fontScheme name="NIEHS White without interior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IEHS White without interior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13">
        <a:dk1>
          <a:srgbClr val="FFFFFF"/>
        </a:dk1>
        <a:lt1>
          <a:srgbClr val="FFFFFF"/>
        </a:lt1>
        <a:dk2>
          <a:srgbClr val="65C7BA"/>
        </a:dk2>
        <a:lt2>
          <a:srgbClr val="095D9C"/>
        </a:lt2>
        <a:accent1>
          <a:srgbClr val="F6C852"/>
        </a:accent1>
        <a:accent2>
          <a:srgbClr val="EE5D38"/>
        </a:accent2>
        <a:accent3>
          <a:srgbClr val="FFFFFF"/>
        </a:accent3>
        <a:accent4>
          <a:srgbClr val="DADADA"/>
        </a:accent4>
        <a:accent5>
          <a:srgbClr val="FAE0B3"/>
        </a:accent5>
        <a:accent6>
          <a:srgbClr val="D85332"/>
        </a:accent6>
        <a:hlink>
          <a:srgbClr val="1C50A9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14">
        <a:dk1>
          <a:srgbClr val="FFFFFF"/>
        </a:dk1>
        <a:lt1>
          <a:srgbClr val="FFFFFF"/>
        </a:lt1>
        <a:dk2>
          <a:srgbClr val="65C7BA"/>
        </a:dk2>
        <a:lt2>
          <a:srgbClr val="1C1C1C"/>
        </a:lt2>
        <a:accent1>
          <a:srgbClr val="F6C852"/>
        </a:accent1>
        <a:accent2>
          <a:srgbClr val="EE5D38"/>
        </a:accent2>
        <a:accent3>
          <a:srgbClr val="FFFFFF"/>
        </a:accent3>
        <a:accent4>
          <a:srgbClr val="DADADA"/>
        </a:accent4>
        <a:accent5>
          <a:srgbClr val="FAE0B3"/>
        </a:accent5>
        <a:accent6>
          <a:srgbClr val="D85332"/>
        </a:accent6>
        <a:hlink>
          <a:srgbClr val="1C50A9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EHS White without interior banner 15">
        <a:dk1>
          <a:srgbClr val="1C1C1C"/>
        </a:dk1>
        <a:lt1>
          <a:srgbClr val="FFFFFF"/>
        </a:lt1>
        <a:dk2>
          <a:srgbClr val="5F5F5F"/>
        </a:dk2>
        <a:lt2>
          <a:srgbClr val="65C7BA"/>
        </a:lt2>
        <a:accent1>
          <a:srgbClr val="F6C852"/>
        </a:accent1>
        <a:accent2>
          <a:srgbClr val="EE5D38"/>
        </a:accent2>
        <a:accent3>
          <a:srgbClr val="B6B6B6"/>
        </a:accent3>
        <a:accent4>
          <a:srgbClr val="DADADA"/>
        </a:accent4>
        <a:accent5>
          <a:srgbClr val="FAE0B3"/>
        </a:accent5>
        <a:accent6>
          <a:srgbClr val="D85332"/>
        </a:accent6>
        <a:hlink>
          <a:srgbClr val="1C50A9"/>
        </a:hlink>
        <a:folHlink>
          <a:srgbClr val="00899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EHS White without interior banner 16">
        <a:dk1>
          <a:srgbClr val="000000"/>
        </a:dk1>
        <a:lt1>
          <a:srgbClr val="FFFFFF"/>
        </a:lt1>
        <a:dk2>
          <a:srgbClr val="1C50A9"/>
        </a:dk2>
        <a:lt2>
          <a:srgbClr val="5F5F5F"/>
        </a:lt2>
        <a:accent1>
          <a:srgbClr val="F6C852"/>
        </a:accent1>
        <a:accent2>
          <a:srgbClr val="EE5D38"/>
        </a:accent2>
        <a:accent3>
          <a:srgbClr val="FFFFFF"/>
        </a:accent3>
        <a:accent4>
          <a:srgbClr val="000000"/>
        </a:accent4>
        <a:accent5>
          <a:srgbClr val="FAE0B3"/>
        </a:accent5>
        <a:accent6>
          <a:srgbClr val="D85332"/>
        </a:accent6>
        <a:hlink>
          <a:srgbClr val="65C7BA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NIEHS PPT 04-2013 Green Line</Template>
  <TotalTime>389</TotalTime>
  <Words>774</Words>
  <Application>Microsoft Office PowerPoint</Application>
  <PresentationFormat>On-screen Show (4:3)</PresentationFormat>
  <Paragraphs>175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MS PGothic</vt:lpstr>
      <vt:lpstr>MS PGothic</vt:lpstr>
      <vt:lpstr>Arial</vt:lpstr>
      <vt:lpstr>Arial Narrow</vt:lpstr>
      <vt:lpstr>Corbel</vt:lpstr>
      <vt:lpstr>Osaka</vt:lpstr>
      <vt:lpstr>Symbol</vt:lpstr>
      <vt:lpstr>NIEHS PPT 04-2013 Green Line</vt:lpstr>
      <vt:lpstr>White without header 2013</vt:lpstr>
      <vt:lpstr> Climate Change  A Human Health Perspective A Student Exploration of the Impacts of Climate  Change on Human Health in the United States</vt:lpstr>
      <vt:lpstr>List the impact(s) of a warming climate on human health.</vt:lpstr>
      <vt:lpstr>List the impact(s) of a wetter climate on human health and of a drier climate on human health. </vt:lpstr>
      <vt:lpstr>US Climate Resilience Toolkit</vt:lpstr>
      <vt:lpstr>Visual Model | Cause-effect</vt:lpstr>
      <vt:lpstr>Visual Model | Cause-effect</vt:lpstr>
      <vt:lpstr>Flooding</vt:lpstr>
      <vt:lpstr>Directions</vt:lpstr>
      <vt:lpstr>Student Graphic Organizer</vt:lpstr>
      <vt:lpstr>Climate change flow chart</vt:lpstr>
      <vt:lpstr>Exposure pathway worksheet</vt:lpstr>
      <vt:lpstr>One Environmental Condition can lead to multiple health outcomes</vt:lpstr>
      <vt:lpstr>Sample model</vt:lpstr>
      <vt:lpstr>Climate Change| A Human Health Perspective  </vt:lpstr>
      <vt:lpstr>Mitigation strategies</vt:lpstr>
      <vt:lpstr>Adaptation strategies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 Human Health Perspective</dc:title>
  <dc:creator>Mariana Surillo</dc:creator>
  <cp:lastModifiedBy>User</cp:lastModifiedBy>
  <cp:revision>29</cp:revision>
  <dcterms:created xsi:type="dcterms:W3CDTF">2016-11-16T14:57:09Z</dcterms:created>
  <dcterms:modified xsi:type="dcterms:W3CDTF">2017-01-19T20:33:29Z</dcterms:modified>
</cp:coreProperties>
</file>