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6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9" r:id="rId5"/>
    <p:sldMasterId id="2147483729" r:id="rId6"/>
    <p:sldMasterId id="2147483782" r:id="rId7"/>
    <p:sldMasterId id="2147483789" r:id="rId8"/>
    <p:sldMasterId id="2147483797" r:id="rId9"/>
  </p:sldMasterIdLst>
  <p:notesMasterIdLst>
    <p:notesMasterId r:id="rId42"/>
  </p:notesMasterIdLst>
  <p:sldIdLst>
    <p:sldId id="2841" r:id="rId10"/>
    <p:sldId id="2831" r:id="rId11"/>
    <p:sldId id="12385" r:id="rId12"/>
    <p:sldId id="2830" r:id="rId13"/>
    <p:sldId id="12273" r:id="rId14"/>
    <p:sldId id="12369" r:id="rId15"/>
    <p:sldId id="12376" r:id="rId16"/>
    <p:sldId id="12390" r:id="rId17"/>
    <p:sldId id="12402" r:id="rId18"/>
    <p:sldId id="12403" r:id="rId19"/>
    <p:sldId id="12404" r:id="rId20"/>
    <p:sldId id="12368" r:id="rId21"/>
    <p:sldId id="12291" r:id="rId22"/>
    <p:sldId id="12384" r:id="rId23"/>
    <p:sldId id="12334" r:id="rId24"/>
    <p:sldId id="12335" r:id="rId25"/>
    <p:sldId id="12313" r:id="rId26"/>
    <p:sldId id="12405" r:id="rId27"/>
    <p:sldId id="12370" r:id="rId28"/>
    <p:sldId id="12391" r:id="rId29"/>
    <p:sldId id="12379" r:id="rId30"/>
    <p:sldId id="12320" r:id="rId31"/>
    <p:sldId id="12367" r:id="rId32"/>
    <p:sldId id="12263" r:id="rId33"/>
    <p:sldId id="12382" r:id="rId34"/>
    <p:sldId id="12387" r:id="rId35"/>
    <p:sldId id="12389" r:id="rId36"/>
    <p:sldId id="12398" r:id="rId37"/>
    <p:sldId id="12399" r:id="rId38"/>
    <p:sldId id="12406" r:id="rId39"/>
    <p:sldId id="12317" r:id="rId40"/>
    <p:sldId id="12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DE Training" id="{4F750B5E-31F8-47D4-BC4C-E42B20ED1746}">
          <p14:sldIdLst>
            <p14:sldId id="2841"/>
            <p14:sldId id="2831"/>
            <p14:sldId id="12385"/>
            <p14:sldId id="2830"/>
            <p14:sldId id="12273"/>
            <p14:sldId id="12369"/>
            <p14:sldId id="12376"/>
            <p14:sldId id="12390"/>
            <p14:sldId id="12402"/>
            <p14:sldId id="12403"/>
            <p14:sldId id="12404"/>
          </p14:sldIdLst>
        </p14:section>
        <p14:section name="CDE Structure" id="{69E4024C-7242-4F06-8984-5362A3E5E575}">
          <p14:sldIdLst>
            <p14:sldId id="12368"/>
            <p14:sldId id="12291"/>
            <p14:sldId id="12384"/>
            <p14:sldId id="12334"/>
            <p14:sldId id="12335"/>
          </p14:sldIdLst>
        </p14:section>
        <p14:section name="Modifications" id="{7F8908E2-E937-4AF2-9998-830E177979E6}">
          <p14:sldIdLst>
            <p14:sldId id="12313"/>
            <p14:sldId id="12405"/>
          </p14:sldIdLst>
        </p14:section>
        <p14:section name="DEMO" id="{BD957561-D3B4-454D-B53E-B084BEB87B19}">
          <p14:sldIdLst>
            <p14:sldId id="12370"/>
            <p14:sldId id="12391"/>
            <p14:sldId id="12379"/>
            <p14:sldId id="12320"/>
          </p14:sldIdLst>
        </p14:section>
        <p14:section name="Call to Action and Closing" id="{AE00D261-33B8-4E49-B260-B4EB486A8832}">
          <p14:sldIdLst>
            <p14:sldId id="12367"/>
            <p14:sldId id="12263"/>
            <p14:sldId id="12382"/>
            <p14:sldId id="12387"/>
            <p14:sldId id="12389"/>
            <p14:sldId id="12398"/>
            <p14:sldId id="12399"/>
            <p14:sldId id="12406"/>
            <p14:sldId id="12317"/>
            <p14:sldId id="1234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5D7126-B8D2-AC3E-E7E2-AE81DD6DD173}" name="Haroon, Areej" initials="HA" userId="S::arharoon@deloitte.com::0eef0786-95fa-4ec9-9ba3-ca740fe38477" providerId="AD"/>
  <p188:author id="{5CD7662B-5F07-4A70-BE64-C1EFE885EEF0}" name="Shipman, Will" initials="SW" userId="S::wshipman@deloitte.com::c7541c14-8910-410d-8439-0409babbc1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ll, Marissa" initials="DM" lastIdx="18" clrIdx="0">
    <p:extLst>
      <p:ext uri="{19B8F6BF-5375-455C-9EA6-DF929625EA0E}">
        <p15:presenceInfo xmlns:p15="http://schemas.microsoft.com/office/powerpoint/2012/main" userId="S::mdrell@deloitte.com::ed41e03e-1154-43a7-8bdd-91b01bdcdaf1" providerId="AD"/>
      </p:ext>
    </p:extLst>
  </p:cmAuthor>
  <p:cmAuthor id="2" name="Haroon, Areej" initials="HA" lastIdx="122" clrIdx="1">
    <p:extLst>
      <p:ext uri="{19B8F6BF-5375-455C-9EA6-DF929625EA0E}">
        <p15:presenceInfo xmlns:p15="http://schemas.microsoft.com/office/powerpoint/2012/main" userId="S::arharoon@deloitte.com::0eef0786-95fa-4ec9-9ba3-ca740fe38477" providerId="AD"/>
      </p:ext>
    </p:extLst>
  </p:cmAuthor>
  <p:cmAuthor id="3" name="Ingram, Gretchen" initials="IG" lastIdx="8" clrIdx="2">
    <p:extLst>
      <p:ext uri="{19B8F6BF-5375-455C-9EA6-DF929625EA0E}">
        <p15:presenceInfo xmlns:p15="http://schemas.microsoft.com/office/powerpoint/2012/main" userId="S::gingram@deloitte.com::39b0be47-63b5-4c36-a839-0e47702b9f57" providerId="AD"/>
      </p:ext>
    </p:extLst>
  </p:cmAuthor>
  <p:cmAuthor id="4" name="Shipman, Will" initials="SW" lastIdx="15" clrIdx="3">
    <p:extLst>
      <p:ext uri="{19B8F6BF-5375-455C-9EA6-DF929625EA0E}">
        <p15:presenceInfo xmlns:p15="http://schemas.microsoft.com/office/powerpoint/2012/main" userId="S::wshipman@deloitte.com::c7541c14-8910-410d-8439-0409babbc1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A38"/>
    <a:srgbClr val="0079D2"/>
    <a:srgbClr val="2A9ED3"/>
    <a:srgbClr val="20558A"/>
    <a:srgbClr val="6991AC"/>
    <a:srgbClr val="616265"/>
    <a:srgbClr val="178381"/>
    <a:srgbClr val="C3C3C3"/>
    <a:srgbClr val="05161D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72E5B-4C3C-42A7-A616-4528CB9D3EBB}" v="1" dt="2022-10-26T20:39:00.092"/>
    <p1510:client id="{3A46BDA1-8F46-4CF8-80D7-A680207042E8}" v="4" dt="2022-11-07T16:42:33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1002" y="378"/>
      </p:cViewPr>
      <p:guideLst/>
    </p:cSldViewPr>
  </p:slideViewPr>
  <p:outlineViewPr>
    <p:cViewPr>
      <p:scale>
        <a:sx n="33" d="100"/>
        <a:sy n="33" d="100"/>
      </p:scale>
      <p:origin x="0" y="-85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8/10/relationships/authors" Target="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6333C-0131-4606-806D-599FA33CFA5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9F1A13-9463-4102-9602-8D2D230FA706}">
      <dgm:prSet phldrT="[Text]" custT="1"/>
      <dgm:spPr>
        <a:ln>
          <a:solidFill>
            <a:srgbClr val="046A38"/>
          </a:solidFill>
        </a:ln>
      </dgm:spPr>
      <dgm:t>
        <a:bodyPr/>
        <a:lstStyle/>
        <a:p>
          <a:r>
            <a:rPr lang="en-US" sz="1600" b="1"/>
            <a:t>CDE Development</a:t>
          </a:r>
        </a:p>
      </dgm:t>
    </dgm:pt>
    <dgm:pt modelId="{4DCB243B-53BD-436D-88BD-C8F3B8A8CC94}" type="parTrans" cxnId="{E750DB58-1748-460E-90D0-5A287D344FA8}">
      <dgm:prSet/>
      <dgm:spPr/>
      <dgm:t>
        <a:bodyPr/>
        <a:lstStyle/>
        <a:p>
          <a:endParaRPr lang="en-US"/>
        </a:p>
      </dgm:t>
    </dgm:pt>
    <dgm:pt modelId="{08D3B00C-291C-4D6F-8E33-D1C434E56DEE}" type="sibTrans" cxnId="{E750DB58-1748-460E-90D0-5A287D344FA8}">
      <dgm:prSet/>
      <dgm:spPr/>
      <dgm:t>
        <a:bodyPr/>
        <a:lstStyle/>
        <a:p>
          <a:endParaRPr lang="en-US"/>
        </a:p>
      </dgm:t>
    </dgm:pt>
    <dgm:pt modelId="{3CD3723F-C166-446C-BA64-95AA1DA1DFA9}">
      <dgm:prSet phldrT="[Text]" custT="1"/>
      <dgm:spPr>
        <a:ln>
          <a:solidFill>
            <a:srgbClr val="007680"/>
          </a:solidFill>
        </a:ln>
      </dgm:spPr>
      <dgm:t>
        <a:bodyPr/>
        <a:lstStyle/>
        <a:p>
          <a:r>
            <a:rPr lang="en-US" sz="1400" b="1"/>
            <a:t>Pregnancy Working Groups</a:t>
          </a:r>
        </a:p>
      </dgm:t>
    </dgm:pt>
    <dgm:pt modelId="{2C6EFED9-D29C-4964-88CC-10C58628D944}" type="parTrans" cxnId="{860AE93B-0CD9-41D9-84E6-9419CE59E4AD}">
      <dgm:prSet/>
      <dgm:spPr>
        <a:ln>
          <a:solidFill>
            <a:srgbClr val="046A38"/>
          </a:solidFill>
        </a:ln>
      </dgm:spPr>
      <dgm:t>
        <a:bodyPr/>
        <a:lstStyle/>
        <a:p>
          <a:endParaRPr lang="en-US"/>
        </a:p>
      </dgm:t>
    </dgm:pt>
    <dgm:pt modelId="{AED8AB0D-92A2-43C6-A51D-AC8F10C273AC}" type="sibTrans" cxnId="{860AE93B-0CD9-41D9-84E6-9419CE59E4AD}">
      <dgm:prSet/>
      <dgm:spPr/>
      <dgm:t>
        <a:bodyPr/>
        <a:lstStyle/>
        <a:p>
          <a:endParaRPr lang="en-US"/>
        </a:p>
      </dgm:t>
    </dgm:pt>
    <dgm:pt modelId="{422583D8-F3CA-44A4-A76E-FB9501CB5379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600" b="1"/>
            <a:t>Biomedical</a:t>
          </a:r>
          <a:endParaRPr lang="en-US" sz="1700" b="1"/>
        </a:p>
      </dgm:t>
    </dgm:pt>
    <dgm:pt modelId="{EF5AA602-6B74-4D47-B90D-8FB1207C1037}" type="parTrans" cxnId="{C8284A2A-51E8-42C3-883F-246D1EF852F2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C04966F3-C26E-4A43-92A7-006B28F5E111}" type="sibTrans" cxnId="{C8284A2A-51E8-42C3-883F-246D1EF852F2}">
      <dgm:prSet/>
      <dgm:spPr/>
      <dgm:t>
        <a:bodyPr/>
        <a:lstStyle/>
        <a:p>
          <a:endParaRPr lang="en-US"/>
        </a:p>
      </dgm:t>
    </dgm:pt>
    <dgm:pt modelId="{8143D298-21E3-4453-B2CF-921A1B573A12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600" b="1"/>
            <a:t>Psychosocial</a:t>
          </a:r>
        </a:p>
      </dgm:t>
    </dgm:pt>
    <dgm:pt modelId="{2885D112-3727-431E-8D53-DD51EFEEB13A}" type="parTrans" cxnId="{74A65C6A-0EA9-4AB7-A9F5-654DC3D7701F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0559FFA3-B661-4306-BC03-B16C08078E1A}" type="sibTrans" cxnId="{74A65C6A-0EA9-4AB7-A9F5-654DC3D7701F}">
      <dgm:prSet/>
      <dgm:spPr/>
      <dgm:t>
        <a:bodyPr/>
        <a:lstStyle/>
        <a:p>
          <a:endParaRPr lang="en-US"/>
        </a:p>
      </dgm:t>
    </dgm:pt>
    <dgm:pt modelId="{B39D8945-BE1E-41BC-800A-E95BDCDEF5FA}">
      <dgm:prSet phldrT="[Text]" custT="1"/>
      <dgm:spPr>
        <a:ln>
          <a:solidFill>
            <a:srgbClr val="007680"/>
          </a:solidFill>
        </a:ln>
      </dgm:spPr>
      <dgm:t>
        <a:bodyPr/>
        <a:lstStyle/>
        <a:p>
          <a:r>
            <a:rPr lang="en-US" sz="1400" b="1"/>
            <a:t>Pediatric Working Groups</a:t>
          </a:r>
        </a:p>
      </dgm:t>
    </dgm:pt>
    <dgm:pt modelId="{7299F482-DDCD-424D-99D2-94909387DAE8}" type="parTrans" cxnId="{B0A87FAF-A4D4-4CB4-803C-1B18AF4551A1}">
      <dgm:prSet/>
      <dgm:spPr>
        <a:ln>
          <a:solidFill>
            <a:srgbClr val="046A38"/>
          </a:solidFill>
        </a:ln>
      </dgm:spPr>
      <dgm:t>
        <a:bodyPr/>
        <a:lstStyle/>
        <a:p>
          <a:endParaRPr lang="en-US"/>
        </a:p>
      </dgm:t>
    </dgm:pt>
    <dgm:pt modelId="{221DB97E-C019-4364-8584-38F0F3C8FF5B}" type="sibTrans" cxnId="{B0A87FAF-A4D4-4CB4-803C-1B18AF4551A1}">
      <dgm:prSet/>
      <dgm:spPr/>
      <dgm:t>
        <a:bodyPr/>
        <a:lstStyle/>
        <a:p>
          <a:endParaRPr lang="en-US"/>
        </a:p>
      </dgm:t>
    </dgm:pt>
    <dgm:pt modelId="{BC815E01-122B-47E8-9664-7C870A1820A1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600" b="1"/>
            <a:t>Biomedical</a:t>
          </a:r>
          <a:endParaRPr lang="en-US" sz="1700" b="1"/>
        </a:p>
      </dgm:t>
    </dgm:pt>
    <dgm:pt modelId="{6F152048-D3DB-4B77-B4BF-7F30E2DFB257}" type="parTrans" cxnId="{B7632520-30CC-413D-8CCE-AA43237CAD4A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D52F2967-0850-416D-B958-44309A03FA20}" type="sibTrans" cxnId="{B7632520-30CC-413D-8CCE-AA43237CAD4A}">
      <dgm:prSet/>
      <dgm:spPr/>
      <dgm:t>
        <a:bodyPr/>
        <a:lstStyle/>
        <a:p>
          <a:endParaRPr lang="en-US"/>
        </a:p>
      </dgm:t>
    </dgm:pt>
    <dgm:pt modelId="{F562B1AF-E79D-40DB-B2C6-B0495F9C1CC8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600" b="1"/>
            <a:t>Psychosocial</a:t>
          </a:r>
        </a:p>
      </dgm:t>
    </dgm:pt>
    <dgm:pt modelId="{D8244585-E2D5-4317-940F-B2CC4346BC6E}" type="parTrans" cxnId="{6B9CEB4B-5572-4C18-9C61-6F8DE9C20A81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2E4971EA-6188-45E8-B987-5456F1EDD6F1}" type="sibTrans" cxnId="{6B9CEB4B-5572-4C18-9C61-6F8DE9C20A81}">
      <dgm:prSet/>
      <dgm:spPr/>
      <dgm:t>
        <a:bodyPr/>
        <a:lstStyle/>
        <a:p>
          <a:endParaRPr lang="en-US"/>
        </a:p>
      </dgm:t>
    </dgm:pt>
    <dgm:pt modelId="{6394EDE7-BAFF-47A6-A46E-DD862D699CAA}">
      <dgm:prSet phldrT="[Text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sz="1600" b="1"/>
            <a:t>Biospecimen</a:t>
          </a:r>
          <a:endParaRPr lang="en-US" sz="1700"/>
        </a:p>
      </dgm:t>
    </dgm:pt>
    <dgm:pt modelId="{15AAAF49-7752-42B9-967B-58036B838BD8}" type="sibTrans" cxnId="{BBA43468-A421-4667-A1B7-9260D460A37C}">
      <dgm:prSet/>
      <dgm:spPr/>
      <dgm:t>
        <a:bodyPr/>
        <a:lstStyle/>
        <a:p>
          <a:endParaRPr lang="en-US"/>
        </a:p>
      </dgm:t>
    </dgm:pt>
    <dgm:pt modelId="{C436AA88-C6DC-4FC8-A57C-32A05C9B94EF}" type="parTrans" cxnId="{BBA43468-A421-4667-A1B7-9260D460A37C}">
      <dgm:prSet/>
      <dgm:spPr>
        <a:ln>
          <a:solidFill>
            <a:srgbClr val="012169"/>
          </a:solidFill>
        </a:ln>
      </dgm:spPr>
      <dgm:t>
        <a:bodyPr/>
        <a:lstStyle/>
        <a:p>
          <a:endParaRPr lang="en-US"/>
        </a:p>
      </dgm:t>
    </dgm:pt>
    <dgm:pt modelId="{A10B12D8-D025-4162-8D18-14E19A6D7384}" type="pres">
      <dgm:prSet presAssocID="{B956333C-0131-4606-806D-599FA33CFA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6A93EE1-3657-45D2-97B3-941740A3C053}" type="pres">
      <dgm:prSet presAssocID="{359F1A13-9463-4102-9602-8D2D230FA706}" presName="hierRoot1" presStyleCnt="0"/>
      <dgm:spPr/>
    </dgm:pt>
    <dgm:pt modelId="{9F9331BA-45D9-4979-95F4-2C7BC81B8367}" type="pres">
      <dgm:prSet presAssocID="{359F1A13-9463-4102-9602-8D2D230FA706}" presName="composite" presStyleCnt="0"/>
      <dgm:spPr/>
    </dgm:pt>
    <dgm:pt modelId="{C0C3960B-3359-4C14-9A88-C03556B46446}" type="pres">
      <dgm:prSet presAssocID="{359F1A13-9463-4102-9602-8D2D230FA706}" presName="background" presStyleLbl="node0" presStyleIdx="0" presStyleCnt="1"/>
      <dgm:spPr>
        <a:solidFill>
          <a:srgbClr val="046A38"/>
        </a:solidFill>
      </dgm:spPr>
    </dgm:pt>
    <dgm:pt modelId="{DA541A26-BB6E-4BCB-AB6B-A1B9B1DE386A}" type="pres">
      <dgm:prSet presAssocID="{359F1A13-9463-4102-9602-8D2D230FA706}" presName="text" presStyleLbl="fgAcc0" presStyleIdx="0" presStyleCnt="1" custScaleX="152693" custScaleY="92485" custLinFactNeighborX="-6852" custLinFactNeighborY="-15202">
        <dgm:presLayoutVars>
          <dgm:chPref val="3"/>
        </dgm:presLayoutVars>
      </dgm:prSet>
      <dgm:spPr/>
    </dgm:pt>
    <dgm:pt modelId="{4512D045-5F22-4AC3-B4EE-2FEEC6DA1D55}" type="pres">
      <dgm:prSet presAssocID="{359F1A13-9463-4102-9602-8D2D230FA706}" presName="hierChild2" presStyleCnt="0"/>
      <dgm:spPr/>
    </dgm:pt>
    <dgm:pt modelId="{38586E97-E979-4675-8BE7-34A5551C30A4}" type="pres">
      <dgm:prSet presAssocID="{2C6EFED9-D29C-4964-88CC-10C58628D944}" presName="Name10" presStyleLbl="parChTrans1D2" presStyleIdx="0" presStyleCnt="2"/>
      <dgm:spPr/>
    </dgm:pt>
    <dgm:pt modelId="{1F722965-1348-49C2-AF33-5564F997B8AF}" type="pres">
      <dgm:prSet presAssocID="{3CD3723F-C166-446C-BA64-95AA1DA1DFA9}" presName="hierRoot2" presStyleCnt="0"/>
      <dgm:spPr/>
    </dgm:pt>
    <dgm:pt modelId="{23720BF8-D50B-4360-B9AB-8BA90B57C05D}" type="pres">
      <dgm:prSet presAssocID="{3CD3723F-C166-446C-BA64-95AA1DA1DFA9}" presName="composite2" presStyleCnt="0"/>
      <dgm:spPr/>
    </dgm:pt>
    <dgm:pt modelId="{2636757F-0382-43DC-9F75-FC26ECA3F1A5}" type="pres">
      <dgm:prSet presAssocID="{3CD3723F-C166-446C-BA64-95AA1DA1DFA9}" presName="background2" presStyleLbl="node2" presStyleIdx="0" presStyleCnt="2"/>
      <dgm:spPr>
        <a:solidFill>
          <a:srgbClr val="007680"/>
        </a:solidFill>
      </dgm:spPr>
    </dgm:pt>
    <dgm:pt modelId="{D7F4F87B-E3E8-4783-954F-B7BAA3FE4007}" type="pres">
      <dgm:prSet presAssocID="{3CD3723F-C166-446C-BA64-95AA1DA1DFA9}" presName="text2" presStyleLbl="fgAcc2" presStyleIdx="0" presStyleCnt="2" custScaleX="152693" custScaleY="92485">
        <dgm:presLayoutVars>
          <dgm:chPref val="3"/>
        </dgm:presLayoutVars>
      </dgm:prSet>
      <dgm:spPr/>
    </dgm:pt>
    <dgm:pt modelId="{CB8D8BE3-BFC7-4349-A6BD-0A6CE59C867F}" type="pres">
      <dgm:prSet presAssocID="{3CD3723F-C166-446C-BA64-95AA1DA1DFA9}" presName="hierChild3" presStyleCnt="0"/>
      <dgm:spPr/>
    </dgm:pt>
    <dgm:pt modelId="{F6CA28D8-1420-4F3B-AF28-CF41C1121802}" type="pres">
      <dgm:prSet presAssocID="{EF5AA602-6B74-4D47-B90D-8FB1207C1037}" presName="Name17" presStyleLbl="parChTrans1D3" presStyleIdx="0" presStyleCnt="5"/>
      <dgm:spPr/>
    </dgm:pt>
    <dgm:pt modelId="{F62F38D1-B37C-4970-B33E-F4E1A2F640AA}" type="pres">
      <dgm:prSet presAssocID="{422583D8-F3CA-44A4-A76E-FB9501CB5379}" presName="hierRoot3" presStyleCnt="0"/>
      <dgm:spPr/>
    </dgm:pt>
    <dgm:pt modelId="{EADD8FF3-638B-4A34-812A-93028D21404B}" type="pres">
      <dgm:prSet presAssocID="{422583D8-F3CA-44A4-A76E-FB9501CB5379}" presName="composite3" presStyleCnt="0"/>
      <dgm:spPr/>
    </dgm:pt>
    <dgm:pt modelId="{286B9CB2-5B28-4753-907C-8F894A3ECA52}" type="pres">
      <dgm:prSet presAssocID="{422583D8-F3CA-44A4-A76E-FB9501CB5379}" presName="background3" presStyleLbl="node3" presStyleIdx="0" presStyleCnt="5"/>
      <dgm:spPr>
        <a:solidFill>
          <a:srgbClr val="012169"/>
        </a:solidFill>
        <a:ln>
          <a:solidFill>
            <a:srgbClr val="012169"/>
          </a:solidFill>
        </a:ln>
      </dgm:spPr>
    </dgm:pt>
    <dgm:pt modelId="{261B3CCB-1DB2-4D89-849C-96E1D3D7CD30}" type="pres">
      <dgm:prSet presAssocID="{422583D8-F3CA-44A4-A76E-FB9501CB5379}" presName="text3" presStyleLbl="fgAcc3" presStyleIdx="0" presStyleCnt="5" custScaleY="55429" custLinFactNeighborX="-3019" custLinFactNeighborY="1075">
        <dgm:presLayoutVars>
          <dgm:chPref val="3"/>
        </dgm:presLayoutVars>
      </dgm:prSet>
      <dgm:spPr/>
    </dgm:pt>
    <dgm:pt modelId="{F6893330-AC1C-4F75-8820-FE2FA04BB123}" type="pres">
      <dgm:prSet presAssocID="{422583D8-F3CA-44A4-A76E-FB9501CB5379}" presName="hierChild4" presStyleCnt="0"/>
      <dgm:spPr/>
    </dgm:pt>
    <dgm:pt modelId="{34E3E503-C3C3-432D-80E5-4B70281F2B69}" type="pres">
      <dgm:prSet presAssocID="{2885D112-3727-431E-8D53-DD51EFEEB13A}" presName="Name17" presStyleLbl="parChTrans1D3" presStyleIdx="1" presStyleCnt="5"/>
      <dgm:spPr/>
    </dgm:pt>
    <dgm:pt modelId="{2E72EB9C-B2FD-4815-BAA2-695F6D592F4B}" type="pres">
      <dgm:prSet presAssocID="{8143D298-21E3-4453-B2CF-921A1B573A12}" presName="hierRoot3" presStyleCnt="0"/>
      <dgm:spPr/>
    </dgm:pt>
    <dgm:pt modelId="{3EFEA0E7-D585-402E-99A6-6D55590F3EB5}" type="pres">
      <dgm:prSet presAssocID="{8143D298-21E3-4453-B2CF-921A1B573A12}" presName="composite3" presStyleCnt="0"/>
      <dgm:spPr/>
    </dgm:pt>
    <dgm:pt modelId="{166821CC-EB04-474B-B54A-1D88DB7A6A1D}" type="pres">
      <dgm:prSet presAssocID="{8143D298-21E3-4453-B2CF-921A1B573A12}" presName="background3" presStyleLbl="node3" presStyleIdx="1" presStyleCnt="5"/>
      <dgm:spPr>
        <a:solidFill>
          <a:srgbClr val="012169"/>
        </a:solidFill>
        <a:ln>
          <a:solidFill>
            <a:srgbClr val="012169"/>
          </a:solidFill>
        </a:ln>
      </dgm:spPr>
    </dgm:pt>
    <dgm:pt modelId="{7BD2FA89-8A15-4323-95A0-7AB927641E84}" type="pres">
      <dgm:prSet presAssocID="{8143D298-21E3-4453-B2CF-921A1B573A12}" presName="text3" presStyleLbl="fgAcc3" presStyleIdx="1" presStyleCnt="5" custScaleY="55491" custLinFactNeighborX="89" custLinFactNeighborY="494">
        <dgm:presLayoutVars>
          <dgm:chPref val="3"/>
        </dgm:presLayoutVars>
      </dgm:prSet>
      <dgm:spPr/>
    </dgm:pt>
    <dgm:pt modelId="{2849AD8C-FCE9-43A8-A203-40DC916C2095}" type="pres">
      <dgm:prSet presAssocID="{8143D298-21E3-4453-B2CF-921A1B573A12}" presName="hierChild4" presStyleCnt="0"/>
      <dgm:spPr/>
    </dgm:pt>
    <dgm:pt modelId="{B7982061-8B5D-4BD9-8EA3-1E802EC5E2BC}" type="pres">
      <dgm:prSet presAssocID="{C436AA88-C6DC-4FC8-A57C-32A05C9B94EF}" presName="Name17" presStyleLbl="parChTrans1D3" presStyleIdx="2" presStyleCnt="5"/>
      <dgm:spPr/>
    </dgm:pt>
    <dgm:pt modelId="{FE96E9E4-FEB0-4FB1-80FD-C3A7D4C9372A}" type="pres">
      <dgm:prSet presAssocID="{6394EDE7-BAFF-47A6-A46E-DD862D699CAA}" presName="hierRoot3" presStyleCnt="0"/>
      <dgm:spPr/>
    </dgm:pt>
    <dgm:pt modelId="{B4D5C4FC-98E4-4625-8DDA-F98CDB615448}" type="pres">
      <dgm:prSet presAssocID="{6394EDE7-BAFF-47A6-A46E-DD862D699CAA}" presName="composite3" presStyleCnt="0"/>
      <dgm:spPr/>
    </dgm:pt>
    <dgm:pt modelId="{94B70745-F995-48F0-A010-3C337DDD2DD7}" type="pres">
      <dgm:prSet presAssocID="{6394EDE7-BAFF-47A6-A46E-DD862D699CAA}" presName="background3" presStyleLbl="node3" presStyleIdx="2" presStyleCnt="5"/>
      <dgm:spPr>
        <a:solidFill>
          <a:srgbClr val="012169"/>
        </a:solidFill>
        <a:ln>
          <a:solidFill>
            <a:srgbClr val="012169"/>
          </a:solidFill>
        </a:ln>
      </dgm:spPr>
    </dgm:pt>
    <dgm:pt modelId="{A8C0509D-CADF-4F4F-A134-0A0A0DC33B15}" type="pres">
      <dgm:prSet presAssocID="{6394EDE7-BAFF-47A6-A46E-DD862D699CAA}" presName="text3" presStyleLbl="fgAcc3" presStyleIdx="2" presStyleCnt="5" custScaleY="55491" custLinFactNeighborX="7466" custLinFactNeighborY="849">
        <dgm:presLayoutVars>
          <dgm:chPref val="3"/>
        </dgm:presLayoutVars>
      </dgm:prSet>
      <dgm:spPr/>
    </dgm:pt>
    <dgm:pt modelId="{C1EB9F9C-9399-455C-B75B-4F721EC0784D}" type="pres">
      <dgm:prSet presAssocID="{6394EDE7-BAFF-47A6-A46E-DD862D699CAA}" presName="hierChild4" presStyleCnt="0"/>
      <dgm:spPr/>
    </dgm:pt>
    <dgm:pt modelId="{856C2A00-5ACB-4A43-82EA-007AC6C0316F}" type="pres">
      <dgm:prSet presAssocID="{7299F482-DDCD-424D-99D2-94909387DAE8}" presName="Name10" presStyleLbl="parChTrans1D2" presStyleIdx="1" presStyleCnt="2"/>
      <dgm:spPr/>
    </dgm:pt>
    <dgm:pt modelId="{631F5D5D-3F00-474D-9ABC-92F5E7157FE9}" type="pres">
      <dgm:prSet presAssocID="{B39D8945-BE1E-41BC-800A-E95BDCDEF5FA}" presName="hierRoot2" presStyleCnt="0"/>
      <dgm:spPr/>
    </dgm:pt>
    <dgm:pt modelId="{4699FB98-3DC3-4C5C-A93E-A9752ED4A680}" type="pres">
      <dgm:prSet presAssocID="{B39D8945-BE1E-41BC-800A-E95BDCDEF5FA}" presName="composite2" presStyleCnt="0"/>
      <dgm:spPr/>
    </dgm:pt>
    <dgm:pt modelId="{592AA34D-4B7A-49E7-8367-A7B31D3C2E57}" type="pres">
      <dgm:prSet presAssocID="{B39D8945-BE1E-41BC-800A-E95BDCDEF5FA}" presName="background2" presStyleLbl="node2" presStyleIdx="1" presStyleCnt="2"/>
      <dgm:spPr>
        <a:solidFill>
          <a:srgbClr val="007680"/>
        </a:solidFill>
      </dgm:spPr>
    </dgm:pt>
    <dgm:pt modelId="{5DE5FD8B-4AE6-4024-9C75-4C4164EE3BA3}" type="pres">
      <dgm:prSet presAssocID="{B39D8945-BE1E-41BC-800A-E95BDCDEF5FA}" presName="text2" presStyleLbl="fgAcc2" presStyleIdx="1" presStyleCnt="2" custScaleX="152693" custScaleY="92485">
        <dgm:presLayoutVars>
          <dgm:chPref val="3"/>
        </dgm:presLayoutVars>
      </dgm:prSet>
      <dgm:spPr/>
    </dgm:pt>
    <dgm:pt modelId="{7AC35324-9219-4CD2-B51E-199776E3F623}" type="pres">
      <dgm:prSet presAssocID="{B39D8945-BE1E-41BC-800A-E95BDCDEF5FA}" presName="hierChild3" presStyleCnt="0"/>
      <dgm:spPr/>
    </dgm:pt>
    <dgm:pt modelId="{2F2DD7E9-5C4D-4FFB-A223-CDD0A55AF6AB}" type="pres">
      <dgm:prSet presAssocID="{6F152048-D3DB-4B77-B4BF-7F30E2DFB257}" presName="Name17" presStyleLbl="parChTrans1D3" presStyleIdx="3" presStyleCnt="5"/>
      <dgm:spPr/>
    </dgm:pt>
    <dgm:pt modelId="{117E3C60-1CA6-4E5D-9008-EF4BAA26238A}" type="pres">
      <dgm:prSet presAssocID="{BC815E01-122B-47E8-9664-7C870A1820A1}" presName="hierRoot3" presStyleCnt="0"/>
      <dgm:spPr/>
    </dgm:pt>
    <dgm:pt modelId="{919E54E9-5EA0-411E-8A9E-C46F30DBCC0E}" type="pres">
      <dgm:prSet presAssocID="{BC815E01-122B-47E8-9664-7C870A1820A1}" presName="composite3" presStyleCnt="0"/>
      <dgm:spPr/>
    </dgm:pt>
    <dgm:pt modelId="{8BC8D0B7-D0FE-4F4F-A650-A1581724B8BD}" type="pres">
      <dgm:prSet presAssocID="{BC815E01-122B-47E8-9664-7C870A1820A1}" presName="background3" presStyleLbl="node3" presStyleIdx="3" presStyleCnt="5"/>
      <dgm:spPr>
        <a:solidFill>
          <a:srgbClr val="012169"/>
        </a:solidFill>
        <a:ln>
          <a:solidFill>
            <a:srgbClr val="012169"/>
          </a:solidFill>
        </a:ln>
      </dgm:spPr>
    </dgm:pt>
    <dgm:pt modelId="{2678C774-BC1C-4C2F-8E1E-23EB1504DD8D}" type="pres">
      <dgm:prSet presAssocID="{BC815E01-122B-47E8-9664-7C870A1820A1}" presName="text3" presStyleLbl="fgAcc3" presStyleIdx="3" presStyleCnt="5" custScaleY="55491">
        <dgm:presLayoutVars>
          <dgm:chPref val="3"/>
        </dgm:presLayoutVars>
      </dgm:prSet>
      <dgm:spPr/>
    </dgm:pt>
    <dgm:pt modelId="{526F36C2-8446-4B8B-A272-7AA36741369D}" type="pres">
      <dgm:prSet presAssocID="{BC815E01-122B-47E8-9664-7C870A1820A1}" presName="hierChild4" presStyleCnt="0"/>
      <dgm:spPr/>
    </dgm:pt>
    <dgm:pt modelId="{9733F13E-5615-4B04-9893-095E9F69A35C}" type="pres">
      <dgm:prSet presAssocID="{D8244585-E2D5-4317-940F-B2CC4346BC6E}" presName="Name17" presStyleLbl="parChTrans1D3" presStyleIdx="4" presStyleCnt="5"/>
      <dgm:spPr/>
    </dgm:pt>
    <dgm:pt modelId="{D9A2C509-523D-48EC-8F09-9BD2B6400505}" type="pres">
      <dgm:prSet presAssocID="{F562B1AF-E79D-40DB-B2C6-B0495F9C1CC8}" presName="hierRoot3" presStyleCnt="0"/>
      <dgm:spPr/>
    </dgm:pt>
    <dgm:pt modelId="{51FB60E3-F906-4331-B77F-84681CD8EC07}" type="pres">
      <dgm:prSet presAssocID="{F562B1AF-E79D-40DB-B2C6-B0495F9C1CC8}" presName="composite3" presStyleCnt="0"/>
      <dgm:spPr/>
    </dgm:pt>
    <dgm:pt modelId="{324A9716-CA3A-469C-BEF8-039879BEC535}" type="pres">
      <dgm:prSet presAssocID="{F562B1AF-E79D-40DB-B2C6-B0495F9C1CC8}" presName="background3" presStyleLbl="node3" presStyleIdx="4" presStyleCnt="5"/>
      <dgm:spPr>
        <a:solidFill>
          <a:srgbClr val="012169"/>
        </a:solidFill>
        <a:ln>
          <a:solidFill>
            <a:srgbClr val="012169"/>
          </a:solidFill>
        </a:ln>
      </dgm:spPr>
    </dgm:pt>
    <dgm:pt modelId="{99883278-2026-4E7E-9785-7E89661E12C8}" type="pres">
      <dgm:prSet presAssocID="{F562B1AF-E79D-40DB-B2C6-B0495F9C1CC8}" presName="text3" presStyleLbl="fgAcc3" presStyleIdx="4" presStyleCnt="5" custScaleY="55491">
        <dgm:presLayoutVars>
          <dgm:chPref val="3"/>
        </dgm:presLayoutVars>
      </dgm:prSet>
      <dgm:spPr/>
    </dgm:pt>
    <dgm:pt modelId="{7B9EEE92-DFE6-459D-B8FC-61C843445064}" type="pres">
      <dgm:prSet presAssocID="{F562B1AF-E79D-40DB-B2C6-B0495F9C1CC8}" presName="hierChild4" presStyleCnt="0"/>
      <dgm:spPr/>
    </dgm:pt>
  </dgm:ptLst>
  <dgm:cxnLst>
    <dgm:cxn modelId="{5B584F0B-3C63-4410-962C-E8BF44CAB4E1}" type="presOf" srcId="{7299F482-DDCD-424D-99D2-94909387DAE8}" destId="{856C2A00-5ACB-4A43-82EA-007AC6C0316F}" srcOrd="0" destOrd="0" presId="urn:microsoft.com/office/officeart/2005/8/layout/hierarchy1"/>
    <dgm:cxn modelId="{6B2DE115-34F6-4FDB-9698-F120A8B0FFC0}" type="presOf" srcId="{3CD3723F-C166-446C-BA64-95AA1DA1DFA9}" destId="{D7F4F87B-E3E8-4783-954F-B7BAA3FE4007}" srcOrd="0" destOrd="0" presId="urn:microsoft.com/office/officeart/2005/8/layout/hierarchy1"/>
    <dgm:cxn modelId="{A5D1BC1A-3850-4A22-B070-7E0EB0908422}" type="presOf" srcId="{B39D8945-BE1E-41BC-800A-E95BDCDEF5FA}" destId="{5DE5FD8B-4AE6-4024-9C75-4C4164EE3BA3}" srcOrd="0" destOrd="0" presId="urn:microsoft.com/office/officeart/2005/8/layout/hierarchy1"/>
    <dgm:cxn modelId="{B7632520-30CC-413D-8CCE-AA43237CAD4A}" srcId="{B39D8945-BE1E-41BC-800A-E95BDCDEF5FA}" destId="{BC815E01-122B-47E8-9664-7C870A1820A1}" srcOrd="0" destOrd="0" parTransId="{6F152048-D3DB-4B77-B4BF-7F30E2DFB257}" sibTransId="{D52F2967-0850-416D-B958-44309A03FA20}"/>
    <dgm:cxn modelId="{C8284A2A-51E8-42C3-883F-246D1EF852F2}" srcId="{3CD3723F-C166-446C-BA64-95AA1DA1DFA9}" destId="{422583D8-F3CA-44A4-A76E-FB9501CB5379}" srcOrd="0" destOrd="0" parTransId="{EF5AA602-6B74-4D47-B90D-8FB1207C1037}" sibTransId="{C04966F3-C26E-4A43-92A7-006B28F5E111}"/>
    <dgm:cxn modelId="{860AE93B-0CD9-41D9-84E6-9419CE59E4AD}" srcId="{359F1A13-9463-4102-9602-8D2D230FA706}" destId="{3CD3723F-C166-446C-BA64-95AA1DA1DFA9}" srcOrd="0" destOrd="0" parTransId="{2C6EFED9-D29C-4964-88CC-10C58628D944}" sibTransId="{AED8AB0D-92A2-43C6-A51D-AC8F10C273AC}"/>
    <dgm:cxn modelId="{5B22235F-8E76-44AA-B56D-828CAB874C1C}" type="presOf" srcId="{6F152048-D3DB-4B77-B4BF-7F30E2DFB257}" destId="{2F2DD7E9-5C4D-4FFB-A223-CDD0A55AF6AB}" srcOrd="0" destOrd="0" presId="urn:microsoft.com/office/officeart/2005/8/layout/hierarchy1"/>
    <dgm:cxn modelId="{BBA43468-A421-4667-A1B7-9260D460A37C}" srcId="{3CD3723F-C166-446C-BA64-95AA1DA1DFA9}" destId="{6394EDE7-BAFF-47A6-A46E-DD862D699CAA}" srcOrd="2" destOrd="0" parTransId="{C436AA88-C6DC-4FC8-A57C-32A05C9B94EF}" sibTransId="{15AAAF49-7752-42B9-967B-58036B838BD8}"/>
    <dgm:cxn modelId="{74A65C6A-0EA9-4AB7-A9F5-654DC3D7701F}" srcId="{3CD3723F-C166-446C-BA64-95AA1DA1DFA9}" destId="{8143D298-21E3-4453-B2CF-921A1B573A12}" srcOrd="1" destOrd="0" parTransId="{2885D112-3727-431E-8D53-DD51EFEEB13A}" sibTransId="{0559FFA3-B661-4306-BC03-B16C08078E1A}"/>
    <dgm:cxn modelId="{6B9CEB4B-5572-4C18-9C61-6F8DE9C20A81}" srcId="{B39D8945-BE1E-41BC-800A-E95BDCDEF5FA}" destId="{F562B1AF-E79D-40DB-B2C6-B0495F9C1CC8}" srcOrd="1" destOrd="0" parTransId="{D8244585-E2D5-4317-940F-B2CC4346BC6E}" sibTransId="{2E4971EA-6188-45E8-B987-5456F1EDD6F1}"/>
    <dgm:cxn modelId="{82D7A04D-C521-4769-8A8A-7E366C698518}" type="presOf" srcId="{2C6EFED9-D29C-4964-88CC-10C58628D944}" destId="{38586E97-E979-4675-8BE7-34A5551C30A4}" srcOrd="0" destOrd="0" presId="urn:microsoft.com/office/officeart/2005/8/layout/hierarchy1"/>
    <dgm:cxn modelId="{A9731C4E-E1D5-4050-8198-0E327CCD1CCE}" type="presOf" srcId="{BC815E01-122B-47E8-9664-7C870A1820A1}" destId="{2678C774-BC1C-4C2F-8E1E-23EB1504DD8D}" srcOrd="0" destOrd="0" presId="urn:microsoft.com/office/officeart/2005/8/layout/hierarchy1"/>
    <dgm:cxn modelId="{C2539A57-6418-4A0E-BC30-3A4EF7C1DEF7}" type="presOf" srcId="{6394EDE7-BAFF-47A6-A46E-DD862D699CAA}" destId="{A8C0509D-CADF-4F4F-A134-0A0A0DC33B15}" srcOrd="0" destOrd="0" presId="urn:microsoft.com/office/officeart/2005/8/layout/hierarchy1"/>
    <dgm:cxn modelId="{E750DB58-1748-460E-90D0-5A287D344FA8}" srcId="{B956333C-0131-4606-806D-599FA33CFA54}" destId="{359F1A13-9463-4102-9602-8D2D230FA706}" srcOrd="0" destOrd="0" parTransId="{4DCB243B-53BD-436D-88BD-C8F3B8A8CC94}" sibTransId="{08D3B00C-291C-4D6F-8E33-D1C434E56DEE}"/>
    <dgm:cxn modelId="{C30D9F8C-D1E8-449A-A6C9-71B759345006}" type="presOf" srcId="{C436AA88-C6DC-4FC8-A57C-32A05C9B94EF}" destId="{B7982061-8B5D-4BD9-8EA3-1E802EC5E2BC}" srcOrd="0" destOrd="0" presId="urn:microsoft.com/office/officeart/2005/8/layout/hierarchy1"/>
    <dgm:cxn modelId="{4F073F98-660C-4F18-A525-FFCEBA8602CF}" type="presOf" srcId="{8143D298-21E3-4453-B2CF-921A1B573A12}" destId="{7BD2FA89-8A15-4323-95A0-7AB927641E84}" srcOrd="0" destOrd="0" presId="urn:microsoft.com/office/officeart/2005/8/layout/hierarchy1"/>
    <dgm:cxn modelId="{2140149A-E8E8-42E6-B49F-3B24B9A21429}" type="presOf" srcId="{2885D112-3727-431E-8D53-DD51EFEEB13A}" destId="{34E3E503-C3C3-432D-80E5-4B70281F2B69}" srcOrd="0" destOrd="0" presId="urn:microsoft.com/office/officeart/2005/8/layout/hierarchy1"/>
    <dgm:cxn modelId="{937315AB-DF63-49B6-89A6-E0EEFE9DBE3E}" type="presOf" srcId="{EF5AA602-6B74-4D47-B90D-8FB1207C1037}" destId="{F6CA28D8-1420-4F3B-AF28-CF41C1121802}" srcOrd="0" destOrd="0" presId="urn:microsoft.com/office/officeart/2005/8/layout/hierarchy1"/>
    <dgm:cxn modelId="{4AA300AD-C6F6-43EE-AA8A-E31924C4B426}" type="presOf" srcId="{422583D8-F3CA-44A4-A76E-FB9501CB5379}" destId="{261B3CCB-1DB2-4D89-849C-96E1D3D7CD30}" srcOrd="0" destOrd="0" presId="urn:microsoft.com/office/officeart/2005/8/layout/hierarchy1"/>
    <dgm:cxn modelId="{ED2D1EAF-599B-4D53-AEE4-05AA8EA064DD}" type="presOf" srcId="{D8244585-E2D5-4317-940F-B2CC4346BC6E}" destId="{9733F13E-5615-4B04-9893-095E9F69A35C}" srcOrd="0" destOrd="0" presId="urn:microsoft.com/office/officeart/2005/8/layout/hierarchy1"/>
    <dgm:cxn modelId="{B0A87FAF-A4D4-4CB4-803C-1B18AF4551A1}" srcId="{359F1A13-9463-4102-9602-8D2D230FA706}" destId="{B39D8945-BE1E-41BC-800A-E95BDCDEF5FA}" srcOrd="1" destOrd="0" parTransId="{7299F482-DDCD-424D-99D2-94909387DAE8}" sibTransId="{221DB97E-C019-4364-8584-38F0F3C8FF5B}"/>
    <dgm:cxn modelId="{5A47DABC-190D-4D4A-9A47-79F04D9983DC}" type="presOf" srcId="{F562B1AF-E79D-40DB-B2C6-B0495F9C1CC8}" destId="{99883278-2026-4E7E-9785-7E89661E12C8}" srcOrd="0" destOrd="0" presId="urn:microsoft.com/office/officeart/2005/8/layout/hierarchy1"/>
    <dgm:cxn modelId="{40918ADD-8C3C-40C6-9DC7-A3C669FDDD81}" type="presOf" srcId="{359F1A13-9463-4102-9602-8D2D230FA706}" destId="{DA541A26-BB6E-4BCB-AB6B-A1B9B1DE386A}" srcOrd="0" destOrd="0" presId="urn:microsoft.com/office/officeart/2005/8/layout/hierarchy1"/>
    <dgm:cxn modelId="{40389AF2-5C9E-4600-9D38-93C21A569A95}" type="presOf" srcId="{B956333C-0131-4606-806D-599FA33CFA54}" destId="{A10B12D8-D025-4162-8D18-14E19A6D7384}" srcOrd="0" destOrd="0" presId="urn:microsoft.com/office/officeart/2005/8/layout/hierarchy1"/>
    <dgm:cxn modelId="{9327FD84-2D22-4039-B9F1-9F321A5F4264}" type="presParOf" srcId="{A10B12D8-D025-4162-8D18-14E19A6D7384}" destId="{46A93EE1-3657-45D2-97B3-941740A3C053}" srcOrd="0" destOrd="0" presId="urn:microsoft.com/office/officeart/2005/8/layout/hierarchy1"/>
    <dgm:cxn modelId="{D77FCA10-6976-41DD-8FAA-3BB366C05806}" type="presParOf" srcId="{46A93EE1-3657-45D2-97B3-941740A3C053}" destId="{9F9331BA-45D9-4979-95F4-2C7BC81B8367}" srcOrd="0" destOrd="0" presId="urn:microsoft.com/office/officeart/2005/8/layout/hierarchy1"/>
    <dgm:cxn modelId="{C575A740-99E5-4FA9-87B6-2D1BC62FF55B}" type="presParOf" srcId="{9F9331BA-45D9-4979-95F4-2C7BC81B8367}" destId="{C0C3960B-3359-4C14-9A88-C03556B46446}" srcOrd="0" destOrd="0" presId="urn:microsoft.com/office/officeart/2005/8/layout/hierarchy1"/>
    <dgm:cxn modelId="{ACD98290-F7DA-4C21-90FE-D95C9FD1F16E}" type="presParOf" srcId="{9F9331BA-45D9-4979-95F4-2C7BC81B8367}" destId="{DA541A26-BB6E-4BCB-AB6B-A1B9B1DE386A}" srcOrd="1" destOrd="0" presId="urn:microsoft.com/office/officeart/2005/8/layout/hierarchy1"/>
    <dgm:cxn modelId="{2CD3823C-7466-4530-A7F4-E38982932A26}" type="presParOf" srcId="{46A93EE1-3657-45D2-97B3-941740A3C053}" destId="{4512D045-5F22-4AC3-B4EE-2FEEC6DA1D55}" srcOrd="1" destOrd="0" presId="urn:microsoft.com/office/officeart/2005/8/layout/hierarchy1"/>
    <dgm:cxn modelId="{AE941293-7481-4323-BAC7-D52892690392}" type="presParOf" srcId="{4512D045-5F22-4AC3-B4EE-2FEEC6DA1D55}" destId="{38586E97-E979-4675-8BE7-34A5551C30A4}" srcOrd="0" destOrd="0" presId="urn:microsoft.com/office/officeart/2005/8/layout/hierarchy1"/>
    <dgm:cxn modelId="{59CC4640-5F85-4374-9F27-42CC116CE607}" type="presParOf" srcId="{4512D045-5F22-4AC3-B4EE-2FEEC6DA1D55}" destId="{1F722965-1348-49C2-AF33-5564F997B8AF}" srcOrd="1" destOrd="0" presId="urn:microsoft.com/office/officeart/2005/8/layout/hierarchy1"/>
    <dgm:cxn modelId="{FEBD93D2-0C2C-4F96-9B27-66A50B04F8F6}" type="presParOf" srcId="{1F722965-1348-49C2-AF33-5564F997B8AF}" destId="{23720BF8-D50B-4360-B9AB-8BA90B57C05D}" srcOrd="0" destOrd="0" presId="urn:microsoft.com/office/officeart/2005/8/layout/hierarchy1"/>
    <dgm:cxn modelId="{96639FB4-0269-4CF3-AF1D-0ECDBB855CCF}" type="presParOf" srcId="{23720BF8-D50B-4360-B9AB-8BA90B57C05D}" destId="{2636757F-0382-43DC-9F75-FC26ECA3F1A5}" srcOrd="0" destOrd="0" presId="urn:microsoft.com/office/officeart/2005/8/layout/hierarchy1"/>
    <dgm:cxn modelId="{A051CBBB-C78E-46A2-8EA3-768D77F2CCE8}" type="presParOf" srcId="{23720BF8-D50B-4360-B9AB-8BA90B57C05D}" destId="{D7F4F87B-E3E8-4783-954F-B7BAA3FE4007}" srcOrd="1" destOrd="0" presId="urn:microsoft.com/office/officeart/2005/8/layout/hierarchy1"/>
    <dgm:cxn modelId="{8F6AAE0E-917E-4053-902B-BB4510EAB274}" type="presParOf" srcId="{1F722965-1348-49C2-AF33-5564F997B8AF}" destId="{CB8D8BE3-BFC7-4349-A6BD-0A6CE59C867F}" srcOrd="1" destOrd="0" presId="urn:microsoft.com/office/officeart/2005/8/layout/hierarchy1"/>
    <dgm:cxn modelId="{567C678E-661E-4BB7-A7C4-9965ED077EE5}" type="presParOf" srcId="{CB8D8BE3-BFC7-4349-A6BD-0A6CE59C867F}" destId="{F6CA28D8-1420-4F3B-AF28-CF41C1121802}" srcOrd="0" destOrd="0" presId="urn:microsoft.com/office/officeart/2005/8/layout/hierarchy1"/>
    <dgm:cxn modelId="{6141C074-F00F-459F-8A8C-CC1817E87BBA}" type="presParOf" srcId="{CB8D8BE3-BFC7-4349-A6BD-0A6CE59C867F}" destId="{F62F38D1-B37C-4970-B33E-F4E1A2F640AA}" srcOrd="1" destOrd="0" presId="urn:microsoft.com/office/officeart/2005/8/layout/hierarchy1"/>
    <dgm:cxn modelId="{B8891371-523F-45C7-9759-4B36CBA7DF41}" type="presParOf" srcId="{F62F38D1-B37C-4970-B33E-F4E1A2F640AA}" destId="{EADD8FF3-638B-4A34-812A-93028D21404B}" srcOrd="0" destOrd="0" presId="urn:microsoft.com/office/officeart/2005/8/layout/hierarchy1"/>
    <dgm:cxn modelId="{D66B612E-113B-490C-A5ED-FE1A52876E48}" type="presParOf" srcId="{EADD8FF3-638B-4A34-812A-93028D21404B}" destId="{286B9CB2-5B28-4753-907C-8F894A3ECA52}" srcOrd="0" destOrd="0" presId="urn:microsoft.com/office/officeart/2005/8/layout/hierarchy1"/>
    <dgm:cxn modelId="{D71A57A1-B7C5-411E-8515-8FE0BE60AB61}" type="presParOf" srcId="{EADD8FF3-638B-4A34-812A-93028D21404B}" destId="{261B3CCB-1DB2-4D89-849C-96E1D3D7CD30}" srcOrd="1" destOrd="0" presId="urn:microsoft.com/office/officeart/2005/8/layout/hierarchy1"/>
    <dgm:cxn modelId="{7F1615D2-F7D4-43AC-8DC3-15DE4F9CD21C}" type="presParOf" srcId="{F62F38D1-B37C-4970-B33E-F4E1A2F640AA}" destId="{F6893330-AC1C-4F75-8820-FE2FA04BB123}" srcOrd="1" destOrd="0" presId="urn:microsoft.com/office/officeart/2005/8/layout/hierarchy1"/>
    <dgm:cxn modelId="{66387DF4-F4AF-4A55-9667-A40E2A6CA376}" type="presParOf" srcId="{CB8D8BE3-BFC7-4349-A6BD-0A6CE59C867F}" destId="{34E3E503-C3C3-432D-80E5-4B70281F2B69}" srcOrd="2" destOrd="0" presId="urn:microsoft.com/office/officeart/2005/8/layout/hierarchy1"/>
    <dgm:cxn modelId="{2E9A1B36-3C41-4B11-BEBC-293B69C9C50D}" type="presParOf" srcId="{CB8D8BE3-BFC7-4349-A6BD-0A6CE59C867F}" destId="{2E72EB9C-B2FD-4815-BAA2-695F6D592F4B}" srcOrd="3" destOrd="0" presId="urn:microsoft.com/office/officeart/2005/8/layout/hierarchy1"/>
    <dgm:cxn modelId="{5962E96A-9597-4301-8853-0B5B0BA71FA1}" type="presParOf" srcId="{2E72EB9C-B2FD-4815-BAA2-695F6D592F4B}" destId="{3EFEA0E7-D585-402E-99A6-6D55590F3EB5}" srcOrd="0" destOrd="0" presId="urn:microsoft.com/office/officeart/2005/8/layout/hierarchy1"/>
    <dgm:cxn modelId="{9240A1D2-8219-4975-9F93-2A1E6D71FE8E}" type="presParOf" srcId="{3EFEA0E7-D585-402E-99A6-6D55590F3EB5}" destId="{166821CC-EB04-474B-B54A-1D88DB7A6A1D}" srcOrd="0" destOrd="0" presId="urn:microsoft.com/office/officeart/2005/8/layout/hierarchy1"/>
    <dgm:cxn modelId="{D8E6012A-1561-4381-8190-5E7ED0030C99}" type="presParOf" srcId="{3EFEA0E7-D585-402E-99A6-6D55590F3EB5}" destId="{7BD2FA89-8A15-4323-95A0-7AB927641E84}" srcOrd="1" destOrd="0" presId="urn:microsoft.com/office/officeart/2005/8/layout/hierarchy1"/>
    <dgm:cxn modelId="{06B814D7-45DD-45A1-BA4E-0048A1377312}" type="presParOf" srcId="{2E72EB9C-B2FD-4815-BAA2-695F6D592F4B}" destId="{2849AD8C-FCE9-43A8-A203-40DC916C2095}" srcOrd="1" destOrd="0" presId="urn:microsoft.com/office/officeart/2005/8/layout/hierarchy1"/>
    <dgm:cxn modelId="{FD51333C-45E7-46B5-A55F-1B8A4DEF70FC}" type="presParOf" srcId="{CB8D8BE3-BFC7-4349-A6BD-0A6CE59C867F}" destId="{B7982061-8B5D-4BD9-8EA3-1E802EC5E2BC}" srcOrd="4" destOrd="0" presId="urn:microsoft.com/office/officeart/2005/8/layout/hierarchy1"/>
    <dgm:cxn modelId="{F1B5BC0E-FEFE-4C2C-8A03-C1CABB6A876A}" type="presParOf" srcId="{CB8D8BE3-BFC7-4349-A6BD-0A6CE59C867F}" destId="{FE96E9E4-FEB0-4FB1-80FD-C3A7D4C9372A}" srcOrd="5" destOrd="0" presId="urn:microsoft.com/office/officeart/2005/8/layout/hierarchy1"/>
    <dgm:cxn modelId="{E7452C0F-BA15-4A2F-A5A2-475C0A57C97D}" type="presParOf" srcId="{FE96E9E4-FEB0-4FB1-80FD-C3A7D4C9372A}" destId="{B4D5C4FC-98E4-4625-8DDA-F98CDB615448}" srcOrd="0" destOrd="0" presId="urn:microsoft.com/office/officeart/2005/8/layout/hierarchy1"/>
    <dgm:cxn modelId="{01C69C52-2A1D-4CB8-BDC3-9067F86F3828}" type="presParOf" srcId="{B4D5C4FC-98E4-4625-8DDA-F98CDB615448}" destId="{94B70745-F995-48F0-A010-3C337DDD2DD7}" srcOrd="0" destOrd="0" presId="urn:microsoft.com/office/officeart/2005/8/layout/hierarchy1"/>
    <dgm:cxn modelId="{28F458FF-7F7A-4392-AC7D-79D8475307E5}" type="presParOf" srcId="{B4D5C4FC-98E4-4625-8DDA-F98CDB615448}" destId="{A8C0509D-CADF-4F4F-A134-0A0A0DC33B15}" srcOrd="1" destOrd="0" presId="urn:microsoft.com/office/officeart/2005/8/layout/hierarchy1"/>
    <dgm:cxn modelId="{D535093C-F593-42ED-A37A-E04A3972AFA1}" type="presParOf" srcId="{FE96E9E4-FEB0-4FB1-80FD-C3A7D4C9372A}" destId="{C1EB9F9C-9399-455C-B75B-4F721EC0784D}" srcOrd="1" destOrd="0" presId="urn:microsoft.com/office/officeart/2005/8/layout/hierarchy1"/>
    <dgm:cxn modelId="{797004EF-441B-4A8A-97DA-0BFFBEC96721}" type="presParOf" srcId="{4512D045-5F22-4AC3-B4EE-2FEEC6DA1D55}" destId="{856C2A00-5ACB-4A43-82EA-007AC6C0316F}" srcOrd="2" destOrd="0" presId="urn:microsoft.com/office/officeart/2005/8/layout/hierarchy1"/>
    <dgm:cxn modelId="{64B35CCF-3DF2-4C88-801F-2E52C64D2E2C}" type="presParOf" srcId="{4512D045-5F22-4AC3-B4EE-2FEEC6DA1D55}" destId="{631F5D5D-3F00-474D-9ABC-92F5E7157FE9}" srcOrd="3" destOrd="0" presId="urn:microsoft.com/office/officeart/2005/8/layout/hierarchy1"/>
    <dgm:cxn modelId="{5EE6F5C3-17B5-4D0E-A707-6197B93CCBA7}" type="presParOf" srcId="{631F5D5D-3F00-474D-9ABC-92F5E7157FE9}" destId="{4699FB98-3DC3-4C5C-A93E-A9752ED4A680}" srcOrd="0" destOrd="0" presId="urn:microsoft.com/office/officeart/2005/8/layout/hierarchy1"/>
    <dgm:cxn modelId="{0D7BB524-96DE-41F5-914C-C1C5C4160A06}" type="presParOf" srcId="{4699FB98-3DC3-4C5C-A93E-A9752ED4A680}" destId="{592AA34D-4B7A-49E7-8367-A7B31D3C2E57}" srcOrd="0" destOrd="0" presId="urn:microsoft.com/office/officeart/2005/8/layout/hierarchy1"/>
    <dgm:cxn modelId="{1BE62EC8-D6F4-4123-9980-8374FA9A685D}" type="presParOf" srcId="{4699FB98-3DC3-4C5C-A93E-A9752ED4A680}" destId="{5DE5FD8B-4AE6-4024-9C75-4C4164EE3BA3}" srcOrd="1" destOrd="0" presId="urn:microsoft.com/office/officeart/2005/8/layout/hierarchy1"/>
    <dgm:cxn modelId="{63BA5592-0E07-4F1E-B6DB-E7B9833D80F8}" type="presParOf" srcId="{631F5D5D-3F00-474D-9ABC-92F5E7157FE9}" destId="{7AC35324-9219-4CD2-B51E-199776E3F623}" srcOrd="1" destOrd="0" presId="urn:microsoft.com/office/officeart/2005/8/layout/hierarchy1"/>
    <dgm:cxn modelId="{71BF9539-DE2F-423F-A4C2-5EAAACDC2F87}" type="presParOf" srcId="{7AC35324-9219-4CD2-B51E-199776E3F623}" destId="{2F2DD7E9-5C4D-4FFB-A223-CDD0A55AF6AB}" srcOrd="0" destOrd="0" presId="urn:microsoft.com/office/officeart/2005/8/layout/hierarchy1"/>
    <dgm:cxn modelId="{29512A97-548C-4E69-9DFB-1B3E7FD4CAD1}" type="presParOf" srcId="{7AC35324-9219-4CD2-B51E-199776E3F623}" destId="{117E3C60-1CA6-4E5D-9008-EF4BAA26238A}" srcOrd="1" destOrd="0" presId="urn:microsoft.com/office/officeart/2005/8/layout/hierarchy1"/>
    <dgm:cxn modelId="{10E9CBB4-B973-483D-9762-4B216F006D67}" type="presParOf" srcId="{117E3C60-1CA6-4E5D-9008-EF4BAA26238A}" destId="{919E54E9-5EA0-411E-8A9E-C46F30DBCC0E}" srcOrd="0" destOrd="0" presId="urn:microsoft.com/office/officeart/2005/8/layout/hierarchy1"/>
    <dgm:cxn modelId="{9E224F8D-8F44-451D-94E7-F84CAD2EB28D}" type="presParOf" srcId="{919E54E9-5EA0-411E-8A9E-C46F30DBCC0E}" destId="{8BC8D0B7-D0FE-4F4F-A650-A1581724B8BD}" srcOrd="0" destOrd="0" presId="urn:microsoft.com/office/officeart/2005/8/layout/hierarchy1"/>
    <dgm:cxn modelId="{3F1316B0-415E-44B2-BA8D-02A70163E135}" type="presParOf" srcId="{919E54E9-5EA0-411E-8A9E-C46F30DBCC0E}" destId="{2678C774-BC1C-4C2F-8E1E-23EB1504DD8D}" srcOrd="1" destOrd="0" presId="urn:microsoft.com/office/officeart/2005/8/layout/hierarchy1"/>
    <dgm:cxn modelId="{38E7BDCD-AD73-4073-9C75-33B41D2CFA0B}" type="presParOf" srcId="{117E3C60-1CA6-4E5D-9008-EF4BAA26238A}" destId="{526F36C2-8446-4B8B-A272-7AA36741369D}" srcOrd="1" destOrd="0" presId="urn:microsoft.com/office/officeart/2005/8/layout/hierarchy1"/>
    <dgm:cxn modelId="{0B419533-9F32-4584-AE38-0013CD02B48B}" type="presParOf" srcId="{7AC35324-9219-4CD2-B51E-199776E3F623}" destId="{9733F13E-5615-4B04-9893-095E9F69A35C}" srcOrd="2" destOrd="0" presId="urn:microsoft.com/office/officeart/2005/8/layout/hierarchy1"/>
    <dgm:cxn modelId="{F3EE300E-BD42-4D66-8AB2-17E40AE999C0}" type="presParOf" srcId="{7AC35324-9219-4CD2-B51E-199776E3F623}" destId="{D9A2C509-523D-48EC-8F09-9BD2B6400505}" srcOrd="3" destOrd="0" presId="urn:microsoft.com/office/officeart/2005/8/layout/hierarchy1"/>
    <dgm:cxn modelId="{04A811DF-8EB4-4057-8BAC-A7AFEF8050DD}" type="presParOf" srcId="{D9A2C509-523D-48EC-8F09-9BD2B6400505}" destId="{51FB60E3-F906-4331-B77F-84681CD8EC07}" srcOrd="0" destOrd="0" presId="urn:microsoft.com/office/officeart/2005/8/layout/hierarchy1"/>
    <dgm:cxn modelId="{FFF6AA47-45A8-4FDB-BC3C-161ABFA309CA}" type="presParOf" srcId="{51FB60E3-F906-4331-B77F-84681CD8EC07}" destId="{324A9716-CA3A-469C-BEF8-039879BEC535}" srcOrd="0" destOrd="0" presId="urn:microsoft.com/office/officeart/2005/8/layout/hierarchy1"/>
    <dgm:cxn modelId="{40421D01-B89B-40BE-85F5-685F9CD6674B}" type="presParOf" srcId="{51FB60E3-F906-4331-B77F-84681CD8EC07}" destId="{99883278-2026-4E7E-9785-7E89661E12C8}" srcOrd="1" destOrd="0" presId="urn:microsoft.com/office/officeart/2005/8/layout/hierarchy1"/>
    <dgm:cxn modelId="{004EE0F6-9D17-4740-80D7-472D1D6F8450}" type="presParOf" srcId="{D9A2C509-523D-48EC-8F09-9BD2B6400505}" destId="{7B9EEE92-DFE6-459D-B8FC-61C8434450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3F13E-5615-4B04-9893-095E9F69A35C}">
      <dsp:nvSpPr>
        <dsp:cNvPr id="0" name=""/>
        <dsp:cNvSpPr/>
      </dsp:nvSpPr>
      <dsp:spPr>
        <a:xfrm>
          <a:off x="7442221" y="3606719"/>
          <a:ext cx="951503" cy="452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89"/>
              </a:lnTo>
              <a:lnTo>
                <a:pt x="951503" y="308589"/>
              </a:lnTo>
              <a:lnTo>
                <a:pt x="951503" y="452829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DD7E9-5C4D-4FFB-A223-CDD0A55AF6AB}">
      <dsp:nvSpPr>
        <dsp:cNvPr id="0" name=""/>
        <dsp:cNvSpPr/>
      </dsp:nvSpPr>
      <dsp:spPr>
        <a:xfrm>
          <a:off x="6490718" y="3606719"/>
          <a:ext cx="951503" cy="452829"/>
        </a:xfrm>
        <a:custGeom>
          <a:avLst/>
          <a:gdLst/>
          <a:ahLst/>
          <a:cxnLst/>
          <a:rect l="0" t="0" r="0" b="0"/>
          <a:pathLst>
            <a:path>
              <a:moveTo>
                <a:pt x="951503" y="0"/>
              </a:moveTo>
              <a:lnTo>
                <a:pt x="951503" y="308589"/>
              </a:lnTo>
              <a:lnTo>
                <a:pt x="0" y="308589"/>
              </a:lnTo>
              <a:lnTo>
                <a:pt x="0" y="452829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C2A00-5ACB-4A43-82EA-007AC6C0316F}">
      <dsp:nvSpPr>
        <dsp:cNvPr id="0" name=""/>
        <dsp:cNvSpPr/>
      </dsp:nvSpPr>
      <dsp:spPr>
        <a:xfrm>
          <a:off x="4956777" y="2089190"/>
          <a:ext cx="2485444" cy="60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891"/>
              </a:lnTo>
              <a:lnTo>
                <a:pt x="2485444" y="458891"/>
              </a:lnTo>
              <a:lnTo>
                <a:pt x="2485444" y="603131"/>
              </a:lnTo>
            </a:path>
          </a:pathLst>
        </a:custGeom>
        <a:noFill/>
        <a:ln w="25400" cap="flat" cmpd="sng" algn="ctr">
          <a:solidFill>
            <a:srgbClr val="046A3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982061-8B5D-4BD9-8EA3-1E802EC5E2BC}">
      <dsp:nvSpPr>
        <dsp:cNvPr id="0" name=""/>
        <dsp:cNvSpPr/>
      </dsp:nvSpPr>
      <dsp:spPr>
        <a:xfrm>
          <a:off x="2684704" y="3606719"/>
          <a:ext cx="2019252" cy="461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983"/>
              </a:lnTo>
              <a:lnTo>
                <a:pt x="2019252" y="316983"/>
              </a:lnTo>
              <a:lnTo>
                <a:pt x="2019252" y="461223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3E503-C3C3-432D-80E5-4B70281F2B69}">
      <dsp:nvSpPr>
        <dsp:cNvPr id="0" name=""/>
        <dsp:cNvSpPr/>
      </dsp:nvSpPr>
      <dsp:spPr>
        <a:xfrm>
          <a:off x="2638984" y="3606719"/>
          <a:ext cx="91440" cy="4577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74"/>
              </a:lnTo>
              <a:lnTo>
                <a:pt x="47105" y="313474"/>
              </a:lnTo>
              <a:lnTo>
                <a:pt x="47105" y="457713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A28D8-1420-4F3B-AF28-CF41C1121802}">
      <dsp:nvSpPr>
        <dsp:cNvPr id="0" name=""/>
        <dsp:cNvSpPr/>
      </dsp:nvSpPr>
      <dsp:spPr>
        <a:xfrm>
          <a:off x="734692" y="3606719"/>
          <a:ext cx="1950012" cy="463457"/>
        </a:xfrm>
        <a:custGeom>
          <a:avLst/>
          <a:gdLst/>
          <a:ahLst/>
          <a:cxnLst/>
          <a:rect l="0" t="0" r="0" b="0"/>
          <a:pathLst>
            <a:path>
              <a:moveTo>
                <a:pt x="1950012" y="0"/>
              </a:moveTo>
              <a:lnTo>
                <a:pt x="1950012" y="319218"/>
              </a:lnTo>
              <a:lnTo>
                <a:pt x="0" y="319218"/>
              </a:lnTo>
              <a:lnTo>
                <a:pt x="0" y="463457"/>
              </a:lnTo>
            </a:path>
          </a:pathLst>
        </a:custGeom>
        <a:noFill/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86E97-E979-4675-8BE7-34A5551C30A4}">
      <dsp:nvSpPr>
        <dsp:cNvPr id="0" name=""/>
        <dsp:cNvSpPr/>
      </dsp:nvSpPr>
      <dsp:spPr>
        <a:xfrm>
          <a:off x="2684704" y="2089190"/>
          <a:ext cx="2272072" cy="603131"/>
        </a:xfrm>
        <a:custGeom>
          <a:avLst/>
          <a:gdLst/>
          <a:ahLst/>
          <a:cxnLst/>
          <a:rect l="0" t="0" r="0" b="0"/>
          <a:pathLst>
            <a:path>
              <a:moveTo>
                <a:pt x="2272072" y="0"/>
              </a:moveTo>
              <a:lnTo>
                <a:pt x="2272072" y="458891"/>
              </a:lnTo>
              <a:lnTo>
                <a:pt x="0" y="458891"/>
              </a:lnTo>
              <a:lnTo>
                <a:pt x="0" y="603131"/>
              </a:lnTo>
            </a:path>
          </a:pathLst>
        </a:custGeom>
        <a:noFill/>
        <a:ln w="25400" cap="flat" cmpd="sng" algn="ctr">
          <a:solidFill>
            <a:srgbClr val="046A3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C3960B-3359-4C14-9A88-C03556B46446}">
      <dsp:nvSpPr>
        <dsp:cNvPr id="0" name=""/>
        <dsp:cNvSpPr/>
      </dsp:nvSpPr>
      <dsp:spPr>
        <a:xfrm>
          <a:off x="3768058" y="1174792"/>
          <a:ext cx="2377438" cy="914397"/>
        </a:xfrm>
        <a:prstGeom prst="roundRect">
          <a:avLst>
            <a:gd name="adj" fmla="val 10000"/>
          </a:avLst>
        </a:prstGeom>
        <a:solidFill>
          <a:srgbClr val="046A3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41A26-BB6E-4BCB-AB6B-A1B9B1DE386A}">
      <dsp:nvSpPr>
        <dsp:cNvPr id="0" name=""/>
        <dsp:cNvSpPr/>
      </dsp:nvSpPr>
      <dsp:spPr>
        <a:xfrm>
          <a:off x="3941058" y="1339143"/>
          <a:ext cx="2377438" cy="91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46A3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CDE Development</a:t>
          </a:r>
        </a:p>
      </dsp:txBody>
      <dsp:txXfrm>
        <a:off x="3967840" y="1365925"/>
        <a:ext cx="2323874" cy="860833"/>
      </dsp:txXfrm>
    </dsp:sp>
    <dsp:sp modelId="{2636757F-0382-43DC-9F75-FC26ECA3F1A5}">
      <dsp:nvSpPr>
        <dsp:cNvPr id="0" name=""/>
        <dsp:cNvSpPr/>
      </dsp:nvSpPr>
      <dsp:spPr>
        <a:xfrm>
          <a:off x="1495985" y="2692321"/>
          <a:ext cx="2377438" cy="914397"/>
        </a:xfrm>
        <a:prstGeom prst="roundRect">
          <a:avLst>
            <a:gd name="adj" fmla="val 10000"/>
          </a:avLst>
        </a:prstGeom>
        <a:solidFill>
          <a:srgbClr val="0076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4F87B-E3E8-4783-954F-B7BAA3FE4007}">
      <dsp:nvSpPr>
        <dsp:cNvPr id="0" name=""/>
        <dsp:cNvSpPr/>
      </dsp:nvSpPr>
      <dsp:spPr>
        <a:xfrm>
          <a:off x="1668986" y="2856672"/>
          <a:ext cx="2377438" cy="91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Pregnancy Working Groups</a:t>
          </a:r>
        </a:p>
      </dsp:txBody>
      <dsp:txXfrm>
        <a:off x="1695768" y="2883454"/>
        <a:ext cx="2323874" cy="860833"/>
      </dsp:txXfrm>
    </dsp:sp>
    <dsp:sp modelId="{286B9CB2-5B28-4753-907C-8F894A3ECA52}">
      <dsp:nvSpPr>
        <dsp:cNvPr id="0" name=""/>
        <dsp:cNvSpPr/>
      </dsp:nvSpPr>
      <dsp:spPr>
        <a:xfrm>
          <a:off x="-43810" y="4070177"/>
          <a:ext cx="1557005" cy="548025"/>
        </a:xfrm>
        <a:prstGeom prst="roundRect">
          <a:avLst>
            <a:gd name="adj" fmla="val 10000"/>
          </a:avLst>
        </a:prstGeom>
        <a:solidFill>
          <a:srgbClr val="012169"/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B3CCB-1DB2-4D89-849C-96E1D3D7CD30}">
      <dsp:nvSpPr>
        <dsp:cNvPr id="0" name=""/>
        <dsp:cNvSpPr/>
      </dsp:nvSpPr>
      <dsp:spPr>
        <a:xfrm>
          <a:off x="129189" y="4234527"/>
          <a:ext cx="1557005" cy="5480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Biomedical</a:t>
          </a:r>
          <a:endParaRPr lang="en-US" sz="1700" b="1" kern="1200"/>
        </a:p>
      </dsp:txBody>
      <dsp:txXfrm>
        <a:off x="145240" y="4250578"/>
        <a:ext cx="1524903" cy="515923"/>
      </dsp:txXfrm>
    </dsp:sp>
    <dsp:sp modelId="{166821CC-EB04-474B-B54A-1D88DB7A6A1D}">
      <dsp:nvSpPr>
        <dsp:cNvPr id="0" name=""/>
        <dsp:cNvSpPr/>
      </dsp:nvSpPr>
      <dsp:spPr>
        <a:xfrm>
          <a:off x="1907587" y="4064432"/>
          <a:ext cx="1557005" cy="548638"/>
        </a:xfrm>
        <a:prstGeom prst="roundRect">
          <a:avLst>
            <a:gd name="adj" fmla="val 10000"/>
          </a:avLst>
        </a:prstGeom>
        <a:solidFill>
          <a:srgbClr val="012169"/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2FA89-8A15-4323-95A0-7AB927641E84}">
      <dsp:nvSpPr>
        <dsp:cNvPr id="0" name=""/>
        <dsp:cNvSpPr/>
      </dsp:nvSpPr>
      <dsp:spPr>
        <a:xfrm>
          <a:off x="2080588" y="4228783"/>
          <a:ext cx="1557005" cy="548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Psychosocial</a:t>
          </a:r>
        </a:p>
      </dsp:txBody>
      <dsp:txXfrm>
        <a:off x="2096657" y="4244852"/>
        <a:ext cx="1524867" cy="516500"/>
      </dsp:txXfrm>
    </dsp:sp>
    <dsp:sp modelId="{94B70745-F995-48F0-A010-3C337DDD2DD7}">
      <dsp:nvSpPr>
        <dsp:cNvPr id="0" name=""/>
        <dsp:cNvSpPr/>
      </dsp:nvSpPr>
      <dsp:spPr>
        <a:xfrm>
          <a:off x="3925454" y="4067942"/>
          <a:ext cx="1557005" cy="548638"/>
        </a:xfrm>
        <a:prstGeom prst="roundRect">
          <a:avLst>
            <a:gd name="adj" fmla="val 10000"/>
          </a:avLst>
        </a:prstGeom>
        <a:solidFill>
          <a:srgbClr val="012169"/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0509D-CADF-4F4F-A134-0A0A0DC33B15}">
      <dsp:nvSpPr>
        <dsp:cNvPr id="0" name=""/>
        <dsp:cNvSpPr/>
      </dsp:nvSpPr>
      <dsp:spPr>
        <a:xfrm>
          <a:off x="4098455" y="4232293"/>
          <a:ext cx="1557005" cy="548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Biospecimen</a:t>
          </a:r>
          <a:endParaRPr lang="en-US" sz="1700" kern="1200"/>
        </a:p>
      </dsp:txBody>
      <dsp:txXfrm>
        <a:off x="4114524" y="4248362"/>
        <a:ext cx="1524867" cy="516500"/>
      </dsp:txXfrm>
    </dsp:sp>
    <dsp:sp modelId="{592AA34D-4B7A-49E7-8367-A7B31D3C2E57}">
      <dsp:nvSpPr>
        <dsp:cNvPr id="0" name=""/>
        <dsp:cNvSpPr/>
      </dsp:nvSpPr>
      <dsp:spPr>
        <a:xfrm>
          <a:off x="6253502" y="2692321"/>
          <a:ext cx="2377438" cy="914397"/>
        </a:xfrm>
        <a:prstGeom prst="roundRect">
          <a:avLst>
            <a:gd name="adj" fmla="val 10000"/>
          </a:avLst>
        </a:prstGeom>
        <a:solidFill>
          <a:srgbClr val="0076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5FD8B-4AE6-4024-9C75-4C4164EE3BA3}">
      <dsp:nvSpPr>
        <dsp:cNvPr id="0" name=""/>
        <dsp:cNvSpPr/>
      </dsp:nvSpPr>
      <dsp:spPr>
        <a:xfrm>
          <a:off x="6426503" y="2856672"/>
          <a:ext cx="2377438" cy="914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6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Pediatric Working Groups</a:t>
          </a:r>
        </a:p>
      </dsp:txBody>
      <dsp:txXfrm>
        <a:off x="6453285" y="2883454"/>
        <a:ext cx="2323874" cy="860833"/>
      </dsp:txXfrm>
    </dsp:sp>
    <dsp:sp modelId="{8BC8D0B7-D0FE-4F4F-A650-A1581724B8BD}">
      <dsp:nvSpPr>
        <dsp:cNvPr id="0" name=""/>
        <dsp:cNvSpPr/>
      </dsp:nvSpPr>
      <dsp:spPr>
        <a:xfrm>
          <a:off x="5712215" y="4059548"/>
          <a:ext cx="1557005" cy="548638"/>
        </a:xfrm>
        <a:prstGeom prst="roundRect">
          <a:avLst>
            <a:gd name="adj" fmla="val 10000"/>
          </a:avLst>
        </a:prstGeom>
        <a:solidFill>
          <a:srgbClr val="012169"/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8C774-BC1C-4C2F-8E1E-23EB1504DD8D}">
      <dsp:nvSpPr>
        <dsp:cNvPr id="0" name=""/>
        <dsp:cNvSpPr/>
      </dsp:nvSpPr>
      <dsp:spPr>
        <a:xfrm>
          <a:off x="5885216" y="4223899"/>
          <a:ext cx="1557005" cy="548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Biomedical</a:t>
          </a:r>
          <a:endParaRPr lang="en-US" sz="1700" b="1" kern="1200"/>
        </a:p>
      </dsp:txBody>
      <dsp:txXfrm>
        <a:off x="5901285" y="4239968"/>
        <a:ext cx="1524867" cy="516500"/>
      </dsp:txXfrm>
    </dsp:sp>
    <dsp:sp modelId="{324A9716-CA3A-469C-BEF8-039879BEC535}">
      <dsp:nvSpPr>
        <dsp:cNvPr id="0" name=""/>
        <dsp:cNvSpPr/>
      </dsp:nvSpPr>
      <dsp:spPr>
        <a:xfrm>
          <a:off x="7615222" y="4059548"/>
          <a:ext cx="1557005" cy="548638"/>
        </a:xfrm>
        <a:prstGeom prst="roundRect">
          <a:avLst>
            <a:gd name="adj" fmla="val 10000"/>
          </a:avLst>
        </a:prstGeom>
        <a:solidFill>
          <a:srgbClr val="012169"/>
        </a:solidFill>
        <a:ln w="25400" cap="flat" cmpd="sng" algn="ctr">
          <a:solidFill>
            <a:srgbClr val="0121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83278-2026-4E7E-9785-7E89661E12C8}">
      <dsp:nvSpPr>
        <dsp:cNvPr id="0" name=""/>
        <dsp:cNvSpPr/>
      </dsp:nvSpPr>
      <dsp:spPr>
        <a:xfrm>
          <a:off x="7788223" y="4223899"/>
          <a:ext cx="1557005" cy="548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Psychosocial</a:t>
          </a:r>
        </a:p>
      </dsp:txBody>
      <dsp:txXfrm>
        <a:off x="7804292" y="4239968"/>
        <a:ext cx="1524867" cy="51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18380-C5A9-4953-985E-3A9905BB2DAF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39B32-1F5C-47F5-AE93-30BA06CE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440AF-92A0-4808-9D55-4A7484E66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36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EF79B-17B4-460B-B087-A216EFE6F6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1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39B32-1F5C-47F5-AE93-30BA06CE96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6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92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240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50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749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345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EF79B-17B4-460B-B087-A216EFE6F6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071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EF79B-17B4-460B-B087-A216EFE6F6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45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242424"/>
              </a:solidFill>
              <a:latin typeface="-apple-system"/>
            </a:endParaRPr>
          </a:p>
          <a:p>
            <a:endParaRPr lang="en-US">
              <a:solidFill>
                <a:srgbClr val="242424"/>
              </a:solidFill>
              <a:latin typeface="-apple-system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4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7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HRSA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09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39B32-1F5C-47F5-AE93-30BA06CE96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1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355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39B32-1F5C-47F5-AE93-30BA06CE96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83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indent="0">
              <a:spcAft>
                <a:spcPts val="500"/>
              </a:spcAft>
              <a:buFont typeface="Arial" panose="020B0604020202020204" pitchFamily="34" charset="0"/>
              <a:buNone/>
            </a:pPr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473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39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78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183FA-92E7-4918-A194-538D0D144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84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4.xml"/><Relationship Id="rId4" Type="http://schemas.openxmlformats.org/officeDocument/2006/relationships/image" Target="../media/image5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5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973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0977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4A53DE3-E1AD-4AFA-9705-6B560FBA9A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55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56920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363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65289"/>
            <a:ext cx="11188699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50217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1351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6660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0886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21887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 sz="1200"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200"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200"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200"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2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0485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25099" y="2125013"/>
            <a:ext cx="5608320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54313" y="2125013"/>
            <a:ext cx="5608320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9138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93819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56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181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49" y="3108509"/>
            <a:ext cx="2706624" cy="3264408"/>
          </a:xfrm>
        </p:spPr>
        <p:txBody>
          <a:bodyPr/>
          <a:lstStyle>
            <a:lvl1pPr marL="0" indent="0" algn="l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0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62660" y="3108509"/>
            <a:ext cx="2706624" cy="3264408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b="0" noProof="0" smtClean="0"/>
            </a:lvl3pPr>
            <a:lvl4pPr>
              <a:defRPr lang="en-US" b="0" noProof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2155" y="3108509"/>
            <a:ext cx="2706624" cy="3264408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7" y="3108509"/>
            <a:ext cx="2706624" cy="3264408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b="0" noProof="0" smtClean="0"/>
            </a:lvl3pPr>
            <a:lvl4pPr>
              <a:defRPr lang="en-US" b="0" noProof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090376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 lang="en-US" noProof="0" dirty="0" smtClean="0"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 lang="en-US" noProof="0" dirty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291840" cy="19440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291840" cy="19440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50828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40265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0957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0959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40265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57713062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Black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55317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3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728972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9280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9280" y="1705378"/>
            <a:ext cx="5462016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62016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4050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9280" y="424968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46195" y="424968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b="0" noProof="0" smtClean="0"/>
            </a:lvl3pPr>
            <a:lvl4pPr>
              <a:defRPr lang="en-US" b="0" noProof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9280" y="4103518"/>
            <a:ext cx="54620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46195" y="4103518"/>
            <a:ext cx="54620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31915" y="4255707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64051" y="4249683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975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1090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37986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27289" y="1705968"/>
            <a:ext cx="354787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700214"/>
            <a:ext cx="3547872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50577" y="1705968"/>
            <a:ext cx="354787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7289" y="1851441"/>
            <a:ext cx="3547872" cy="3845754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4000" y="1851441"/>
            <a:ext cx="3547872" cy="3845754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50577" y="1851441"/>
            <a:ext cx="3547872" cy="3845754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1701984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800570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1" cy="370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00752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9584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5168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87695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002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142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752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57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6679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0970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US" sz="900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3106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649EAB-46AE-4F37-9EA9-3E773146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333500"/>
            <a:ext cx="11332822" cy="47926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417CE-D1FB-4763-82D6-3663F3EF70B8}"/>
              </a:ext>
            </a:extLst>
          </p:cNvPr>
          <p:cNvSpPr txBox="1"/>
          <p:nvPr userDrawn="1"/>
        </p:nvSpPr>
        <p:spPr>
          <a:xfrm>
            <a:off x="10039350" y="6477000"/>
            <a:ext cx="1529351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</a:rPr>
              <a:t>Pre-decisional draft</a:t>
            </a:r>
          </a:p>
        </p:txBody>
      </p:sp>
    </p:spTree>
    <p:extLst>
      <p:ext uri="{BB962C8B-B14F-4D97-AF65-F5344CB8AC3E}">
        <p14:creationId xmlns:p14="http://schemas.microsoft.com/office/powerpoint/2010/main" val="33365020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0694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67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3989" y="586423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6185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59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3989" y="586423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76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54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34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406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97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22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148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23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8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2" y="1628775"/>
            <a:ext cx="915236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21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7200"/>
            <a:ext cx="9277349" cy="4759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7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97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816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54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6729413" algn="r"/>
              </a:tabLst>
              <a:defRPr/>
            </a:lvl1pPr>
            <a:lvl2pPr marL="127000" indent="-127000">
              <a:tabLst>
                <a:tab pos="6729413" algn="r"/>
              </a:tabLst>
              <a:defRPr/>
            </a:lvl2pPr>
            <a:lvl3pPr marL="279400" indent="-127000">
              <a:tabLst>
                <a:tab pos="6729413" algn="r"/>
              </a:tabLst>
              <a:defRPr/>
            </a:lvl3pPr>
            <a:lvl4pPr marL="431800" indent="-127000">
              <a:tabLst>
                <a:tab pos="6729413" algn="r"/>
              </a:tabLst>
              <a:defRPr/>
            </a:lvl4pPr>
            <a:lvl5pPr marL="584200" indent="-127000"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84638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4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EED69-EA39-4836-81F1-E6649B92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6574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9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955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984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665289"/>
            <a:ext cx="11188699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818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09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862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516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218874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">
                  <p:embed/>
                </p:oleObj>
              </mc:Choice>
              <mc:Fallback>
                <p:oleObj name="think-cell Slide" r:id="rId3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5029200" algn="r"/>
              </a:tabLst>
              <a:defRPr sz="1200"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sz="1200"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200"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sz="1200"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sz="1200"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86206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25099" y="2125013"/>
            <a:ext cx="5608320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354313" y="2125013"/>
            <a:ext cx="5608320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497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7879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9383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2795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334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200" algn="r"/>
              </a:tabLst>
              <a:defRPr sz="24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02553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06624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49" y="3108509"/>
            <a:ext cx="2706624" cy="3264408"/>
          </a:xfrm>
        </p:spPr>
        <p:txBody>
          <a:bodyPr/>
          <a:lstStyle>
            <a:lvl1pPr marL="0" indent="0" algn="l" rtl="0" eaLnBrk="1" latinLnBrk="0" hangingPunct="1">
              <a:spcBef>
                <a:spcPts val="0"/>
              </a:spcBef>
              <a:spcAft>
                <a:spcPts val="1000"/>
              </a:spcAft>
              <a:buSzPct val="100000"/>
              <a:buFontTx/>
              <a:buNone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70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5029200" algn="r"/>
              </a:tabLst>
              <a:defRPr lang="en-US" sz="12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rtl="0" eaLnBrk="1" latinLnBrk="0" hangingPunct="1"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5029200" algn="r"/>
              </a:tabLst>
              <a:defRPr lang="en-US" sz="12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62660" y="3108509"/>
            <a:ext cx="2706624" cy="3264408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b="0" noProof="0" smtClean="0"/>
            </a:lvl3pPr>
            <a:lvl4pPr>
              <a:defRPr lang="en-US" b="0" noProof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2155" y="3108509"/>
            <a:ext cx="2706624" cy="3264408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7" y="3108509"/>
            <a:ext cx="2706624" cy="3264408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b="0" noProof="0" smtClean="0"/>
            </a:lvl3pPr>
            <a:lvl4pPr>
              <a:defRPr lang="en-US" b="0" noProof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65160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64184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3341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 lang="en-US" noProof="0" dirty="0" smtClean="0"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 lang="en-US" noProof="0" dirty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291840" cy="19440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291840" cy="19440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37884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40265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0957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>
              <a:buFontTx/>
              <a:buNone/>
              <a:defRPr/>
            </a:lvl1pPr>
            <a:lvl2pPr marL="127000" indent="-127000" algn="l">
              <a:buClrTx/>
              <a:buSzPct val="100000"/>
              <a:buFont typeface="Arial" panose="020B0604020202020204" pitchFamily="34" charset="0"/>
              <a:buChar char="•"/>
              <a:defRPr/>
            </a:lvl2pPr>
            <a:lvl3pPr marL="2794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3pPr>
            <a:lvl4pPr marL="431800" indent="-127000" algn="l">
              <a:buClrTx/>
              <a:buSzPct val="100000"/>
              <a:buFont typeface="Arial" panose="020B0604020202020204" pitchFamily="34" charset="0"/>
              <a:buChar char="◦"/>
              <a:defRPr/>
            </a:lvl4pPr>
            <a:lvl5pPr marL="584200" indent="-127000" algn="l">
              <a:buClrTx/>
              <a:buSzPct val="100000"/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0959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40265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41558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subtitle Black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1245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3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347391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9280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09280" y="1705378"/>
            <a:ext cx="5462016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246195" y="1705378"/>
            <a:ext cx="5462016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4050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509280" y="424968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246195" y="4249682"/>
            <a:ext cx="5462016" cy="169545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/>
            </a:lvl1pPr>
            <a:lvl2pPr>
              <a:defRPr lang="en-US" noProof="0" smtClean="0"/>
            </a:lvl2pPr>
            <a:lvl3pPr>
              <a:defRPr lang="en-US" b="0" noProof="0" smtClean="0"/>
            </a:lvl3pPr>
            <a:lvl4pPr>
              <a:defRPr lang="en-US" b="0" noProof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9280" y="4103518"/>
            <a:ext cx="54620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46195" y="4103518"/>
            <a:ext cx="5462016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31915" y="4255707"/>
            <a:ext cx="123938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64051" y="4249683"/>
            <a:ext cx="1244160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975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1090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40466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27289" y="1705968"/>
            <a:ext cx="354787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04000" y="1700214"/>
            <a:ext cx="3547872" cy="59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150577" y="1705968"/>
            <a:ext cx="3547872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27289" y="1851441"/>
            <a:ext cx="3547872" cy="3845754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4000" y="1851441"/>
            <a:ext cx="3547872" cy="3845754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150577" y="1851441"/>
            <a:ext cx="3547872" cy="3845754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65160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388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3340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096836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8279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2557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b="0" noProof="0" dirty="0" smtClean="0"/>
            </a:lvl3pPr>
            <a:lvl4pPr>
              <a:defRPr lang="en-US" b="0" noProof="0" dirty="0" smtClean="0"/>
            </a:lvl4pPr>
            <a:lvl5pPr>
              <a:defRPr lang="en-US" b="0" noProof="0" dirty="0"/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45591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icon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1" cy="370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00752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69584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35168" y="2556000"/>
            <a:ext cx="2592000" cy="339480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smtClean="0">
                <a:solidFill>
                  <a:schemeClr val="bg1"/>
                </a:solidFill>
              </a:defRPr>
            </a:lvl1pPr>
            <a:lvl2pPr>
              <a:defRPr lang="en-US" noProof="0" smtClean="0">
                <a:solidFill>
                  <a:schemeClr val="bg1"/>
                </a:solidFill>
              </a:defRPr>
            </a:lvl2pPr>
            <a:lvl3pPr>
              <a:defRPr lang="en-US" b="0" noProof="0" smtClean="0">
                <a:solidFill>
                  <a:schemeClr val="bg1"/>
                </a:solidFill>
              </a:defRPr>
            </a:lvl3pPr>
            <a:lvl4pPr>
              <a:defRPr lang="en-US" b="0" noProof="0" smtClean="0">
                <a:solidFill>
                  <a:schemeClr val="bg1"/>
                </a:solidFill>
              </a:defRPr>
            </a:lvl4pPr>
            <a:lvl5pPr>
              <a:defRPr lang="en-US" b="0" noProof="0" dirty="0">
                <a:solidFill>
                  <a:schemeClr val="bg1"/>
                </a:solidFill>
              </a:defRPr>
            </a:lvl5pPr>
          </a:lstStyle>
          <a:p>
            <a:pPr lvl="0">
              <a:buFontTx/>
              <a:tabLst>
                <a:tab pos="5029200" algn="r"/>
              </a:tabLst>
            </a:pPr>
            <a:r>
              <a:rPr lang="en-US" noProof="0"/>
              <a:t>Click to edit Master text styles</a:t>
            </a:r>
          </a:p>
          <a:p>
            <a:pPr lvl="1">
              <a:buFontTx/>
              <a:tabLst>
                <a:tab pos="5029200" algn="r"/>
              </a:tabLst>
            </a:pPr>
            <a:r>
              <a:rPr lang="en-US" noProof="0"/>
              <a:t>Second level</a:t>
            </a:r>
          </a:p>
          <a:p>
            <a:pPr lvl="2">
              <a:buFontTx/>
              <a:tabLst>
                <a:tab pos="5029200" algn="r"/>
              </a:tabLst>
            </a:pPr>
            <a:r>
              <a:rPr lang="en-US" noProof="0"/>
              <a:t>Third level</a:t>
            </a:r>
          </a:p>
          <a:p>
            <a:pPr lvl="3">
              <a:buFontTx/>
              <a:tabLst>
                <a:tab pos="5029200" algn="r"/>
              </a:tabLst>
            </a:pPr>
            <a:r>
              <a:rPr lang="en-US" noProof="0"/>
              <a:t>Fourth level</a:t>
            </a:r>
          </a:p>
          <a:p>
            <a:pPr lvl="4">
              <a:buFontTx/>
              <a:tabLst>
                <a:tab pos="5029200" algn="r"/>
              </a:tabLst>
            </a:pPr>
            <a:r>
              <a:rPr lang="en-US" noProof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87695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3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6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419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819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801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66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1652" y="4211955"/>
            <a:ext cx="8528936" cy="2169796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9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70847" y="4211955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US" sz="900" noProof="0"/>
              <a:t>Insert sponsorship mark here</a:t>
            </a:r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370850" y="6018028"/>
            <a:ext cx="2319501" cy="363722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0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322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6649EAB-46AE-4F37-9EA9-3E773146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333500"/>
            <a:ext cx="11332822" cy="47926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417CE-D1FB-4763-82D6-3663F3EF70B8}"/>
              </a:ext>
            </a:extLst>
          </p:cNvPr>
          <p:cNvSpPr txBox="1"/>
          <p:nvPr userDrawn="1"/>
        </p:nvSpPr>
        <p:spPr>
          <a:xfrm>
            <a:off x="10039350" y="6477000"/>
            <a:ext cx="1529351" cy="15388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000">
                <a:solidFill>
                  <a:schemeClr val="bg2">
                    <a:lumMod val="50000"/>
                  </a:schemeClr>
                </a:solidFill>
              </a:rPr>
              <a:t>Pre-decisional draft</a:t>
            </a:r>
          </a:p>
        </p:txBody>
      </p:sp>
    </p:spTree>
    <p:extLst>
      <p:ext uri="{BB962C8B-B14F-4D97-AF65-F5344CB8AC3E}">
        <p14:creationId xmlns:p14="http://schemas.microsoft.com/office/powerpoint/2010/main" val="3878610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0694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1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493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921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EED69-EA39-4836-81F1-E6649B92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5435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0499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30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8401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47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388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9230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16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4917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88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051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099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EED69-EA39-4836-81F1-E6649B92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45398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78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441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19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66470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1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9262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0855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703542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EED69-EA39-4836-81F1-E6649B927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53269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3459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72428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4890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4781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76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3ACA5E-210D-437F-969A-1A414F4F8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5474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F096B-E893-43B2-A07F-FB1329A5B6E6}"/>
              </a:ext>
            </a:extLst>
          </p:cNvPr>
          <p:cNvSpPr/>
          <p:nvPr userDrawn="1"/>
        </p:nvSpPr>
        <p:spPr bwMode="gray">
          <a:xfrm>
            <a:off x="11517330" y="6482993"/>
            <a:ext cx="534257" cy="3082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7115A-2D59-4912-8B9F-761C81DC7D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348369"/>
            <a:ext cx="2590800" cy="4000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65ED9-15F4-4D08-9E6B-F87E6B66B4CB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79BDE-EB5D-4FD0-BE5F-1CDC71E4EBD6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EAF743-7EF7-452B-884C-33E64602E86E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589704-D4BC-4527-BD46-9DC3CAF88CBE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9267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5DD3FB0-6785-4DDA-97AD-5D56F5CE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4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2D9E20-C60B-40DD-952E-0E35FCDD5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4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ntent with quo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C8E809F-C202-472B-8F13-E808541E16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0977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C8E809F-C202-472B-8F13-E808541E1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28E01DC-D6B2-454E-895F-16D713C7FA43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400" b="1" i="0" baseline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Open Sans Semibold" panose="020B07060308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B9F29-C1EA-4126-80E1-555E1176BD33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023C0-159D-42A3-B879-2D8DEDE799F1}"/>
              </a:ext>
            </a:extLst>
          </p:cNvPr>
          <p:cNvGrpSpPr/>
          <p:nvPr userDrawn="1"/>
        </p:nvGrpSpPr>
        <p:grpSpPr>
          <a:xfrm rot="16200000">
            <a:off x="6053328" y="-2134832"/>
            <a:ext cx="91440" cy="12198096"/>
            <a:chOff x="-1188" y="-3628"/>
            <a:chExt cx="91440" cy="66257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78EB7-7CF3-48A6-A267-B3937CF2418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2F8012-5246-4007-93D3-E9D712FC0BC2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A45699-6D17-4500-87BD-6BC31754D934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4A53DE3-E1AD-4AFA-9705-6B560FBA9A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3F2E4-7376-4A0A-BF89-B77C3DDE52C2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3A711-69E6-4B8C-8DDF-09EA8D452EA9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A87E9F-3EEA-4445-A169-5D933A2C8E30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60C802-F497-44C3-B235-EEFB376CF913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5DD3FB0-6785-4DDA-97AD-5D56F5CE3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129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 with 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904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38AD836-1732-426D-8AD3-84BEC5B490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752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5" imgH="416" progId="TCLayout.ActiveDocument.1">
                  <p:embed/>
                </p:oleObj>
              </mc:Choice>
              <mc:Fallback>
                <p:oleObj name="think-cell Slide" r:id="rId3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38AD836-1732-426D-8AD3-84BEC5B49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">
            <a:extLst>
              <a:ext uri="{FF2B5EF4-FFF2-40B4-BE49-F238E27FC236}">
                <a16:creationId xmlns:a16="http://schemas.microsoft.com/office/drawing/2014/main" id="{3CFF761D-5CBA-4C58-A8B8-A9672B269D41}"/>
              </a:ext>
            </a:extLst>
          </p:cNvPr>
          <p:cNvSpPr/>
          <p:nvPr userDrawn="1"/>
        </p:nvSpPr>
        <p:spPr>
          <a:xfrm>
            <a:off x="-1188" y="0"/>
            <a:ext cx="12193188" cy="4590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609570">
              <a:defRPr sz="1800" b="0">
                <a:solidFill>
                  <a:srgbClr val="FFFFFF"/>
                </a:solidFill>
              </a:defRPr>
            </a:pPr>
            <a:endParaRPr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407863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0" indent="0" algn="l">
              <a:buNone/>
              <a:defRPr sz="20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5925382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213BFD-2978-4EA3-A7B9-19C2563173B7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838AEBA-520B-4BDA-AAC9-3618050B595F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58DC1F-5D62-4A65-A8F3-485E67C8B8C3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2FDA38-A9EA-4DDB-8E75-E755D85B991C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902BC-810A-4945-B5E3-F2D361881F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20" y="2387818"/>
            <a:ext cx="6719869" cy="1037553"/>
          </a:xfrm>
          <a:prstGeom prst="rect">
            <a:avLst/>
          </a:prstGeom>
        </p:spPr>
      </p:pic>
      <p:graphicFrame>
        <p:nvGraphicFramePr>
          <p:cNvPr id="12" name="Draft Stamp">
            <a:extLst>
              <a:ext uri="{FF2B5EF4-FFF2-40B4-BE49-F238E27FC236}">
                <a16:creationId xmlns:a16="http://schemas.microsoft.com/office/drawing/2014/main" id="{19315AFA-82C6-408D-A406-5A143658879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91161161"/>
              </p:ext>
            </p:extLst>
          </p:nvPr>
        </p:nvGraphicFramePr>
        <p:xfrm>
          <a:off x="10922000" y="0"/>
          <a:ext cx="127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99005173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C3300"/>
                          </a:solidFill>
                          <a:latin typeface="Calibri" panose="020F0502020204030204" pitchFamily="34" charset="0"/>
                        </a:rPr>
                        <a:t>DRAFT</a:t>
                      </a:r>
                    </a:p>
                  </a:txBody>
                  <a:tcPr marT="0" marB="0" anchorCtr="1">
                    <a:lnT w="12700" cmpd="sng">
                      <a:solidFill>
                        <a:srgbClr val="CC3300"/>
                      </a:solidFill>
                    </a:lnT>
                    <a:lnB w="38100" cmpd="sng">
                      <a:solidFill>
                        <a:srgbClr val="CC33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176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505856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3989" y="586423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 b="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title style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84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783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3989" y="5864230"/>
            <a:ext cx="5592011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1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151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336000" y="1368000"/>
            <a:ext cx="552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6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03988" y="378000"/>
            <a:ext cx="2160000" cy="307976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08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green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4067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8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ue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9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dark blue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BDC220-FDA0-41D7-98BA-BB440BC4A90B}"/>
              </a:ext>
            </a:extLst>
          </p:cNvPr>
          <p:cNvSpPr/>
          <p:nvPr userDrawn="1"/>
        </p:nvSpPr>
        <p:spPr bwMode="gray">
          <a:xfrm>
            <a:off x="11568701" y="6482993"/>
            <a:ext cx="503434" cy="375007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1688" y="22844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088E2D-CBD1-4069-8D54-204EB9BCEF49}"/>
              </a:ext>
            </a:extLst>
          </p:cNvPr>
          <p:cNvGrpSpPr/>
          <p:nvPr userDrawn="1"/>
        </p:nvGrpSpPr>
        <p:grpSpPr>
          <a:xfrm>
            <a:off x="-1188" y="-3628"/>
            <a:ext cx="91440" cy="6858000"/>
            <a:chOff x="-1188" y="-3628"/>
            <a:chExt cx="91440" cy="662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3439D8-0512-487F-8B87-FC92E8DB3327}"/>
                </a:ext>
              </a:extLst>
            </p:cNvPr>
            <p:cNvSpPr/>
            <p:nvPr/>
          </p:nvSpPr>
          <p:spPr>
            <a:xfrm rot="5400000">
              <a:off x="-1052748" y="1047932"/>
              <a:ext cx="2194560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147BD4-2EC8-4344-937E-E03DA5CFD23F}"/>
                </a:ext>
              </a:extLst>
            </p:cNvPr>
            <p:cNvSpPr/>
            <p:nvPr/>
          </p:nvSpPr>
          <p:spPr>
            <a:xfrm rot="5400000">
              <a:off x="-1052748" y="3263537"/>
              <a:ext cx="219456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804168-335E-4A70-905D-BDD5BE7CF967}"/>
                </a:ext>
              </a:extLst>
            </p:cNvPr>
            <p:cNvSpPr/>
            <p:nvPr/>
          </p:nvSpPr>
          <p:spPr>
            <a:xfrm rot="5400000">
              <a:off x="-1052748" y="5479143"/>
              <a:ext cx="219456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32D9E20-C60B-40DD-952E-0E35FCDD5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" y="6148416"/>
            <a:ext cx="2590800" cy="4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116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Deloitte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8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656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2" y="1628775"/>
            <a:ext cx="915236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49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dark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7200"/>
            <a:ext cx="9277349" cy="4759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8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021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bg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aseCode"/>
          <p:cNvSpPr txBox="1"/>
          <p:nvPr userDrawn="1"/>
        </p:nvSpPr>
        <p:spPr>
          <a:xfrm>
            <a:off x="6335184" y="6477001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Presentation title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1" name="Copyright"/>
          <p:cNvSpPr txBox="1"/>
          <p:nvPr userDrawn="1"/>
        </p:nvSpPr>
        <p:spPr>
          <a:xfrm>
            <a:off x="501651" y="6477000"/>
            <a:ext cx="5355167" cy="2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>
                <a:solidFill>
                  <a:schemeClr val="bg1"/>
                </a:solidFill>
              </a:rPr>
            </a:br>
            <a:r>
              <a:rPr lang="en-US" sz="650" noProof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726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28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70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tabLst>
                <a:tab pos="6729413" algn="r"/>
              </a:tabLst>
              <a:defRPr/>
            </a:lvl1pPr>
            <a:lvl2pPr marL="127000" indent="-127000">
              <a:tabLst>
                <a:tab pos="6729413" algn="r"/>
              </a:tabLst>
              <a:defRPr/>
            </a:lvl2pPr>
            <a:lvl3pPr marL="279400" indent="-127000">
              <a:tabLst>
                <a:tab pos="6729413" algn="r"/>
              </a:tabLst>
              <a:defRPr/>
            </a:lvl3pPr>
            <a:lvl4pPr marL="431800" indent="-127000">
              <a:tabLst>
                <a:tab pos="6729413" algn="r"/>
              </a:tabLst>
              <a:defRPr/>
            </a:lvl4pPr>
            <a:lvl5pPr marL="584200" indent="-127000"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78146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34104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8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oleObject" Target="../embeddings/oleObject4.bin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4.xml"/><Relationship Id="rId51" Type="http://schemas.openxmlformats.org/officeDocument/2006/relationships/tags" Target="../tags/tag6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oleObject" Target="../embeddings/oleObject9.bin"/><Relationship Id="rId5" Type="http://schemas.openxmlformats.org/officeDocument/2006/relationships/slideLayout" Target="../slideLayouts/slideLayout60.xml"/><Relationship Id="rId10" Type="http://schemas.openxmlformats.org/officeDocument/2006/relationships/tags" Target="../tags/tag14.xml"/><Relationship Id="rId4" Type="http://schemas.openxmlformats.org/officeDocument/2006/relationships/slideLayout" Target="../slideLayouts/slideLayout59.xml"/><Relationship Id="rId9" Type="http://schemas.openxmlformats.org/officeDocument/2006/relationships/tags" Target="../tags/tag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7.xml"/><Relationship Id="rId10" Type="http://schemas.openxmlformats.org/officeDocument/2006/relationships/oleObject" Target="../embeddings/oleObject13.bin"/><Relationship Id="rId4" Type="http://schemas.openxmlformats.org/officeDocument/2006/relationships/slideLayout" Target="../slideLayouts/slideLayout66.xml"/><Relationship Id="rId9" Type="http://schemas.openxmlformats.org/officeDocument/2006/relationships/tags" Target="../tags/tag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oleObject" Target="../embeddings/oleObject16.bin"/><Relationship Id="rId5" Type="http://schemas.openxmlformats.org/officeDocument/2006/relationships/slideLayout" Target="../slideLayouts/slideLayout73.xml"/><Relationship Id="rId10" Type="http://schemas.openxmlformats.org/officeDocument/2006/relationships/tags" Target="../tags/tag25.xml"/><Relationship Id="rId4" Type="http://schemas.openxmlformats.org/officeDocument/2006/relationships/slideLayout" Target="../slideLayouts/slideLayout72.xml"/><Relationship Id="rId9" Type="http://schemas.openxmlformats.org/officeDocument/2006/relationships/tags" Target="../tags/tag2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slideLayout" Target="../slideLayouts/slideLayout117.xml"/><Relationship Id="rId47" Type="http://schemas.openxmlformats.org/officeDocument/2006/relationships/slideLayout" Target="../slideLayouts/slideLayout122.xml"/><Relationship Id="rId50" Type="http://schemas.openxmlformats.org/officeDocument/2006/relationships/theme" Target="../theme/theme6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slideLayout" Target="../slideLayouts/slideLayout120.xml"/><Relationship Id="rId53" Type="http://schemas.openxmlformats.org/officeDocument/2006/relationships/oleObject" Target="../embeddings/oleObject19.bin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4" Type="http://schemas.openxmlformats.org/officeDocument/2006/relationships/slideLayout" Target="../slideLayouts/slideLayout119.xml"/><Relationship Id="rId52" Type="http://schemas.openxmlformats.org/officeDocument/2006/relationships/tags" Target="../tags/tag30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83.xml"/><Relationship Id="rId51" Type="http://schemas.openxmlformats.org/officeDocument/2006/relationships/tags" Target="../tags/tag29.xml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16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49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500737394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  <p:graphicFrame>
        <p:nvGraphicFramePr>
          <p:cNvPr id="5" name="Draft Stamp">
            <a:extLst>
              <a:ext uri="{FF2B5EF4-FFF2-40B4-BE49-F238E27FC236}">
                <a16:creationId xmlns:a16="http://schemas.microsoft.com/office/drawing/2014/main" id="{08D998DB-A41E-41D8-A603-B39280417E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46514346"/>
              </p:ext>
            </p:extLst>
          </p:nvPr>
        </p:nvGraphicFramePr>
        <p:xfrm>
          <a:off x="10922000" y="0"/>
          <a:ext cx="127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99005173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C3300"/>
                          </a:solidFill>
                          <a:latin typeface="Calibri" panose="020F0502020204030204" pitchFamily="34" charset="0"/>
                        </a:rPr>
                        <a:t>DRAFT</a:t>
                      </a:r>
                    </a:p>
                  </a:txBody>
                  <a:tcPr marT="0" marB="0" anchorCtr="1">
                    <a:lnT w="12700" cmpd="sng">
                      <a:solidFill>
                        <a:srgbClr val="CC3300"/>
                      </a:solidFill>
                    </a:lnT>
                    <a:lnB w="38100" cmpd="sng">
                      <a:solidFill>
                        <a:srgbClr val="CC33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50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3635752316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5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  <p:sldLayoutId id="2147483717" r:id="rId38"/>
    <p:sldLayoutId id="2147483718" r:id="rId39"/>
    <p:sldLayoutId id="2147483719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27" r:id="rId48"/>
    <p:sldLayoutId id="2147483728" r:id="rId49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22774648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1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78" r:id="rId7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84332169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4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545586616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10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</p:sldLayoutIdLst>
  <p:transition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3635752316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0E5FC3A-B4DE-44B6-BE7B-80968DE77792}"/>
              </a:ext>
            </a:extLst>
          </p:cNvPr>
          <p:cNvSpPr/>
          <p:nvPr userDrawn="1">
            <p:custDataLst>
              <p:tags r:id="rId5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06000"/>
              </a:lnSpc>
              <a:buFont typeface="Wingdings 2" pitchFamily="18" charset="2"/>
              <a:buNone/>
            </a:pPr>
            <a:endParaRPr lang="en-US" sz="2000" b="0" i="0" baseline="0">
              <a:solidFill>
                <a:schemeClr val="bg1"/>
              </a:solidFill>
              <a:latin typeface="Open Sans" panose="020B0606030504020204" pitchFamily="34" charset="0"/>
              <a:ea typeface="+mj-ea"/>
              <a:cs typeface="+mj-cs"/>
              <a:sym typeface="Open Sans" panose="020B0606030504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6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10953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  <p:graphicFrame>
        <p:nvGraphicFramePr>
          <p:cNvPr id="7" name="Draft Stamp">
            <a:extLst>
              <a:ext uri="{FF2B5EF4-FFF2-40B4-BE49-F238E27FC236}">
                <a16:creationId xmlns:a16="http://schemas.microsoft.com/office/drawing/2014/main" id="{8ABA7EAB-CF2D-4E4C-BFC8-9569F975349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91547713"/>
              </p:ext>
            </p:extLst>
          </p:nvPr>
        </p:nvGraphicFramePr>
        <p:xfrm>
          <a:off x="10922000" y="0"/>
          <a:ext cx="1270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99005173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CC3300"/>
                          </a:solidFill>
                          <a:latin typeface="Calibri" panose="020F0502020204030204" pitchFamily="34" charset="0"/>
                        </a:rPr>
                        <a:t>DRAFT</a:t>
                      </a:r>
                    </a:p>
                  </a:txBody>
                  <a:tcPr marT="0" marB="0" anchorCtr="1">
                    <a:lnT w="12700" cmpd="sng">
                      <a:solidFill>
                        <a:srgbClr val="CC3300"/>
                      </a:solidFill>
                    </a:lnT>
                    <a:lnB w="38100" cmpd="sng">
                      <a:solidFill>
                        <a:srgbClr val="CC33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52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  <p:sldLayoutId id="2147483831" r:id="rId34"/>
    <p:sldLayoutId id="2147483832" r:id="rId35"/>
    <p:sldLayoutId id="2147483833" r:id="rId36"/>
    <p:sldLayoutId id="2147483834" r:id="rId37"/>
    <p:sldLayoutId id="2147483835" r:id="rId38"/>
    <p:sldLayoutId id="2147483836" r:id="rId39"/>
    <p:sldLayoutId id="2147483837" r:id="rId40"/>
    <p:sldLayoutId id="2147483838" r:id="rId41"/>
    <p:sldLayoutId id="2147483839" r:id="rId42"/>
    <p:sldLayoutId id="2147483840" r:id="rId43"/>
    <p:sldLayoutId id="2147483841" r:id="rId44"/>
    <p:sldLayoutId id="2147483842" r:id="rId45"/>
    <p:sldLayoutId id="2147483843" r:id="rId46"/>
    <p:sldLayoutId id="2147483844" r:id="rId47"/>
    <p:sldLayoutId id="2147483845" r:id="rId48"/>
    <p:sldLayoutId id="2147483846" r:id="rId49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8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296">
          <p15:clr>
            <a:srgbClr val="F26B43"/>
          </p15:clr>
        </p15:guide>
        <p15:guide id="5" pos="7384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4986">
          <p15:clr>
            <a:srgbClr val="F26B43"/>
          </p15:clr>
        </p15:guide>
        <p15:guide id="12" pos="1382">
          <p15:clr>
            <a:srgbClr val="F26B43"/>
          </p15:clr>
        </p15:guide>
        <p15:guide id="13" pos="1496">
          <p15:clr>
            <a:srgbClr val="F26B43"/>
          </p15:clr>
        </p15:guide>
        <p15:guide id="14" pos="2581">
          <p15:clr>
            <a:srgbClr val="F26B43"/>
          </p15:clr>
        </p15:guide>
        <p15:guide id="15" pos="2695">
          <p15:clr>
            <a:srgbClr val="F26B43"/>
          </p15:clr>
        </p15:guide>
        <p15:guide id="16" pos="6185">
          <p15:clr>
            <a:srgbClr val="F26B43"/>
          </p15:clr>
        </p15:guide>
        <p15:guide id="17" pos="3783">
          <p15:clr>
            <a:srgbClr val="F26B43"/>
          </p15:clr>
        </p15:guide>
        <p15:guide id="18" pos="3896">
          <p15:clr>
            <a:srgbClr val="F26B43"/>
          </p15:clr>
        </p15:guide>
        <p15:guide id="19" pos="3840">
          <p15:clr>
            <a:srgbClr val="F26B43"/>
          </p15:clr>
        </p15:guide>
        <p15:guide id="20" pos="62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hyperlink" Target="https://deloitte.zoom.us/webinar/register/WN_E1dX_57WRrimRt4gLYdL-A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arharoon@deloitt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ehs.nih.gov/research/programs/disaster/database/promoting_data_harmonization_to_accelerate_covid_19_pediatric_research_508.pdf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iehs.nih.gov/research/programs/disaster/database/promoting_data_harmonization_to_accelerate_covid_19_pregnancy_research_508.pdf" TargetMode="External"/><Relationship Id="rId5" Type="http://schemas.openxmlformats.org/officeDocument/2006/relationships/image" Target="../media/image55.png"/><Relationship Id="rId4" Type="http://schemas.openxmlformats.org/officeDocument/2006/relationships/hyperlink" Target="https://www.niehs.nih.gov/research/programs/disaster/database/promoting_data_harmonization_to_accelerate_covid19_pregnancy_research_508.pdf#:~:text=Data%20harmonization%20is%20a%20key%20strategy%20to%20accelerate,outcomes%20for%20which%20individual%20studies%20may%20be%20underpowered.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4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hs.nih.gov/research/programs/disaster/database/promoting_data_harmonization_to_accelerate_covid19_pregnancy_research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niehs.nih.gov/research/programs/disaster/cde/index.cfm" TargetMode="External"/><Relationship Id="rId5" Type="http://schemas.openxmlformats.org/officeDocument/2006/relationships/hyperlink" Target="https://www.niehs.nih.gov/research/programs/disaster/database/promoting_data_harmonization_to_accelerate_covid_19_pediatric_research_508.pdf" TargetMode="External"/><Relationship Id="rId4" Type="http://schemas.openxmlformats.org/officeDocument/2006/relationships/hyperlink" Target="https://www.niehs.nih.gov/research/programs/disaster/database/promoting_data_harmonization_to_accelerate_covid_19_pregnancy_research_508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HD-21-035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7.xml"/><Relationship Id="rId6" Type="http://schemas.openxmlformats.org/officeDocument/2006/relationships/hyperlink" Target="https://recovercovid.org/" TargetMode="External"/><Relationship Id="rId5" Type="http://schemas.openxmlformats.org/officeDocument/2006/relationships/hyperlink" Target="https://med.nyu.edu/departments-institutes/population-health/divisions-sections-centers/biostatistics/research/neuro-databank-biobank" TargetMode="External"/><Relationship Id="rId4" Type="http://schemas.openxmlformats.org/officeDocument/2006/relationships/hyperlink" Target="https://numom2bhhs.rti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trials.gov/ct2/show/NCT0496736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7.xml"/><Relationship Id="rId5" Type="http://schemas.openxmlformats.org/officeDocument/2006/relationships/hyperlink" Target="https://prospect-network.org/" TargetMode="External"/><Relationship Id="rId4" Type="http://schemas.openxmlformats.org/officeDocument/2006/relationships/hyperlink" Target="https://recovercovid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7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D238C8-CFF3-47AE-ABAA-1DCC0CCA7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93" y="0"/>
            <a:ext cx="12109807" cy="1395005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2200" i="0" u="none" strike="noStrike" cap="all" dirty="0">
                <a:solidFill>
                  <a:schemeClr val="bg1"/>
                </a:solidFill>
                <a:effectLst/>
                <a:latin typeface="YADLjHWw7fA 0"/>
                <a:ea typeface="Open Sans Semibold"/>
                <a:cs typeface="Open Sans Semibold"/>
              </a:rPr>
              <a:t>NICHD and </a:t>
            </a:r>
            <a:r>
              <a:rPr lang="en-US" sz="2200" i="0" u="none" strike="noStrike" cap="all" dirty="0" err="1">
                <a:solidFill>
                  <a:schemeClr val="bg1"/>
                </a:solidFill>
                <a:effectLst/>
                <a:latin typeface="YADLjHWw7fA 0"/>
                <a:ea typeface="Open Sans Semibold"/>
                <a:cs typeface="Open Sans Semibold"/>
              </a:rPr>
              <a:t>niehs</a:t>
            </a:r>
            <a:r>
              <a:rPr lang="en-US" sz="2200" i="0" u="none" strike="noStrike" cap="all" dirty="0">
                <a:solidFill>
                  <a:schemeClr val="bg1"/>
                </a:solidFill>
                <a:effectLst/>
                <a:latin typeface="YADLjHWw7fA 0"/>
                <a:ea typeface="Open Sans Semibold"/>
                <a:cs typeface="Open Sans Semibold"/>
              </a:rPr>
              <a:t> present:</a:t>
            </a:r>
            <a:br>
              <a:rPr lang="en-US" sz="2200" cap="all" dirty="0">
                <a:effectLst/>
                <a:latin typeface="YADLjHWw7fA 0"/>
              </a:rPr>
            </a:br>
            <a:r>
              <a:rPr lang="en-US" sz="2200" b="0" i="0" u="none" strike="noStrike" cap="all" dirty="0">
                <a:solidFill>
                  <a:schemeClr val="bg1"/>
                </a:solidFill>
                <a:effectLst/>
                <a:latin typeface="YADLjHWw7fA 0"/>
                <a:ea typeface="Open Sans Semibold"/>
                <a:cs typeface="Open Sans Semibold"/>
              </a:rPr>
              <a:t>Training and </a:t>
            </a:r>
            <a:r>
              <a:rPr lang="en-US" sz="2200" b="0" i="0" u="none" strike="noStrike" cap="all" dirty="0" err="1">
                <a:solidFill>
                  <a:schemeClr val="bg1"/>
                </a:solidFill>
                <a:effectLst/>
                <a:latin typeface="YADLjHWw7fA 0"/>
                <a:ea typeface="Open Sans Semibold"/>
                <a:cs typeface="Open Sans Semibold"/>
              </a:rPr>
              <a:t>REDCap</a:t>
            </a:r>
            <a:r>
              <a:rPr lang="en-US" sz="2200" b="0" i="0" u="none" strike="noStrike" cap="all" dirty="0">
                <a:solidFill>
                  <a:schemeClr val="bg1"/>
                </a:solidFill>
                <a:effectLst/>
                <a:latin typeface="YADLjHWw7fA 0"/>
                <a:ea typeface="Open Sans Semibold"/>
                <a:cs typeface="Open Sans Semibold"/>
              </a:rPr>
              <a:t> Demonstration for the Implementation of NICHD’s common data element (CDE) Recommendations for COVID-19 Research in Pediatric, Pregnant, and Lactating Populations Published Through the NIEHS Disaster Research Response (dr2) Portal</a:t>
            </a:r>
            <a:br>
              <a:rPr lang="en-US" sz="2200" b="0" i="0" u="none" strike="noStrike" cap="all" dirty="0">
                <a:solidFill>
                  <a:schemeClr val="bg1"/>
                </a:solidFill>
                <a:effectLst/>
                <a:latin typeface="YADLjHWw7fA 0"/>
                <a:ea typeface="Open Sans Semibold"/>
                <a:cs typeface="Open Sans Semibold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161BF-67A4-4FDD-B94D-A10E199BA893}"/>
              </a:ext>
            </a:extLst>
          </p:cNvPr>
          <p:cNvSpPr txBox="1"/>
          <p:nvPr/>
        </p:nvSpPr>
        <p:spPr>
          <a:xfrm>
            <a:off x="82193" y="1401641"/>
            <a:ext cx="12109807" cy="80021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2600" b="1" i="0" u="none" strike="noStrike" cap="all">
                <a:solidFill>
                  <a:srgbClr val="295A87"/>
                </a:solidFill>
                <a:effectLst/>
                <a:latin typeface="YACgEQNAr7w 0"/>
              </a:rPr>
              <a:t>November 1</a:t>
            </a:r>
            <a:r>
              <a:rPr lang="en-US" sz="2600" b="1" i="0" u="none" strike="noStrike" cap="all" baseline="30000">
                <a:solidFill>
                  <a:srgbClr val="295A87"/>
                </a:solidFill>
                <a:effectLst/>
                <a:latin typeface="YACgEQNAr7w 0"/>
              </a:rPr>
              <a:t>st</a:t>
            </a:r>
            <a:r>
              <a:rPr lang="en-US" sz="2600" b="1" i="0" u="none" strike="noStrike" cap="all">
                <a:solidFill>
                  <a:srgbClr val="295A87"/>
                </a:solidFill>
                <a:effectLst/>
                <a:latin typeface="YACgEQNAr7w 0"/>
              </a:rPr>
              <a:t>, 2022</a:t>
            </a:r>
            <a:endParaRPr lang="en-US" sz="2600" b="1" cap="all">
              <a:solidFill>
                <a:srgbClr val="295A87"/>
              </a:solidFill>
              <a:effectLst/>
              <a:latin typeface="YACgEQNAr7w 0"/>
            </a:endParaRPr>
          </a:p>
          <a:p>
            <a:pPr algn="ctr"/>
            <a:r>
              <a:rPr lang="en-US" sz="2600" b="1" i="0" u="none" strike="noStrike" cap="all">
                <a:solidFill>
                  <a:srgbClr val="295A87"/>
                </a:solidFill>
                <a:effectLst/>
                <a:latin typeface="YACgEQNAr7w 0"/>
              </a:rPr>
              <a:t>2:30 </a:t>
            </a:r>
            <a:r>
              <a:rPr lang="en-US" sz="2600" b="1" cap="all">
                <a:solidFill>
                  <a:srgbClr val="295A87"/>
                </a:solidFill>
                <a:latin typeface="YACgEQNAr7w 0"/>
              </a:rPr>
              <a:t>– 3:30</a:t>
            </a:r>
            <a:r>
              <a:rPr lang="en-US" sz="2600" b="1" i="0" u="none" strike="noStrike" cap="all">
                <a:solidFill>
                  <a:srgbClr val="295A87"/>
                </a:solidFill>
                <a:effectLst/>
                <a:latin typeface="YACgEQNAr7w 0"/>
              </a:rPr>
              <a:t> pm EST</a:t>
            </a:r>
            <a:endParaRPr lang="en-US" sz="2600" b="1" cap="all">
              <a:solidFill>
                <a:srgbClr val="295A87"/>
              </a:solidFill>
              <a:effectLst/>
              <a:latin typeface="YACgEQNAr7w 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00707D-4340-406B-A2C4-DD91092D2724}"/>
              </a:ext>
            </a:extLst>
          </p:cNvPr>
          <p:cNvSpPr/>
          <p:nvPr/>
        </p:nvSpPr>
        <p:spPr bwMode="gray">
          <a:xfrm>
            <a:off x="617675" y="2253150"/>
            <a:ext cx="5522686" cy="316912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D72E5081-0E83-4741-9294-296CF3E27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84029" y="2808048"/>
            <a:ext cx="886968" cy="885606"/>
          </a:xfrm>
          <a:prstGeom prst="flowChartConnector">
            <a:avLst/>
          </a:prstGeom>
          <a:solidFill>
            <a:srgbClr val="00A3E0"/>
          </a:solidFill>
          <a:ln w="19050" algn="ctr">
            <a:solidFill>
              <a:srgbClr val="00A3E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55" name="Graphic 54" descr="Decision chart outline">
            <a:extLst>
              <a:ext uri="{FF2B5EF4-FFF2-40B4-BE49-F238E27FC236}">
                <a16:creationId xmlns:a16="http://schemas.microsoft.com/office/drawing/2014/main" id="{275A294D-BFCC-438C-8F1A-381D6EB1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8804" y="2842066"/>
            <a:ext cx="717416" cy="7174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81FDC8-CC0B-4AA7-9974-E5803B3089EA}"/>
              </a:ext>
            </a:extLst>
          </p:cNvPr>
          <p:cNvSpPr txBox="1"/>
          <p:nvPr/>
        </p:nvSpPr>
        <p:spPr>
          <a:xfrm>
            <a:off x="1668167" y="2828816"/>
            <a:ext cx="4427833" cy="86177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Understand the </a:t>
            </a:r>
            <a:r>
              <a:rPr lang="en-US" sz="1400" i="0" u="none" strike="noStrike">
                <a:solidFill>
                  <a:srgbClr val="000000"/>
                </a:solidFill>
                <a:effectLst/>
              </a:rPr>
              <a:t>aim of</a:t>
            </a:r>
            <a:r>
              <a:rPr lang="en-US" sz="1400" b="1" i="0" u="none" strike="noStrike">
                <a:solidFill>
                  <a:srgbClr val="000000"/>
                </a:solidFill>
                <a:effectLst/>
              </a:rPr>
              <a:t> NIH’s </a:t>
            </a:r>
            <a:r>
              <a:rPr lang="en-US" sz="1400" b="1">
                <a:solidFill>
                  <a:srgbClr val="000000"/>
                </a:solidFill>
              </a:rPr>
              <a:t>Pregnancy</a:t>
            </a:r>
            <a:r>
              <a:rPr lang="en-US" sz="1400" b="1" i="0" u="none" strike="noStrike">
                <a:solidFill>
                  <a:srgbClr val="000000"/>
                </a:solidFill>
                <a:effectLst/>
              </a:rPr>
              <a:t> and Pediatric CDEs </a:t>
            </a: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related to COVID-19</a:t>
            </a:r>
            <a:r>
              <a:rPr lang="en-US" sz="1400">
                <a:solidFill>
                  <a:srgbClr val="000000"/>
                </a:solidFill>
              </a:rPr>
              <a:t>/Post-Acute</a:t>
            </a: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 Sequelae of SARS-CoV-2 Infection (PASC) </a:t>
            </a:r>
            <a:r>
              <a:rPr lang="en-US" sz="1400">
                <a:solidFill>
                  <a:srgbClr val="000000"/>
                </a:solidFill>
              </a:rPr>
              <a:t>and</a:t>
            </a: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 how they were developed</a:t>
            </a:r>
            <a:endParaRPr lang="en-US" sz="140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6DD5A1C6-47FF-4F2C-A89E-FF0C6FE26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13769" y="3908377"/>
            <a:ext cx="886968" cy="885606"/>
          </a:xfrm>
          <a:prstGeom prst="flowChartConnector">
            <a:avLst/>
          </a:prstGeom>
          <a:solidFill>
            <a:srgbClr val="007680"/>
          </a:solidFill>
          <a:ln w="19050" algn="ctr">
            <a:solidFill>
              <a:srgbClr val="0076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48" name="Graphic 47" descr="Internet with solid fill">
            <a:extLst>
              <a:ext uri="{FF2B5EF4-FFF2-40B4-BE49-F238E27FC236}">
                <a16:creationId xmlns:a16="http://schemas.microsoft.com/office/drawing/2014/main" id="{899D53C1-BB85-437C-9388-F0980CEDD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147" y="4000122"/>
            <a:ext cx="692785" cy="692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B73754-0984-4CC3-B920-001B0422F981}"/>
              </a:ext>
            </a:extLst>
          </p:cNvPr>
          <p:cNvSpPr txBox="1"/>
          <p:nvPr/>
        </p:nvSpPr>
        <p:spPr>
          <a:xfrm>
            <a:off x="1668629" y="4023196"/>
            <a:ext cx="4427371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400">
                <a:solidFill>
                  <a:srgbClr val="000000"/>
                </a:solidFill>
              </a:rPr>
              <a:t>Become familiar with </a:t>
            </a:r>
            <a:r>
              <a:rPr lang="en-US" sz="1400" b="1">
                <a:solidFill>
                  <a:srgbClr val="000000"/>
                </a:solidFill>
              </a:rPr>
              <a:t>accessing </a:t>
            </a:r>
            <a:r>
              <a:rPr lang="en-US" sz="1400" b="1" i="0" u="none" strike="noStrike">
                <a:solidFill>
                  <a:srgbClr val="000000"/>
                </a:solidFill>
                <a:effectLst/>
              </a:rPr>
              <a:t>CDEs </a:t>
            </a: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via the Disaster Research Response Program (DR2) Website and REDCap</a:t>
            </a:r>
            <a:endParaRPr lang="en-US" sz="140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9BF7D90-58F9-4D9A-B323-7AE0DD5B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23055" y="5064991"/>
            <a:ext cx="886968" cy="885606"/>
          </a:xfrm>
          <a:prstGeom prst="flowChartConnector">
            <a:avLst/>
          </a:prstGeom>
          <a:solidFill>
            <a:schemeClr val="accent1"/>
          </a:solidFill>
          <a:ln w="19050" algn="ctr">
            <a:solidFill>
              <a:srgbClr val="86BC25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11" name="Graphic 10" descr="Excellent with solid fill">
            <a:extLst>
              <a:ext uri="{FF2B5EF4-FFF2-40B4-BE49-F238E27FC236}">
                <a16:creationId xmlns:a16="http://schemas.microsoft.com/office/drawing/2014/main" id="{E7D93C73-6C5E-4D4C-8E75-A047591038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064" y="5096319"/>
            <a:ext cx="822950" cy="82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D343DB-233E-4E64-A7B0-4938476965B0}"/>
              </a:ext>
            </a:extLst>
          </p:cNvPr>
          <p:cNvSpPr txBox="1"/>
          <p:nvPr/>
        </p:nvSpPr>
        <p:spPr>
          <a:xfrm>
            <a:off x="1666022" y="5400072"/>
            <a:ext cx="4429978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400" b="1"/>
              <a:t>Call to action </a:t>
            </a:r>
            <a:r>
              <a:rPr lang="en-US" sz="1400"/>
              <a:t>for future use</a:t>
            </a:r>
            <a:endParaRPr lang="en-US" sz="1400" b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D77EF9-1692-48E3-B9A0-97AD56FD4690}"/>
              </a:ext>
            </a:extLst>
          </p:cNvPr>
          <p:cNvSpPr/>
          <p:nvPr/>
        </p:nvSpPr>
        <p:spPr bwMode="gray">
          <a:xfrm>
            <a:off x="6495960" y="2253150"/>
            <a:ext cx="5522686" cy="316912"/>
          </a:xfrm>
          <a:prstGeom prst="rect">
            <a:avLst/>
          </a:prstGeom>
          <a:solidFill>
            <a:schemeClr val="accent4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LOGISTICS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AA238898-6BA3-4767-B25A-37D6AC240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556487" y="2811143"/>
            <a:ext cx="886968" cy="885606"/>
          </a:xfrm>
          <a:prstGeom prst="flowChartConnector">
            <a:avLst/>
          </a:prstGeom>
          <a:solidFill>
            <a:srgbClr val="43B02A"/>
          </a:solidFill>
          <a:ln w="19050" algn="ctr">
            <a:solidFill>
              <a:srgbClr val="43B02A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28" name="Graphic 27" descr="Chat with solid fill">
            <a:extLst>
              <a:ext uri="{FF2B5EF4-FFF2-40B4-BE49-F238E27FC236}">
                <a16:creationId xmlns:a16="http://schemas.microsoft.com/office/drawing/2014/main" id="{A9846B2B-6834-44D4-BC62-788AABA551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9768" y="2873711"/>
            <a:ext cx="765211" cy="810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01983-98D0-488E-A845-9D716B909ECC}"/>
              </a:ext>
            </a:extLst>
          </p:cNvPr>
          <p:cNvSpPr txBox="1"/>
          <p:nvPr/>
        </p:nvSpPr>
        <p:spPr>
          <a:xfrm>
            <a:off x="7695736" y="2957787"/>
            <a:ext cx="4119544" cy="64633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400">
                <a:solidFill>
                  <a:srgbClr val="295A87"/>
                </a:solidFill>
              </a:rPr>
              <a:t>Activities Include: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Live demonstration on</a:t>
            </a:r>
            <a:r>
              <a:rPr lang="en-US" sz="1400">
                <a:solidFill>
                  <a:srgbClr val="000000"/>
                </a:solidFill>
              </a:rPr>
              <a:t> </a:t>
            </a: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DR2 and REDCap</a:t>
            </a:r>
            <a:endParaRPr lang="en-US" sz="140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solidFill>
                  <a:srgbClr val="000000"/>
                </a:solidFill>
                <a:effectLst/>
              </a:rPr>
              <a:t>Q&amp;A with </a:t>
            </a:r>
            <a:r>
              <a:rPr lang="en-US" sz="1400">
                <a:solidFill>
                  <a:srgbClr val="000000"/>
                </a:solidFill>
              </a:rPr>
              <a:t>DR2 and CDE representatives</a:t>
            </a:r>
            <a:endParaRPr lang="en-US" sz="1400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7D4E88F6-6E50-4830-9407-641AA722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556487" y="3903332"/>
            <a:ext cx="886968" cy="885606"/>
          </a:xfrm>
          <a:prstGeom prst="flowChartConnector">
            <a:avLst/>
          </a:prstGeom>
          <a:solidFill>
            <a:srgbClr val="C4D600"/>
          </a:solidFill>
          <a:ln w="19050" algn="ctr">
            <a:solidFill>
              <a:srgbClr val="C4D6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53" name="Graphic 52" descr="Clipboard with solid fill">
            <a:extLst>
              <a:ext uri="{FF2B5EF4-FFF2-40B4-BE49-F238E27FC236}">
                <a16:creationId xmlns:a16="http://schemas.microsoft.com/office/drawing/2014/main" id="{44328C36-BAC1-4E72-9E37-D8E2E64422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6280" y="4000122"/>
            <a:ext cx="667382" cy="6673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156E8B-1B37-462D-B8AF-982908F1C87C}"/>
              </a:ext>
            </a:extLst>
          </p:cNvPr>
          <p:cNvSpPr txBox="1"/>
          <p:nvPr/>
        </p:nvSpPr>
        <p:spPr>
          <a:xfrm>
            <a:off x="7695736" y="3915474"/>
            <a:ext cx="2301166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400">
                <a:solidFill>
                  <a:srgbClr val="295A87"/>
                </a:solidFill>
              </a:rPr>
              <a:t>R</a:t>
            </a:r>
            <a:r>
              <a:rPr lang="en-US" sz="1400" b="0" i="0" u="none" strike="noStrike">
                <a:solidFill>
                  <a:srgbClr val="295A87"/>
                </a:solidFill>
                <a:effectLst/>
              </a:rPr>
              <a:t>egistration</a:t>
            </a:r>
            <a:r>
              <a:rPr lang="en-US" sz="1400">
                <a:solidFill>
                  <a:srgbClr val="295A87"/>
                </a:solidFill>
              </a:rPr>
              <a:t>:</a:t>
            </a:r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F17BA-540F-41D2-AD2E-2C1C4D2F7392}"/>
              </a:ext>
            </a:extLst>
          </p:cNvPr>
          <p:cNvSpPr txBox="1"/>
          <p:nvPr/>
        </p:nvSpPr>
        <p:spPr>
          <a:xfrm>
            <a:off x="7695736" y="4130918"/>
            <a:ext cx="4496264" cy="6976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nl-NL" sz="1400"/>
              <a:t>Click </a:t>
            </a:r>
            <a:r>
              <a:rPr lang="nl-NL" sz="1400">
                <a:hlinkClick r:id="rId13"/>
              </a:rPr>
              <a:t>Here</a:t>
            </a:r>
            <a:r>
              <a:rPr lang="nl-NL" sz="1400"/>
              <a:t> for the Zoom Registration Attendee Link</a:t>
            </a:r>
          </a:p>
          <a:p>
            <a:pPr marL="171450" indent="-171450"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nl-NL" sz="1400" b="1"/>
              <a:t>Webinar ID: </a:t>
            </a:r>
            <a:r>
              <a:rPr lang="nl-NL" sz="1400"/>
              <a:t>960 3266 2934 </a:t>
            </a:r>
          </a:p>
          <a:p>
            <a:pPr marL="171450" indent="-171450"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</a:pPr>
            <a:r>
              <a:rPr lang="nl-NL" sz="1400" b="1"/>
              <a:t>Passcode: </a:t>
            </a:r>
            <a:r>
              <a:rPr lang="nl-NL" sz="1400"/>
              <a:t>440012</a:t>
            </a: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FE05305E-CBC3-4C67-93E9-725F194F0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556487" y="5062653"/>
            <a:ext cx="886968" cy="885606"/>
          </a:xfrm>
          <a:prstGeom prst="flowChartConnector">
            <a:avLst/>
          </a:prstGeom>
          <a:solidFill>
            <a:srgbClr val="0076A8"/>
          </a:solidFill>
          <a:ln w="19050" algn="ctr">
            <a:solidFill>
              <a:srgbClr val="0076A8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51" name="Graphic 50" descr="Information outline">
            <a:extLst>
              <a:ext uri="{FF2B5EF4-FFF2-40B4-BE49-F238E27FC236}">
                <a16:creationId xmlns:a16="http://schemas.microsoft.com/office/drawing/2014/main" id="{E9D71BA7-FBE7-4452-95DF-32811D6CA9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25145" y="5110958"/>
            <a:ext cx="763460" cy="76346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70D074-DDF3-433C-A8AB-3506A676ABD4}"/>
              </a:ext>
            </a:extLst>
          </p:cNvPr>
          <p:cNvSpPr txBox="1"/>
          <p:nvPr/>
        </p:nvSpPr>
        <p:spPr>
          <a:xfrm>
            <a:off x="7695736" y="5143874"/>
            <a:ext cx="3618587" cy="697627"/>
          </a:xfrm>
          <a:prstGeom prst="rect">
            <a:avLst/>
          </a:prstGeom>
          <a:noFill/>
        </p:spPr>
        <p:txBody>
          <a:bodyPr vert="horz" wrap="square" lIns="0" tIns="0" rIns="0" bIns="0" numCol="1" rtlCol="0" anchor="t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400">
                <a:solidFill>
                  <a:srgbClr val="295A87"/>
                </a:solidFill>
              </a:rPr>
              <a:t>Inquiries To:  </a:t>
            </a:r>
            <a:endParaRPr lang="en-US" sz="1200">
              <a:solidFill>
                <a:srgbClr val="000000"/>
              </a:solidFill>
            </a:endParaRPr>
          </a:p>
          <a:p>
            <a:pPr>
              <a:spcBef>
                <a:spcPts val="200"/>
              </a:spcBef>
              <a:buSzPct val="100000"/>
            </a:pPr>
            <a:r>
              <a:rPr lang="en-US" sz="1400" b="1" i="1" u="none" strike="noStrike">
                <a:solidFill>
                  <a:srgbClr val="000000"/>
                </a:solidFill>
                <a:effectLst/>
              </a:rPr>
              <a:t>Areej Haroon, Deloitte</a:t>
            </a:r>
            <a:endParaRPr lang="en-US" sz="1400" b="1" i="1" u="none" strike="noStrike">
              <a:solidFill>
                <a:srgbClr val="000000"/>
              </a:solidFill>
              <a:effectLst/>
              <a:ea typeface="Open Sans"/>
              <a:cs typeface="Open Sans"/>
            </a:endParaRPr>
          </a:p>
          <a:p>
            <a:pPr>
              <a:spcBef>
                <a:spcPts val="200"/>
              </a:spcBef>
              <a:buSzPct val="100000"/>
            </a:pPr>
            <a:r>
              <a:rPr lang="en-US" sz="1400">
                <a:solidFill>
                  <a:srgbClr val="000000"/>
                </a:solidFill>
              </a:rPr>
              <a:t>Email: </a:t>
            </a:r>
            <a:r>
              <a:rPr lang="en-US" sz="1400">
                <a:solidFill>
                  <a:srgbClr val="000000"/>
                </a:solidFill>
                <a:hlinkClick r:id="rId16"/>
              </a:rPr>
              <a:t>arharoon@deloitte.com</a:t>
            </a:r>
            <a:r>
              <a:rPr lang="en-US" sz="1400">
                <a:solidFill>
                  <a:srgbClr val="000000"/>
                </a:solidFill>
              </a:rPr>
              <a:t> </a:t>
            </a:r>
            <a:endParaRPr lang="en-US" sz="1400" b="0" u="none" strike="noStrike">
              <a:solidFill>
                <a:srgbClr val="000000"/>
              </a:solidFill>
              <a:effectLst/>
              <a:ea typeface="Open Sans"/>
              <a:cs typeface="Open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3E3D96-2D8C-49B3-90BB-0A73543BDE5E}"/>
              </a:ext>
            </a:extLst>
          </p:cNvPr>
          <p:cNvSpPr txBox="1"/>
          <p:nvPr/>
        </p:nvSpPr>
        <p:spPr>
          <a:xfrm>
            <a:off x="3883899" y="6221974"/>
            <a:ext cx="5393915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WEBINAR WILL BEGIN IN: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15:00</a:t>
            </a:r>
          </a:p>
        </p:txBody>
      </p:sp>
    </p:spTree>
    <p:extLst>
      <p:ext uri="{BB962C8B-B14F-4D97-AF65-F5344CB8AC3E}">
        <p14:creationId xmlns:p14="http://schemas.microsoft.com/office/powerpoint/2010/main" val="108560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81D23FA7-4658-407B-BD6C-1FA9758A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238606"/>
            <a:ext cx="11390734" cy="60652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Pregnancy and Pediatrics CDE Reports 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2B3684D5-A2BA-4412-B05D-D1BC78C629CB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276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chemeClr val="tx1"/>
                </a:solidFill>
              </a:rPr>
              <a:t>Recommended biomedical, psychosocial, and biospecimen CDEs are captured in three reports on the Disaster Research Response (DR2) Program website.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 descr="Promoting Data Harmonization to Accelerate COVID-19 Pregnancy Research report cover">
            <a:extLst>
              <a:ext uri="{FF2B5EF4-FFF2-40B4-BE49-F238E27FC236}">
                <a16:creationId xmlns:a16="http://schemas.microsoft.com/office/drawing/2014/main" id="{0E066DC9-0CFB-4E65-B1E4-515F35DC68EB}"/>
              </a:ext>
            </a:extLst>
          </p:cNvPr>
          <p:cNvGrpSpPr/>
          <p:nvPr/>
        </p:nvGrpSpPr>
        <p:grpSpPr>
          <a:xfrm>
            <a:off x="942967" y="1508680"/>
            <a:ext cx="2736858" cy="3514725"/>
            <a:chOff x="942967" y="2166938"/>
            <a:chExt cx="2736858" cy="351472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AE8E35-72BC-4C57-8CE3-B58390EB269A}"/>
                </a:ext>
              </a:extLst>
            </p:cNvPr>
            <p:cNvSpPr/>
            <p:nvPr/>
          </p:nvSpPr>
          <p:spPr>
            <a:xfrm>
              <a:off x="954086" y="2166938"/>
              <a:ext cx="2725739" cy="3514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9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5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E2486B-C2D2-433A-95D0-FE81040C90A2}"/>
                </a:ext>
              </a:extLst>
            </p:cNvPr>
            <p:cNvSpPr/>
            <p:nvPr/>
          </p:nvSpPr>
          <p:spPr>
            <a:xfrm>
              <a:off x="942967" y="2166938"/>
              <a:ext cx="45719" cy="3514725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pic>
        <p:nvPicPr>
          <p:cNvPr id="28" name="Picture 27" descr="Promoting Data Harmonization to Accelerate COVID-19 Pregnancy Research report cover">
            <a:extLst>
              <a:ext uri="{FF2B5EF4-FFF2-40B4-BE49-F238E27FC236}">
                <a16:creationId xmlns:a16="http://schemas.microsoft.com/office/drawing/2014/main" id="{5EB09F1C-E952-4704-A49A-5C1CB0814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6"/>
          <a:stretch/>
        </p:blipFill>
        <p:spPr>
          <a:xfrm>
            <a:off x="1014877" y="1508678"/>
            <a:ext cx="2687964" cy="35147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226C513-0210-430B-A913-CB3B6A1FDA2C}"/>
              </a:ext>
            </a:extLst>
          </p:cNvPr>
          <p:cNvSpPr txBox="1"/>
          <p:nvPr/>
        </p:nvSpPr>
        <p:spPr>
          <a:xfrm>
            <a:off x="551688" y="5097470"/>
            <a:ext cx="3171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/>
              </a:rPr>
              <a:t>COVID-19 Pregnancy Research Report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" name="Group 3" descr="Promoting Data Harmonization to Accelerate COVID-19 Pregnancy Research report cover">
            <a:extLst>
              <a:ext uri="{FF2B5EF4-FFF2-40B4-BE49-F238E27FC236}">
                <a16:creationId xmlns:a16="http://schemas.microsoft.com/office/drawing/2014/main" id="{0321CCFE-2BD3-4144-AD38-20D235591801}"/>
              </a:ext>
            </a:extLst>
          </p:cNvPr>
          <p:cNvGrpSpPr/>
          <p:nvPr/>
        </p:nvGrpSpPr>
        <p:grpSpPr>
          <a:xfrm>
            <a:off x="4551368" y="1508679"/>
            <a:ext cx="2796822" cy="3514725"/>
            <a:chOff x="4421133" y="2166937"/>
            <a:chExt cx="2796822" cy="35147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15D9D1-99E1-43D3-BB5A-B5259CDAABB9}"/>
                </a:ext>
              </a:extLst>
            </p:cNvPr>
            <p:cNvSpPr/>
            <p:nvPr/>
          </p:nvSpPr>
          <p:spPr>
            <a:xfrm>
              <a:off x="4421133" y="2166937"/>
              <a:ext cx="45719" cy="3514725"/>
            </a:xfrm>
            <a:prstGeom prst="rect">
              <a:avLst/>
            </a:prstGeom>
            <a:solidFill>
              <a:srgbClr val="178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551078-F49C-4D02-AE28-A332DEC3CE7A}"/>
                </a:ext>
              </a:extLst>
            </p:cNvPr>
            <p:cNvSpPr/>
            <p:nvPr/>
          </p:nvSpPr>
          <p:spPr>
            <a:xfrm>
              <a:off x="4493043" y="2166937"/>
              <a:ext cx="2724912" cy="3514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26" name="Picture 25" descr="Promoting Data Harmonization to Accelerate COVID-19 Pregnancy Research report cover">
            <a:extLst>
              <a:ext uri="{FF2B5EF4-FFF2-40B4-BE49-F238E27FC236}">
                <a16:creationId xmlns:a16="http://schemas.microsoft.com/office/drawing/2014/main" id="{E7BF639F-E4CE-413D-B41D-54CD41313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9" r="1956" b="1"/>
          <a:stretch/>
        </p:blipFill>
        <p:spPr>
          <a:xfrm>
            <a:off x="4619070" y="1508678"/>
            <a:ext cx="2683402" cy="35147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7ED68F-9B6A-46B2-AA91-7DE458A57078}"/>
              </a:ext>
            </a:extLst>
          </p:cNvPr>
          <p:cNvSpPr txBox="1"/>
          <p:nvPr/>
        </p:nvSpPr>
        <p:spPr>
          <a:xfrm>
            <a:off x="4493726" y="5097470"/>
            <a:ext cx="2854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79D2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Pregnancy Research PASC and Vaccine Attitudes Addendum Report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79D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5" name="Group 4" descr="Promoting Data Harmonization to Accelerate COVID-19 Pediatric Research report cover">
            <a:extLst>
              <a:ext uri="{FF2B5EF4-FFF2-40B4-BE49-F238E27FC236}">
                <a16:creationId xmlns:a16="http://schemas.microsoft.com/office/drawing/2014/main" id="{D7B17E04-D971-4574-A7F5-4A777F0029C4}"/>
              </a:ext>
            </a:extLst>
          </p:cNvPr>
          <p:cNvGrpSpPr/>
          <p:nvPr/>
        </p:nvGrpSpPr>
        <p:grpSpPr>
          <a:xfrm>
            <a:off x="8219734" y="1563764"/>
            <a:ext cx="2770630" cy="3514724"/>
            <a:chOff x="8219734" y="2166937"/>
            <a:chExt cx="2770630" cy="35147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9B6EF8-50F0-415A-A77F-C05C8324B492}"/>
                </a:ext>
              </a:extLst>
            </p:cNvPr>
            <p:cNvSpPr/>
            <p:nvPr/>
          </p:nvSpPr>
          <p:spPr>
            <a:xfrm flipH="1">
              <a:off x="8219734" y="2166937"/>
              <a:ext cx="45719" cy="3514724"/>
            </a:xfrm>
            <a:prstGeom prst="rect">
              <a:avLst/>
            </a:prstGeom>
            <a:solidFill>
              <a:srgbClr val="6991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BF3961-8A7F-4033-B197-090489BA42A3}"/>
                </a:ext>
              </a:extLst>
            </p:cNvPr>
            <p:cNvSpPr/>
            <p:nvPr/>
          </p:nvSpPr>
          <p:spPr>
            <a:xfrm>
              <a:off x="8265452" y="2166937"/>
              <a:ext cx="2724912" cy="3514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79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5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pic>
        <p:nvPicPr>
          <p:cNvPr id="27" name="Picture 26" descr="Promoting Data Harmonization to Accelerate COVID-19 Pediatric Research report cover">
            <a:extLst>
              <a:ext uri="{FF2B5EF4-FFF2-40B4-BE49-F238E27FC236}">
                <a16:creationId xmlns:a16="http://schemas.microsoft.com/office/drawing/2014/main" id="{859990AB-F6FE-4BB6-9129-45BD477E59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76" b="1311"/>
          <a:stretch/>
        </p:blipFill>
        <p:spPr>
          <a:xfrm>
            <a:off x="8283740" y="1563764"/>
            <a:ext cx="2688336" cy="35004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214519-2C74-4C49-A29C-1142553B74B8}"/>
              </a:ext>
            </a:extLst>
          </p:cNvPr>
          <p:cNvSpPr txBox="1"/>
          <p:nvPr/>
        </p:nvSpPr>
        <p:spPr>
          <a:xfrm>
            <a:off x="7962442" y="5153410"/>
            <a:ext cx="35501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9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8"/>
              </a:rPr>
              <a:t>COVID-19 Pediatrics Research Report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40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552130-5F7B-4DD3-B445-4C74CF7C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NICHD Common Data Elements: DR2 Web Analytics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3296BC-6700-4510-9955-6A84B9725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/>
              <a:t>Combined, our NICHD CDEs have received 1,377 views and 498 downloads since their publish date.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05292B4-D307-4259-A280-70869F5B0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49388"/>
              </p:ext>
            </p:extLst>
          </p:nvPr>
        </p:nvGraphicFramePr>
        <p:xfrm>
          <a:off x="1144917" y="1312429"/>
          <a:ext cx="9902166" cy="48624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3320">
                  <a:extLst>
                    <a:ext uri="{9D8B030D-6E8A-4147-A177-3AD203B41FA5}">
                      <a16:colId xmlns:a16="http://schemas.microsoft.com/office/drawing/2014/main" val="56818415"/>
                    </a:ext>
                  </a:extLst>
                </a:gridCol>
                <a:gridCol w="2020709">
                  <a:extLst>
                    <a:ext uri="{9D8B030D-6E8A-4147-A177-3AD203B41FA5}">
                      <a16:colId xmlns:a16="http://schemas.microsoft.com/office/drawing/2014/main" val="1496846907"/>
                    </a:ext>
                  </a:extLst>
                </a:gridCol>
                <a:gridCol w="1564305">
                  <a:extLst>
                    <a:ext uri="{9D8B030D-6E8A-4147-A177-3AD203B41FA5}">
                      <a16:colId xmlns:a16="http://schemas.microsoft.com/office/drawing/2014/main" val="929703852"/>
                    </a:ext>
                  </a:extLst>
                </a:gridCol>
                <a:gridCol w="1580887">
                  <a:extLst>
                    <a:ext uri="{9D8B030D-6E8A-4147-A177-3AD203B41FA5}">
                      <a16:colId xmlns:a16="http://schemas.microsoft.com/office/drawing/2014/main" val="913583031"/>
                    </a:ext>
                  </a:extLst>
                </a:gridCol>
                <a:gridCol w="1982676">
                  <a:extLst>
                    <a:ext uri="{9D8B030D-6E8A-4147-A177-3AD203B41FA5}">
                      <a16:colId xmlns:a16="http://schemas.microsoft.com/office/drawing/2014/main" val="3665923969"/>
                    </a:ext>
                  </a:extLst>
                </a:gridCol>
                <a:gridCol w="2020269">
                  <a:extLst>
                    <a:ext uri="{9D8B030D-6E8A-4147-A177-3AD203B41FA5}">
                      <a16:colId xmlns:a16="http://schemas.microsoft.com/office/drawing/2014/main" val="3515827005"/>
                    </a:ext>
                  </a:extLst>
                </a:gridCol>
              </a:tblGrid>
              <a:tr h="46849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87378" marR="87378" marT="43689" marB="43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Open Sans (Body)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Report</a:t>
                      </a:r>
                    </a:p>
                  </a:txBody>
                  <a:tcPr marL="87378" marR="87378" marT="43689" marB="8737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Open Sans (Body)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Publication Date</a:t>
                      </a:r>
                    </a:p>
                  </a:txBody>
                  <a:tcPr marL="87378" marR="87378" marT="43689" marB="8737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Open Sans (Body)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Last Updated</a:t>
                      </a:r>
                    </a:p>
                  </a:txBody>
                  <a:tcPr marL="87378" marR="87378" marT="43689" marB="8737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Open Sans (Body)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Page Views since Publication</a:t>
                      </a:r>
                    </a:p>
                  </a:txBody>
                  <a:tcPr marL="87378" marR="87378" marT="43689" marB="87378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Open Sans (Body)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Downloads</a:t>
                      </a:r>
                    </a:p>
                  </a:txBody>
                  <a:tcPr marL="87378" marR="87378" marT="43689" marB="87378" anchor="ctr" anchorCtr="1"/>
                </a:tc>
                <a:extLst>
                  <a:ext uri="{0D108BD9-81ED-4DB2-BD59-A6C34878D82A}">
                    <a16:rowId xmlns:a16="http://schemas.microsoft.com/office/drawing/2014/main" val="84763495"/>
                  </a:ext>
                </a:extLst>
              </a:tr>
              <a:tr h="140439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87378" marR="87378" marT="43689" marB="43689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COVID-19 Pregnancy Research Report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March 30, </a:t>
                      </a:r>
                    </a:p>
                    <a:p>
                      <a:pPr algn="ctr"/>
                      <a:r>
                        <a:rPr lang="en-US" sz="1500"/>
                        <a:t>2021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August 2022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497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/>
                        <a:t>66 </a:t>
                      </a:r>
                    </a:p>
                  </a:txBody>
                  <a:tcPr marL="87378" marR="87378" marT="43689" marB="43689" anchor="ctr"/>
                </a:tc>
                <a:extLst>
                  <a:ext uri="{0D108BD9-81ED-4DB2-BD59-A6C34878D82A}">
                    <a16:rowId xmlns:a16="http://schemas.microsoft.com/office/drawing/2014/main" val="937507430"/>
                  </a:ext>
                </a:extLst>
              </a:tr>
              <a:tr h="140439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87378" marR="87378" marT="43689" marB="43689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COVID-19 Pregnancy Research PASC and Vaccine Attitudes Addendum Report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November 29, 2021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August 2022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329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>
                          <a:solidFill>
                            <a:schemeClr val="tx1"/>
                          </a:solidFill>
                          <a:latin typeface="+mj-lt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123</a:t>
                      </a:r>
                      <a:endParaRPr lang="en-US" sz="1300">
                        <a:solidFill>
                          <a:schemeClr val="tx1"/>
                        </a:solidFill>
                        <a:latin typeface="+mj-lt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L="87378" marR="87378" marT="43689" marB="43689" anchor="ctr"/>
                </a:tc>
                <a:extLst>
                  <a:ext uri="{0D108BD9-81ED-4DB2-BD59-A6C34878D82A}">
                    <a16:rowId xmlns:a16="http://schemas.microsoft.com/office/drawing/2014/main" val="3754581816"/>
                  </a:ext>
                </a:extLst>
              </a:tr>
              <a:tr h="140439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87378" marR="87378" marT="43689" marB="43689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COVID-19 Pediatrics Research Report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November 24, 2021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August 2022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551</a:t>
                      </a:r>
                    </a:p>
                  </a:txBody>
                  <a:tcPr marL="87378" marR="87378" marT="43689" marB="436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/>
                        <a:t>309</a:t>
                      </a:r>
                    </a:p>
                  </a:txBody>
                  <a:tcPr marL="87378" marR="87378" marT="43689" marB="43689" anchor="ctr"/>
                </a:tc>
                <a:extLst>
                  <a:ext uri="{0D108BD9-81ED-4DB2-BD59-A6C34878D82A}">
                    <a16:rowId xmlns:a16="http://schemas.microsoft.com/office/drawing/2014/main" val="29466161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B6DDABE-FF7A-4F7D-A9CB-AA73A907E80A}"/>
              </a:ext>
            </a:extLst>
          </p:cNvPr>
          <p:cNvSpPr txBox="1"/>
          <p:nvPr/>
        </p:nvSpPr>
        <p:spPr>
          <a:xfrm>
            <a:off x="8867388" y="6173097"/>
            <a:ext cx="2820318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200"/>
              </a:spcBef>
              <a:buSzPct val="100000"/>
            </a:pPr>
            <a:r>
              <a:rPr lang="en-US" sz="1100"/>
              <a:t>*Downloads and page views include multiple instances from the same user</a:t>
            </a:r>
          </a:p>
        </p:txBody>
      </p:sp>
    </p:spTree>
    <p:extLst>
      <p:ext uri="{BB962C8B-B14F-4D97-AF65-F5344CB8AC3E}">
        <p14:creationId xmlns:p14="http://schemas.microsoft.com/office/powerpoint/2010/main" val="3024433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28828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Overview of CDE Structure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39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DD237B-B541-45B1-BD22-C3CDCC0B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Tier 1 &amp; Tier 2 Recommendations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47F25-31C2-4797-AF05-3724CF2AC56F}"/>
              </a:ext>
            </a:extLst>
          </p:cNvPr>
          <p:cNvSpPr/>
          <p:nvPr/>
        </p:nvSpPr>
        <p:spPr bwMode="gray">
          <a:xfrm>
            <a:off x="677945" y="1367212"/>
            <a:ext cx="5071224" cy="433622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171386" tIns="85693" rIns="85693" bIns="0" rtlCol="0" anchor="t"/>
          <a:lstStyle/>
          <a:p>
            <a:pPr marL="0" marR="0" lvl="0" indent="0" algn="ctr" defTabSz="671718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5" b="1" i="0" u="sng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otham Book" charset="0"/>
              </a:rPr>
              <a:t>TIER 1</a:t>
            </a:r>
          </a:p>
          <a:p>
            <a:pPr marL="0" marR="0" lvl="0" indent="0" algn="ctr" defTabSz="671718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2" b="0" i="0" u="none" strike="noStrike" kern="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  <a:sym typeface="Gotham Book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All COVID-19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Baseline CDEs for any study related to COVID-19 and/or PASC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may include either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</a:t>
            </a:r>
          </a:p>
          <a:p>
            <a:pPr marL="577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Pregnant participants, postpartum participants, or participants of reproductive age</a:t>
            </a:r>
          </a:p>
          <a:p>
            <a:pPr marL="577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Pediatric populations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  <a:sym typeface="Gotham Book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7E168D-33D4-4439-A575-A20BA44A0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57083" y="1357656"/>
            <a:ext cx="0" cy="4345779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E60796C-DC22-496D-B48D-BA73FF19B8BD}"/>
              </a:ext>
            </a:extLst>
          </p:cNvPr>
          <p:cNvSpPr/>
          <p:nvPr/>
        </p:nvSpPr>
        <p:spPr bwMode="gray">
          <a:xfrm>
            <a:off x="6764998" y="1367212"/>
            <a:ext cx="4941226" cy="433787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 lIns="171386" tIns="85693" rIns="85693" bIns="0" rtlCol="0" anchor="t"/>
          <a:lstStyle/>
          <a:p>
            <a:pPr marL="0" marR="0" lvl="0" indent="0" algn="ctr" defTabSz="671718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5" b="1" i="0" u="sng" strike="noStrike" kern="0" cap="sm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sym typeface="Gotham Book" charset="0"/>
              </a:rPr>
              <a:t>TIER 2</a:t>
            </a:r>
          </a:p>
          <a:p>
            <a:pPr marL="0" marR="0" lvl="0" indent="0" algn="ctr" defTabSz="671718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12" b="0" i="0" u="none" strike="noStrike" kern="0" cap="sm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  <a:sym typeface="Gotham Book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Population-Specific Studies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More detailed CDEs for any study related to COVID-19 and/or PASC that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focus on either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</a:p>
          <a:p>
            <a:pPr marL="577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Pregnant participants, postpartum participants, or participants of reproductive age</a:t>
            </a:r>
          </a:p>
          <a:p>
            <a:pPr marL="5778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Pediatric populations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Note: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Tier 2 CDEs may pose additional participant or investigator burden that may not be feasible for all studies.</a:t>
            </a:r>
          </a:p>
        </p:txBody>
      </p:sp>
    </p:spTree>
    <p:extLst>
      <p:ext uri="{BB962C8B-B14F-4D97-AF65-F5344CB8AC3E}">
        <p14:creationId xmlns:p14="http://schemas.microsoft.com/office/powerpoint/2010/main" val="142316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A623-886E-4294-B95C-91FE3C95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Subject Area, Domains, Concepts, &amp; Elements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5DEF795-0192-4D73-959F-8D1B9ACDE235}"/>
              </a:ext>
            </a:extLst>
          </p:cNvPr>
          <p:cNvSpPr/>
          <p:nvPr/>
        </p:nvSpPr>
        <p:spPr bwMode="gray">
          <a:xfrm>
            <a:off x="714974" y="918187"/>
            <a:ext cx="7769376" cy="5103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en-US" sz="2000" b="1">
                <a:solidFill>
                  <a:schemeClr val="bg1"/>
                </a:solidFill>
              </a:rPr>
              <a:t>CDE Structure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27B88-9F67-4FC9-BA28-72842F372CE9}"/>
              </a:ext>
            </a:extLst>
          </p:cNvPr>
          <p:cNvSpPr/>
          <p:nvPr/>
        </p:nvSpPr>
        <p:spPr bwMode="gray">
          <a:xfrm>
            <a:off x="714975" y="1680883"/>
            <a:ext cx="2645228" cy="640080"/>
          </a:xfrm>
          <a:prstGeom prst="rect">
            <a:avLst/>
          </a:prstGeom>
          <a:solidFill>
            <a:schemeClr val="tx2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Subject Area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F5E3AB-2AFB-41A1-8C7E-19572EB20C81}"/>
              </a:ext>
            </a:extLst>
          </p:cNvPr>
          <p:cNvSpPr/>
          <p:nvPr/>
        </p:nvSpPr>
        <p:spPr bwMode="gray">
          <a:xfrm>
            <a:off x="3360199" y="1680883"/>
            <a:ext cx="5124151" cy="642527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</a:pPr>
            <a:r>
              <a:rPr lang="en-US" sz="1400"/>
              <a:t>The overarching content areas (i.e., biomedical, psychosocial, biospecimen) comprised of domain groupings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9A9D98-2939-4077-B5B4-2B7521E92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259185" y="1489029"/>
            <a:ext cx="5359079" cy="1023787"/>
          </a:xfrm>
          <a:prstGeom prst="rect">
            <a:avLst/>
          </a:prstGeom>
          <a:noFill/>
          <a:ln w="7620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B70FA24-28B0-42F8-9D4B-94AFA2B4F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874304" y="2332578"/>
            <a:ext cx="326572" cy="54791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DAB79-A4DF-4639-897A-06F39E47D984}"/>
              </a:ext>
            </a:extLst>
          </p:cNvPr>
          <p:cNvSpPr/>
          <p:nvPr/>
        </p:nvSpPr>
        <p:spPr bwMode="gray">
          <a:xfrm>
            <a:off x="714974" y="2880491"/>
            <a:ext cx="2645228" cy="64008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Domain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0DCDB-EC85-4211-ABB7-B1C805782FF2}"/>
              </a:ext>
            </a:extLst>
          </p:cNvPr>
          <p:cNvSpPr/>
          <p:nvPr/>
        </p:nvSpPr>
        <p:spPr bwMode="gray">
          <a:xfrm>
            <a:off x="3376649" y="2881740"/>
            <a:ext cx="5124150" cy="638224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4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categorical grouping of concepts within the biomedical, psychosocial, biospecimen subject areas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876277-A82D-4FB7-A121-4C55B2B2E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259184" y="2684760"/>
            <a:ext cx="5359079" cy="1023787"/>
          </a:xfrm>
          <a:prstGeom prst="rect">
            <a:avLst/>
          </a:prstGeom>
          <a:noFill/>
          <a:ln w="7620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A6A737E-5A24-411B-A6B6-752A9C78A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874304" y="3530362"/>
            <a:ext cx="326572" cy="54791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D177D-A8F3-4A63-9A27-B4B89D347F23}"/>
              </a:ext>
            </a:extLst>
          </p:cNvPr>
          <p:cNvSpPr/>
          <p:nvPr/>
        </p:nvSpPr>
        <p:spPr bwMode="gray">
          <a:xfrm>
            <a:off x="714974" y="4076222"/>
            <a:ext cx="2645228" cy="640080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Concept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D4A60B-90DE-4908-80C6-C17A40B827DD}"/>
              </a:ext>
            </a:extLst>
          </p:cNvPr>
          <p:cNvSpPr/>
          <p:nvPr/>
        </p:nvSpPr>
        <p:spPr bwMode="gray">
          <a:xfrm>
            <a:off x="3360201" y="4076222"/>
            <a:ext cx="5124151" cy="64008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400"/>
              <a:t>The construct that CDEs are designed to measure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FA9D0D-1797-4417-913F-BEFCD8EE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259185" y="3884368"/>
            <a:ext cx="5359079" cy="1023787"/>
          </a:xfrm>
          <a:prstGeom prst="rect">
            <a:avLst/>
          </a:prstGeom>
          <a:noFill/>
          <a:ln w="7620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AE9A9D5-FBA8-45C0-A428-CE1B011E5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874304" y="4735068"/>
            <a:ext cx="326572" cy="54791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6796B-512B-47E6-9C67-6095BAF0A9CA}"/>
              </a:ext>
            </a:extLst>
          </p:cNvPr>
          <p:cNvSpPr/>
          <p:nvPr/>
        </p:nvSpPr>
        <p:spPr bwMode="gray">
          <a:xfrm>
            <a:off x="714974" y="5301747"/>
            <a:ext cx="2645228" cy="655541"/>
          </a:xfrm>
          <a:prstGeom prst="rect">
            <a:avLst/>
          </a:prstGeom>
          <a:solidFill>
            <a:schemeClr val="accent5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CDE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9ED6F1-E6C0-457A-9F7D-455F9F9A22EA}"/>
              </a:ext>
            </a:extLst>
          </p:cNvPr>
          <p:cNvSpPr/>
          <p:nvPr/>
        </p:nvSpPr>
        <p:spPr bwMode="gray">
          <a:xfrm>
            <a:off x="3360203" y="5301748"/>
            <a:ext cx="5124150" cy="65554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accent5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standardized, precisely defined question that is paired with a set of specific allowable responses</a:t>
            </a:r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07E465-BA9B-412E-BB10-E06224F4D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259185" y="5122922"/>
            <a:ext cx="5359079" cy="1023787"/>
          </a:xfrm>
          <a:prstGeom prst="rect">
            <a:avLst/>
          </a:prstGeom>
          <a:noFill/>
          <a:ln w="76200" algn="ctr">
            <a:solidFill>
              <a:srgbClr val="DA291C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23A739-1DBD-4AE9-85D3-C9451353EFCF}"/>
              </a:ext>
            </a:extLst>
          </p:cNvPr>
          <p:cNvSpPr/>
          <p:nvPr/>
        </p:nvSpPr>
        <p:spPr bwMode="gray">
          <a:xfrm>
            <a:off x="8790459" y="918188"/>
            <a:ext cx="3131292" cy="5103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en-US" sz="2000" b="1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E3CBE-49B2-4AE3-9531-C620B0D3E0EE}"/>
              </a:ext>
            </a:extLst>
          </p:cNvPr>
          <p:cNvSpPr/>
          <p:nvPr/>
        </p:nvSpPr>
        <p:spPr bwMode="gray">
          <a:xfrm>
            <a:off x="8790459" y="1688126"/>
            <a:ext cx="3131292" cy="635283"/>
          </a:xfrm>
          <a:prstGeom prst="rect">
            <a:avLst/>
          </a:prstGeom>
          <a:solidFill>
            <a:srgbClr val="20558A"/>
          </a:solidFill>
          <a:ln w="19050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</a:pPr>
            <a:r>
              <a:rPr lang="en-US" sz="1600" b="1">
                <a:solidFill>
                  <a:schemeClr val="bg1"/>
                </a:solidFill>
              </a:rPr>
              <a:t>Psychosocial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8B3F003-F2E7-4D46-91FD-DF9EFC7B9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0192820" y="2320963"/>
            <a:ext cx="326572" cy="54791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3EE647-D1D7-459C-9B2D-49AC47373898}"/>
              </a:ext>
            </a:extLst>
          </p:cNvPr>
          <p:cNvSpPr/>
          <p:nvPr/>
        </p:nvSpPr>
        <p:spPr bwMode="gray">
          <a:xfrm>
            <a:off x="8790459" y="2882700"/>
            <a:ext cx="3131292" cy="635283"/>
          </a:xfrm>
          <a:prstGeom prst="rect">
            <a:avLst/>
          </a:prstGeom>
          <a:solidFill>
            <a:srgbClr val="178381"/>
          </a:solidFill>
          <a:ln w="19050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Socioeconomic Status</a:t>
            </a:r>
            <a:endParaRPr lang="en-US" sz="16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9BD8A4D-B630-4602-8C6E-DC63394F9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0192820" y="3517983"/>
            <a:ext cx="326572" cy="54791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C2E851-D311-4FCE-9DA4-97BBA9776A4F}"/>
              </a:ext>
            </a:extLst>
          </p:cNvPr>
          <p:cNvSpPr/>
          <p:nvPr/>
        </p:nvSpPr>
        <p:spPr bwMode="gray">
          <a:xfrm>
            <a:off x="8790459" y="4076222"/>
            <a:ext cx="3131292" cy="640080"/>
          </a:xfrm>
          <a:prstGeom prst="rect">
            <a:avLst/>
          </a:prstGeom>
          <a:solidFill>
            <a:srgbClr val="6991AC"/>
          </a:solidFill>
          <a:ln w="19050" algn="ctr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Household Crowding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DEA08A5-52EF-4A5A-AD06-F04695822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0192819" y="4726628"/>
            <a:ext cx="326572" cy="547913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60F9F2-B86C-4AC1-B95D-D64C92AB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90459" y="5301747"/>
            <a:ext cx="3131293" cy="655541"/>
            <a:chOff x="8627172" y="5135644"/>
            <a:chExt cx="3131293" cy="63528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EAB45A-CAB1-4C4F-A0FA-2D5C7BBF5D50}"/>
                </a:ext>
              </a:extLst>
            </p:cNvPr>
            <p:cNvSpPr/>
            <p:nvPr/>
          </p:nvSpPr>
          <p:spPr bwMode="gray">
            <a:xfrm>
              <a:off x="8627172" y="5135644"/>
              <a:ext cx="3131293" cy="635284"/>
            </a:xfrm>
            <a:prstGeom prst="rect">
              <a:avLst/>
            </a:prstGeom>
            <a:solidFill>
              <a:srgbClr val="616265"/>
            </a:solidFill>
            <a:ln w="19050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200" b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8219E8-40FD-4313-B204-31AE07F87F5F}"/>
                </a:ext>
              </a:extLst>
            </p:cNvPr>
            <p:cNvSpPr txBox="1"/>
            <p:nvPr/>
          </p:nvSpPr>
          <p:spPr>
            <a:xfrm>
              <a:off x="8627172" y="5175908"/>
              <a:ext cx="3131293" cy="57810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How many total people (adults and children) currently live in your household, including yourself?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8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C0D57F06-6E5D-4375-9C84-D78F920F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Pregnancy CDE Domains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503D257-A3EB-4F20-8EA3-DEB372A2DCDB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454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WGs recommended data elements across biomedical, psychosocial, and biospecimen domains.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369D48-6EA9-405A-A761-97E3830A8E42}"/>
              </a:ext>
            </a:extLst>
          </p:cNvPr>
          <p:cNvSpPr/>
          <p:nvPr/>
        </p:nvSpPr>
        <p:spPr bwMode="gray">
          <a:xfrm>
            <a:off x="593575" y="989531"/>
            <a:ext cx="3460754" cy="501938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13 Biomedical and Psychosocial COVID-19 Domains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6991AC"/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6991AC"/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Biomedical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Baseline Maternal/Pregnancy Characteristics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Maternal COVID-19 Treatment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Maternal Outcomes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Obstetric/Pregnancy Outcomes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Neonatal Characteristics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Neonatal COVID-19 Testing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Early Neonatal Outcomes</a:t>
            </a:r>
          </a:p>
          <a:p>
            <a:pPr marL="23495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Psychosocial  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Socioeconomic Status, Housing, and Emergent Financial Strain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Medical Care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Impact on Parenting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Stressful Life Events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Maternal Mental Health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Health Related Behaviors 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1CC132-5DE7-4E82-A18D-86BC941A0F85}"/>
              </a:ext>
            </a:extLst>
          </p:cNvPr>
          <p:cNvSpPr/>
          <p:nvPr/>
        </p:nvSpPr>
        <p:spPr bwMode="gray">
          <a:xfrm>
            <a:off x="4424851" y="989532"/>
            <a:ext cx="3460754" cy="49249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10 Biomedical and Psychosocial  PASC and Vaccine Attitudes Domains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6991AC"/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Biomedical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COVID-19 Vaccination History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Vaccine Attitudes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Postpartum </a:t>
            </a:r>
            <a:endParaRPr lang="en-US" altLang="en-US" sz="1400">
              <a:solidFill>
                <a:srgbClr val="000000"/>
              </a:solidFill>
              <a:latin typeface="Open Sans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Family 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Psychosocial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Pregnancy and Postpartum Function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Infant Care Practices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Childcare and Education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Attribution of Symptoms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Domestic Violence 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Access to Care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2F0D28-17CD-44EE-9FBC-E5218929ABD0}"/>
              </a:ext>
            </a:extLst>
          </p:cNvPr>
          <p:cNvSpPr/>
          <p:nvPr/>
        </p:nvSpPr>
        <p:spPr bwMode="gray">
          <a:xfrm>
            <a:off x="8256127" y="989533"/>
            <a:ext cx="3460754" cy="49249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4 Biospecimen COVID-19 and PASC Domains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6991AC"/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Biospecimen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Biospecimens (Neonate)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Biospecimens (Maternal)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Extended Specimen Collection (Maternal)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Maternal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8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C0D57F06-6E5D-4375-9C84-D78F920F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Pediatrics CDE Domains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1503D257-A3EB-4F20-8EA3-DEB372A2DCDB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454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WGs recommended data elements across biomedical, psychosocial, and biospecimen domains.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369D48-6EA9-405A-A761-97E3830A8E42}"/>
              </a:ext>
            </a:extLst>
          </p:cNvPr>
          <p:cNvSpPr/>
          <p:nvPr/>
        </p:nvSpPr>
        <p:spPr bwMode="gray">
          <a:xfrm>
            <a:off x="593575" y="989531"/>
            <a:ext cx="3460754" cy="492494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8 Biomedical COVID-19 and PASC Domains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Biomedical 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Baseline Child Health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Manifestations: Clinical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Manifestations: Laboratory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Manifestations: Cardiopulmonary Diagnostic Assessment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Manifestations: Imaging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Diagnosis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Treatment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Outcomes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1CC132-5DE7-4E82-A18D-86BC941A0F85}"/>
              </a:ext>
            </a:extLst>
          </p:cNvPr>
          <p:cNvSpPr/>
          <p:nvPr/>
        </p:nvSpPr>
        <p:spPr bwMode="gray">
          <a:xfrm>
            <a:off x="4424851" y="989532"/>
            <a:ext cx="3460754" cy="49249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10 Psychosocial COVID-19 and PASC Domains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Psychosocial  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Community, Family, and Peer Factors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Social Media/Screen Time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Well-being Factors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COVID-19 Stress and Worry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COVID-19 Attitudes, Behaviors, and Experiences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Health-related Behaviors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Mental and Behavioral Health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Health Care 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234950" marR="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</a:b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12F0D28-17CD-44EE-9FBC-E5218929ABD0}"/>
              </a:ext>
            </a:extLst>
          </p:cNvPr>
          <p:cNvSpPr/>
          <p:nvPr/>
        </p:nvSpPr>
        <p:spPr bwMode="gray">
          <a:xfrm>
            <a:off x="8256127" y="989533"/>
            <a:ext cx="3460754" cy="49249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3 Shared COVID-19 and PASC Domains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6991AC"/>
                </a:solidFill>
                <a:effectLst/>
                <a:uLnTx/>
                <a:uFillTx/>
                <a:latin typeface="Open Sans"/>
                <a:ea typeface="Times New Roman" panose="02020603050405020304" pitchFamily="18" charset="0"/>
                <a:cs typeface="Calibri" panose="020F0502020204030204" pitchFamily="34" charset="0"/>
              </a:rPr>
              <a:t>Shared Biomedical and Psychosocial 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C3D8DF">
                  <a:lumMod val="75000"/>
                </a:srgbClr>
              </a:solidFill>
              <a:effectLst/>
              <a:uLnTx/>
              <a:uFillTx/>
              <a:latin typeface="Open Sans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Demographics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Disability/Functional Status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Calibri" panose="020F0502020204030204" pitchFamily="34" charset="0"/>
              </a:rPr>
              <a:t>Underlying Health Conditions/Health History Prior to Pandemic</a:t>
            </a:r>
          </a:p>
          <a:p>
            <a:pPr marL="457200" marR="0" lvl="1" indent="-2222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49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2">
            <a:extLst>
              <a:ext uri="{FF2B5EF4-FFF2-40B4-BE49-F238E27FC236}">
                <a16:creationId xmlns:a16="http://schemas.microsoft.com/office/drawing/2014/main" id="{C10B679C-C45C-49C5-AD49-057DC5DD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238606"/>
            <a:ext cx="11390734" cy="4036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Modifications 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AC758913-91FE-42F1-9FFC-C4F0CEB7105E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454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our understanding changes, further CDEs and/or modifications to existing recommended measures may be needed.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9DA033-221E-4D9F-8D3C-5659A23EF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33499" y="1547066"/>
            <a:ext cx="4362502" cy="4668632"/>
          </a:xfrm>
          <a:prstGeom prst="rect">
            <a:avLst/>
          </a:prstGeom>
          <a:noFill/>
          <a:ln w="25400" cap="flat" cmpd="sng" algn="ctr">
            <a:solidFill>
              <a:srgbClr val="046A3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60171217-F06F-4115-A4E0-014716929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9912" y="1606498"/>
            <a:ext cx="930093" cy="93009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397810-BD87-40FE-A1EC-BCCF95AB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61571" y="2536591"/>
            <a:ext cx="731520" cy="0"/>
          </a:xfrm>
          <a:prstGeom prst="line">
            <a:avLst/>
          </a:prstGeom>
          <a:noFill/>
          <a:ln w="38100" cap="flat" cmpd="sng" algn="ctr">
            <a:solidFill>
              <a:srgbClr val="046A38"/>
            </a:solidFill>
            <a:prstDash val="solid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005992-2624-4D04-9104-626D04C02565}"/>
              </a:ext>
            </a:extLst>
          </p:cNvPr>
          <p:cNvSpPr txBox="1"/>
          <p:nvPr/>
        </p:nvSpPr>
        <p:spPr>
          <a:xfrm>
            <a:off x="1961571" y="2686270"/>
            <a:ext cx="4082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Changing question stem of non-validated </a:t>
            </a:r>
            <a:r>
              <a:rPr lang="en-US">
                <a:solidFill>
                  <a:srgbClr val="0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CDEs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while maintaining the current purpose of the question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>
              <a:solidFill>
                <a:srgbClr val="000000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Adding in a response item due to increasing knowledge of disease manifestation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when answer choices are not formatted </a:t>
            </a:r>
            <a:r>
              <a:rPr lang="en-US">
                <a:solidFill>
                  <a:prstClr val="black"/>
                </a:solidFill>
                <a:latin typeface="Open Sans"/>
              </a:rPr>
              <a:t>in 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Likert scale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1206D9-1DA7-4803-9A0B-5FD8CECF9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83627" y="1547065"/>
            <a:ext cx="4362502" cy="466863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4DFCEE22-B74C-469A-8735-03EEB5E44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8761" y="1606498"/>
            <a:ext cx="914400" cy="9144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0857AE-C44C-4438-BE69-1D03AFFB5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0201" y="2520898"/>
            <a:ext cx="73152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F3876A9-F536-4136-B336-4D7B1AFD6836}"/>
              </a:ext>
            </a:extLst>
          </p:cNvPr>
          <p:cNvSpPr txBox="1"/>
          <p:nvPr/>
        </p:nvSpPr>
        <p:spPr>
          <a:xfrm>
            <a:off x="6669185" y="2621569"/>
            <a:ext cx="4139492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Changing question stem of CDEs that are part of a validated measure</a:t>
            </a:r>
          </a:p>
          <a:p>
            <a:pPr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Making substantive changes to question stem and/or altering the purpose of the question</a:t>
            </a:r>
            <a:endParaRPr lang="en-US">
              <a:solidFill>
                <a:prstClr val="black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en-US">
              <a:solidFill>
                <a:prstClr val="black"/>
              </a:solidFill>
              <a:latin typeface="Open Sans"/>
              <a:ea typeface="Open Sans"/>
              <a:cs typeface="Open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Changing the timeframe referenced in the question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prstClr val="black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Removing a specific response item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3CFE6-930F-4D6F-AE1F-FF3658721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393539" y="5914663"/>
            <a:ext cx="3159889" cy="70473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5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2">
            <a:extLst>
              <a:ext uri="{FF2B5EF4-FFF2-40B4-BE49-F238E27FC236}">
                <a16:creationId xmlns:a16="http://schemas.microsoft.com/office/drawing/2014/main" id="{C10B679C-C45C-49C5-AD49-057DC5DD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238606"/>
            <a:ext cx="11390734" cy="4036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Examples of CDE Amendments as our Understanding of the Current Pandemic Continues to Evolve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0C324-EFE6-459E-A887-13DFFAA11A99}"/>
              </a:ext>
            </a:extLst>
          </p:cNvPr>
          <p:cNvSpPr/>
          <p:nvPr/>
        </p:nvSpPr>
        <p:spPr bwMode="gray">
          <a:xfrm>
            <a:off x="942747" y="1149286"/>
            <a:ext cx="4812421" cy="391253"/>
          </a:xfrm>
          <a:prstGeom prst="rect">
            <a:avLst/>
          </a:prstGeom>
          <a:solidFill>
            <a:srgbClr val="046A38"/>
          </a:solidFill>
          <a:ln w="19050" algn="ctr">
            <a:solidFill>
              <a:srgbClr val="046A38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Sample Pregnancy Biomedical CDE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DCE931-5DC6-4898-BB13-FE51537AD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5580" y="1547066"/>
            <a:ext cx="4798752" cy="4253123"/>
          </a:xfrm>
          <a:prstGeom prst="rect">
            <a:avLst/>
          </a:prstGeom>
          <a:noFill/>
          <a:ln w="25400" cap="flat" cmpd="sng" algn="ctr">
            <a:solidFill>
              <a:srgbClr val="046A3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60171217-F06F-4115-A4E0-014716929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0311" y="1520963"/>
            <a:ext cx="841365" cy="8413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6D0821-54E7-423C-A67D-772257D080BF}"/>
              </a:ext>
            </a:extLst>
          </p:cNvPr>
          <p:cNvSpPr txBox="1"/>
          <p:nvPr/>
        </p:nvSpPr>
        <p:spPr>
          <a:xfrm>
            <a:off x="2041425" y="1664741"/>
            <a:ext cx="3388378" cy="73866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1600">
                <a:latin typeface="+mj-lt"/>
              </a:rPr>
              <a:t>Mark Yes/No/Unknown to denote if the patient received any of the following COVID-19 treatments</a:t>
            </a:r>
            <a:endParaRPr lang="en-US" sz="1600">
              <a:latin typeface="+mj-lt"/>
              <a:ea typeface="Open Sans"/>
              <a:cs typeface="Open San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397810-BD87-40FE-A1EC-BCCF95AB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45431" y="2534725"/>
            <a:ext cx="731520" cy="0"/>
          </a:xfrm>
          <a:prstGeom prst="line">
            <a:avLst/>
          </a:prstGeom>
          <a:noFill/>
          <a:ln w="38100" cap="flat" cmpd="sng" algn="ctr">
            <a:solidFill>
              <a:srgbClr val="046A38"/>
            </a:solidFill>
            <a:prstDash val="soli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63FAF6-CC7A-48DC-BB72-D9AC6789773C}"/>
              </a:ext>
            </a:extLst>
          </p:cNvPr>
          <p:cNvSpPr txBox="1"/>
          <p:nvPr/>
        </p:nvSpPr>
        <p:spPr>
          <a:xfrm>
            <a:off x="2041425" y="2673407"/>
            <a:ext cx="4245059" cy="166199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400" i="1">
                <a:latin typeface="Open Sans"/>
              </a:rPr>
              <a:t> </a:t>
            </a:r>
            <a:r>
              <a:rPr kumimoji="0" lang="en-US" sz="1400" i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en-US" sz="1400" i="1">
                <a:latin typeface="Open Sans"/>
              </a:rPr>
              <a:t>Oseltamivir</a:t>
            </a:r>
            <a:endParaRPr kumimoji="0" lang="en-US" sz="1400" i="1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400" i="1">
                <a:latin typeface="Open Sans"/>
              </a:rPr>
              <a:t> </a:t>
            </a:r>
            <a:r>
              <a:rPr kumimoji="0" lang="en-US" sz="1400" i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en-US" sz="1400" i="1">
                <a:latin typeface="Open Sans"/>
              </a:rPr>
              <a:t>Hydroxychloroquine/chloroquine therapy</a:t>
            </a:r>
            <a:endParaRPr lang="en-US" sz="1400" i="1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400" i="1">
                <a:latin typeface="Open Sans"/>
              </a:rPr>
              <a:t>  Remdesivir </a:t>
            </a:r>
            <a:endParaRPr lang="en-US" sz="1400" i="1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400" i="1">
                <a:latin typeface="Open Sans"/>
              </a:rPr>
              <a:t> </a:t>
            </a:r>
            <a:r>
              <a:rPr kumimoji="0" lang="en-US" sz="1400" i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en-US" sz="1400" i="1">
                <a:latin typeface="Open Sans"/>
              </a:rPr>
              <a:t>Azithromycin </a:t>
            </a:r>
            <a:endParaRPr lang="en-US" sz="1400" i="1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400" i="1">
                <a:latin typeface="Open Sans"/>
              </a:rPr>
              <a:t> </a:t>
            </a:r>
            <a:r>
              <a:rPr kumimoji="0" lang="en-US" sz="1400" i="1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lang="en-US" sz="1400" i="1">
                <a:latin typeface="Open Sans"/>
              </a:rPr>
              <a:t>Convalescent Plasma </a:t>
            </a:r>
            <a:endParaRPr lang="en-US" sz="1400" i="1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71450" indent="-171450">
              <a:spcBef>
                <a:spcPts val="2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1400" i="1">
                <a:latin typeface="Open Sans"/>
              </a:rPr>
              <a:t>  </a:t>
            </a:r>
            <a:r>
              <a:rPr lang="en-US" sz="1400" i="1">
                <a:solidFill>
                  <a:srgbClr val="046A38"/>
                </a:solidFill>
                <a:latin typeface="Open Sans"/>
              </a:rPr>
              <a:t>[New Treatment Option]</a:t>
            </a:r>
            <a:endParaRPr lang="en-US" sz="1400" i="1" strike="noStrike" kern="1200" cap="none" spc="0" normalizeH="0" baseline="0" noProof="0">
              <a:ln>
                <a:noFill/>
              </a:ln>
              <a:solidFill>
                <a:srgbClr val="046A38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>
              <a:spcBef>
                <a:spcPts val="200"/>
              </a:spcBef>
              <a:buSzPct val="100000"/>
            </a:pPr>
            <a:endParaRPr lang="en-US" sz="14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D2C4D1-D20A-444B-8BE0-E42CD1276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6417" y="4230619"/>
            <a:ext cx="4798751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E573A1C-A6E6-4EB1-9CAF-1862CF005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956417" y="4256103"/>
            <a:ext cx="4787915" cy="152623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A5E321-BCE9-41E4-8787-73519ECBCE22}"/>
              </a:ext>
            </a:extLst>
          </p:cNvPr>
          <p:cNvSpPr txBox="1"/>
          <p:nvPr/>
        </p:nvSpPr>
        <p:spPr>
          <a:xfrm>
            <a:off x="1027948" y="4235263"/>
            <a:ext cx="4648933" cy="14978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46A38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rgbClr val="046A38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Adding a </a:t>
            </a:r>
            <a:r>
              <a:rPr lang="en-US" sz="1400">
                <a:latin typeface="Open Sans"/>
              </a:rPr>
              <a:t>response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item as </a:t>
            </a:r>
            <a:r>
              <a:rPr lang="en-US" sz="1400">
                <a:latin typeface="Open Sans"/>
              </a:rPr>
              <a:t>treatment options for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COVID-19 evolve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rgbClr val="046A38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en-US" sz="1400">
                <a:latin typeface="Open Sans"/>
              </a:rPr>
              <a:t>Changing the question stem to “</a:t>
            </a:r>
            <a:r>
              <a:rPr lang="en-US" sz="1400" i="1">
                <a:solidFill>
                  <a:srgbClr val="046A38"/>
                </a:solidFill>
                <a:latin typeface="Open Sans"/>
              </a:rPr>
              <a:t>Did the patient receive any of the listed COVID-19 treatments?</a:t>
            </a:r>
            <a:r>
              <a:rPr lang="en-US" sz="1400">
                <a:latin typeface="Open Sans"/>
              </a:rPr>
              <a:t>”</a:t>
            </a:r>
            <a:endParaRPr kumimoji="0" lang="en-US" sz="140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46A38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40AB18-903B-4425-AC2B-E07DE0C7BD4D}"/>
              </a:ext>
            </a:extLst>
          </p:cNvPr>
          <p:cNvSpPr/>
          <p:nvPr/>
        </p:nvSpPr>
        <p:spPr bwMode="gray">
          <a:xfrm>
            <a:off x="6201037" y="1130879"/>
            <a:ext cx="5480072" cy="370199"/>
          </a:xfrm>
          <a:prstGeom prst="rect">
            <a:avLst/>
          </a:prstGeom>
          <a:solidFill>
            <a:srgbClr val="C00000"/>
          </a:solidFill>
          <a:ln w="19050" algn="ctr">
            <a:solidFill>
              <a:srgbClr val="C0000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Sample Pregnancy Psychosocial CDE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500874-3E92-4D12-A416-01AC2768B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09172" y="1524000"/>
            <a:ext cx="5480072" cy="4282713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4DFCEE22-B74C-469A-8735-03EEB5E44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8258" y="1606498"/>
            <a:ext cx="762808" cy="76280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D252AF1-454D-4495-8851-81E770FE7767}"/>
              </a:ext>
            </a:extLst>
          </p:cNvPr>
          <p:cNvSpPr txBox="1"/>
          <p:nvPr/>
        </p:nvSpPr>
        <p:spPr>
          <a:xfrm>
            <a:off x="7011066" y="1737139"/>
            <a:ext cx="4588326" cy="49244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 the past </a:t>
            </a:r>
            <a:r>
              <a:rPr kumimoji="0" lang="en-US" sz="1600" b="1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7 days</a:t>
            </a:r>
            <a:r>
              <a:rPr kumimoji="0" lang="en-US" sz="160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, I have been able to</a:t>
            </a:r>
            <a:r>
              <a:rPr lang="en-US" sz="1600">
                <a:solidFill>
                  <a:prstClr val="black"/>
                </a:solidFill>
                <a:latin typeface="Open Sans"/>
              </a:rPr>
              <a:t> laugh and see the funny things:</a:t>
            </a:r>
            <a:endParaRPr kumimoji="0" lang="en-US" sz="1600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0857AE-C44C-4438-BE69-1D03AFFB5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726635" y="2433351"/>
            <a:ext cx="73152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9ECEB4-CDDF-46ED-9E25-D460651BA608}"/>
              </a:ext>
            </a:extLst>
          </p:cNvPr>
          <p:cNvSpPr txBox="1"/>
          <p:nvPr/>
        </p:nvSpPr>
        <p:spPr>
          <a:xfrm>
            <a:off x="7100917" y="2570106"/>
            <a:ext cx="3121312" cy="93871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1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As much as I always could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1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lang="en-US" sz="1400" i="1">
                <a:solidFill>
                  <a:prstClr val="black"/>
                </a:solidFill>
                <a:latin typeface="Open Sans"/>
              </a:rPr>
              <a:t>Not quite so much now</a:t>
            </a:r>
            <a:endParaRPr kumimoji="0" lang="en-US" sz="1400" i="1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1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Definitely not so much now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400" i="1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</a:t>
            </a:r>
            <a:r>
              <a:rPr kumimoji="0" lang="en-US" sz="1400" i="1" strike="sng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Not at all </a:t>
            </a:r>
            <a:r>
              <a:rPr lang="en-US" sz="1400" i="1">
                <a:solidFill>
                  <a:srgbClr val="C00000"/>
                </a:solidFill>
                <a:latin typeface="Open Sans"/>
              </a:rPr>
              <a:t>Other</a:t>
            </a:r>
            <a:endParaRPr kumimoji="0" lang="en-US" sz="1400" i="1" kern="1200" cap="none" spc="0" normalizeH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B4309F-7FFC-4423-9250-76EE96BE0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" idx="1"/>
          </p:cNvCxnSpPr>
          <p:nvPr/>
        </p:nvCxnSpPr>
        <p:spPr>
          <a:xfrm flipV="1">
            <a:off x="6209172" y="3645579"/>
            <a:ext cx="5407602" cy="19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475D6A0-C9A9-4CB7-967E-FF0504A41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6219385" y="3657770"/>
            <a:ext cx="5420927" cy="213198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F31E7F-B109-4EC3-AC6A-E33AEFE8B031}"/>
              </a:ext>
            </a:extLst>
          </p:cNvPr>
          <p:cNvSpPr txBox="1"/>
          <p:nvPr/>
        </p:nvSpPr>
        <p:spPr>
          <a:xfrm>
            <a:off x="6335416" y="3733287"/>
            <a:ext cx="5295063" cy="199285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100000"/>
              <a:buFont typeface="Open Sans" panose="020B0606030504020204" pitchFamily="34" charset="0"/>
              <a:buChar char="X"/>
              <a:tabLst/>
              <a:defRPr/>
            </a:pPr>
            <a:r>
              <a:rPr lang="en-US" sz="1400">
                <a:latin typeface="Open Sans"/>
              </a:rPr>
              <a:t>Removing the time frame or changing it from “</a:t>
            </a:r>
            <a:r>
              <a:rPr lang="en-US" sz="1400" b="1" u="sng">
                <a:latin typeface="Open Sans"/>
              </a:rPr>
              <a:t>7 days</a:t>
            </a:r>
            <a:r>
              <a:rPr lang="en-US" sz="1400">
                <a:latin typeface="Open Sans"/>
              </a:rPr>
              <a:t>” to “</a:t>
            </a:r>
            <a:r>
              <a:rPr lang="en-US" sz="1400">
                <a:solidFill>
                  <a:srgbClr val="C00000"/>
                </a:solidFill>
                <a:latin typeface="Open Sans"/>
              </a:rPr>
              <a:t>few days</a:t>
            </a:r>
            <a:r>
              <a:rPr lang="en-US" sz="1400">
                <a:latin typeface="Open Sans"/>
              </a:rPr>
              <a:t>,” “</a:t>
            </a:r>
            <a:r>
              <a:rPr lang="en-US" sz="1400">
                <a:solidFill>
                  <a:srgbClr val="C00000"/>
                </a:solidFill>
                <a:latin typeface="Open Sans"/>
              </a:rPr>
              <a:t>14 days</a:t>
            </a:r>
            <a:r>
              <a:rPr lang="en-US" sz="1400">
                <a:latin typeface="Open Sans"/>
              </a:rPr>
              <a:t>,” etc. </a:t>
            </a:r>
          </a:p>
          <a:p>
            <a:pPr marL="285750" indent="-285750"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100000"/>
              <a:buFont typeface="Open Sans" panose="020B0606030504020204" pitchFamily="34" charset="0"/>
              <a:buChar char="X"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Removing “</a:t>
            </a:r>
            <a:r>
              <a:rPr lang="en-US" sz="1400">
                <a:ea typeface="Open Sans" panose="020B0606030504020204" pitchFamily="34" charset="0"/>
                <a:cs typeface="Open Sans" panose="020B0606030504020204" pitchFamily="34" charset="0"/>
              </a:rPr>
              <a:t>Not at all,” an existing answer item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100000"/>
              <a:buFont typeface="Open Sans" panose="020B0606030504020204" pitchFamily="34" charset="0"/>
              <a:buChar char="X"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Adding </a:t>
            </a:r>
            <a:r>
              <a:rPr lang="en-US" sz="140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1400">
                <a:solidFill>
                  <a:srgbClr val="C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en-US" sz="140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” as a response option when the answers are presented in a Likert Scale</a:t>
            </a:r>
          </a:p>
          <a:p>
            <a:pPr marL="285750" indent="-285750">
              <a:spcBef>
                <a:spcPts val="200"/>
              </a:spcBef>
              <a:spcAft>
                <a:spcPts val="500"/>
              </a:spcAft>
              <a:buClr>
                <a:srgbClr val="C00000"/>
              </a:buClr>
              <a:buSzPct val="100000"/>
              <a:buFont typeface="Open Sans" panose="020B0606030504020204" pitchFamily="34" charset="0"/>
              <a:buChar char="X"/>
              <a:defRPr/>
            </a:pPr>
            <a:r>
              <a:rPr lang="en-US" sz="140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Changing the question stem in a way that removes the purpose. For example, </a:t>
            </a:r>
            <a:r>
              <a:rPr lang="en-US" sz="1400" i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1400" i="1">
                <a:solidFill>
                  <a:srgbClr val="C00000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In the past 7 days, I have connected with family and friends:</a:t>
            </a:r>
            <a:r>
              <a:rPr lang="en-US" sz="1400" i="1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en-US" sz="1400" i="1">
              <a:solidFill>
                <a:srgbClr val="DA291C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3F4069-25A7-4F8A-B039-019C04584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277792" y="5995686"/>
            <a:ext cx="3310360" cy="75234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0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33137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Accessing CDEs via the Disaster Research Response Program (DR2) Website and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REDCap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27407F6-43EC-469B-B533-45F5EF76282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gray">
          <a:xfrm>
            <a:off x="474663" y="5087938"/>
            <a:ext cx="11560175" cy="1244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REDCap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Demonstration for the Implementation of NICHD's CDE Recommendations for COVID-19 Research in Pediatric, Pregnant, and Lactating Populations Published Through the NIEHS Disaster Research Response (DR2) Portal</a:t>
            </a:r>
          </a:p>
        </p:txBody>
      </p:sp>
    </p:spTree>
    <p:extLst>
      <p:ext uri="{BB962C8B-B14F-4D97-AF65-F5344CB8AC3E}">
        <p14:creationId xmlns:p14="http://schemas.microsoft.com/office/powerpoint/2010/main" val="392621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">
            <a:extLst>
              <a:ext uri="{FF2B5EF4-FFF2-40B4-BE49-F238E27FC236}">
                <a16:creationId xmlns:a16="http://schemas.microsoft.com/office/drawing/2014/main" id="{AC1ABA65-19E1-46EE-BCCB-B63E2407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238607"/>
            <a:ext cx="11390734" cy="36576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DR2 Hosts NIH COVID-19 Data Collection/Survey Instruments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26BD38-95AB-4ED7-B4E3-04619D351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984076" y="457200"/>
            <a:ext cx="8348662" cy="369888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4BED8A-5D62-4745-AB23-E759A588B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984076" y="457200"/>
            <a:ext cx="8348662" cy="35913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1C7C78C-8746-41B8-93C6-5946390F6D1F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276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Disaster Research Response (DR2) Program provides training, funding, and a resource portal of tools to empower research in response to disasters and public health emergencies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E0DC3EC-2F02-47C9-8960-45902103B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616861" y="1326609"/>
            <a:ext cx="1330407" cy="1265157"/>
          </a:xfrm>
          <a:prstGeom prst="ellipse">
            <a:avLst/>
          </a:prstGeom>
          <a:noFill/>
          <a:ln w="76200" algn="ctr">
            <a:solidFill>
              <a:srgbClr val="53565A"/>
            </a:solidFill>
            <a:miter lim="800000"/>
            <a:headEnd/>
            <a:tailEnd/>
          </a:ln>
          <a:effectLst/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5" name="Graphic 34" descr="Internet with solid fill">
            <a:extLst>
              <a:ext uri="{FF2B5EF4-FFF2-40B4-BE49-F238E27FC236}">
                <a16:creationId xmlns:a16="http://schemas.microsoft.com/office/drawing/2014/main" id="{BD3699A6-E334-4A12-8DBC-9BC31719D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4864" y="1470434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369D48-6EA9-405A-A761-97E3830A8E42}"/>
              </a:ext>
            </a:extLst>
          </p:cNvPr>
          <p:cNvSpPr/>
          <p:nvPr/>
        </p:nvSpPr>
        <p:spPr bwMode="gray">
          <a:xfrm>
            <a:off x="551688" y="2965778"/>
            <a:ext cx="3460754" cy="31045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Access rapidly evolving survey items by researchers</a:t>
            </a:r>
          </a:p>
          <a:p>
            <a:pPr marL="4095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&gt; 145 COVID-19 surveys currently online</a:t>
            </a:r>
          </a:p>
          <a:p>
            <a:pPr marL="4095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New electronic intake processes, search engines, metadata, and comparison tools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B0D40F3-A630-4E81-8D1D-73F8F6F63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48136" y="1326609"/>
            <a:ext cx="1330407" cy="1265157"/>
          </a:xfrm>
          <a:prstGeom prst="ellipse">
            <a:avLst/>
          </a:prstGeom>
          <a:noFill/>
          <a:ln w="76200" algn="ctr">
            <a:solidFill>
              <a:srgbClr val="012169"/>
            </a:solidFill>
            <a:miter lim="800000"/>
            <a:headEnd/>
            <a:tailEnd/>
          </a:ln>
          <a:effectLst/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9" name="Graphic 38" descr="Bar chart with solid fill">
            <a:extLst>
              <a:ext uri="{FF2B5EF4-FFF2-40B4-BE49-F238E27FC236}">
                <a16:creationId xmlns:a16="http://schemas.microsoft.com/office/drawing/2014/main" id="{7B6CA0C0-9CD3-4F5C-9ECB-671EDD2D3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5239" y="1501986"/>
            <a:ext cx="914400" cy="914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51CC132-5DE7-4E82-A18D-86BC941A0F85}"/>
              </a:ext>
            </a:extLst>
          </p:cNvPr>
          <p:cNvSpPr/>
          <p:nvPr/>
        </p:nvSpPr>
        <p:spPr bwMode="gray">
          <a:xfrm>
            <a:off x="4382963" y="2965777"/>
            <a:ext cx="3460754" cy="31045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COMPARE</a:t>
            </a:r>
            <a:endParaRPr 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Compare </a:t>
            </a:r>
            <a:r>
              <a:rPr lang="en-US">
                <a:latin typeface="Open Sans"/>
              </a:rPr>
              <a:t>across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datasets and studies, further data integration, and collaborations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4095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&gt; 15,000 new users</a:t>
            </a:r>
            <a:endParaRPr 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09DCEA2-3044-4863-9906-FD7BEBE9F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9279411" y="1326608"/>
            <a:ext cx="1330407" cy="1265157"/>
          </a:xfrm>
          <a:prstGeom prst="ellipse">
            <a:avLst/>
          </a:prstGeom>
          <a:noFill/>
          <a:ln w="76200" algn="ctr">
            <a:solidFill>
              <a:srgbClr val="046A38"/>
            </a:solidFill>
            <a:miter lim="800000"/>
            <a:headEnd/>
            <a:tailEnd/>
          </a:ln>
          <a:effectLst/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8" name="Graphic 37" descr="Dollar with solid fill">
            <a:extLst>
              <a:ext uri="{FF2B5EF4-FFF2-40B4-BE49-F238E27FC236}">
                <a16:creationId xmlns:a16="http://schemas.microsoft.com/office/drawing/2014/main" id="{A5540B93-BBF6-41CC-BA26-1527BB47E3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7414" y="1470434"/>
            <a:ext cx="914400" cy="9144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12F0D28-17CD-44EE-9FBC-E5218929ABD0}"/>
              </a:ext>
            </a:extLst>
          </p:cNvPr>
          <p:cNvSpPr/>
          <p:nvPr/>
        </p:nvSpPr>
        <p:spPr bwMode="gray">
          <a:xfrm>
            <a:off x="8214239" y="2965778"/>
            <a:ext cx="3460754" cy="31045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Apply to NIH funding opportunities recommending the use of DR2 COVID-19 CDE collections</a:t>
            </a:r>
          </a:p>
        </p:txBody>
      </p:sp>
    </p:spTree>
    <p:extLst>
      <p:ext uri="{BB962C8B-B14F-4D97-AF65-F5344CB8AC3E}">
        <p14:creationId xmlns:p14="http://schemas.microsoft.com/office/powerpoint/2010/main" val="3199294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>
            <a:extLst>
              <a:ext uri="{FF2B5EF4-FFF2-40B4-BE49-F238E27FC236}">
                <a16:creationId xmlns:a16="http://schemas.microsoft.com/office/drawing/2014/main" id="{AB91E93C-DBF3-4C61-BD49-4B5F153AA6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gray">
          <a:xfrm>
            <a:off x="551688" y="238607"/>
            <a:ext cx="11640312" cy="3657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CDEs Live on DR2 via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REDCap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EA8D0D-294D-4A69-8207-2E6905EA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984076" y="457200"/>
            <a:ext cx="8348662" cy="369888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C98315-C8FC-4A02-8206-F4E9E5F54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984076" y="457200"/>
            <a:ext cx="8348662" cy="35913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AF18161D-2FCD-466B-9C4F-87B95E16DB05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2768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Several NIH institutes (including NICHD), CDC, and more than a dozen state health departments in the U.S. are using REDCap for COVID-19 symptom tracking and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7F84D1-71A5-4895-9D2E-3C15D32D7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616861" y="1326609"/>
            <a:ext cx="1330407" cy="1265157"/>
          </a:xfrm>
          <a:prstGeom prst="ellipse">
            <a:avLst/>
          </a:prstGeom>
          <a:noFill/>
          <a:ln w="76200" algn="ctr">
            <a:solidFill>
              <a:srgbClr val="53565A"/>
            </a:solidFill>
            <a:miter lim="800000"/>
            <a:headEnd/>
            <a:tailEnd/>
          </a:ln>
          <a:effectLst/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71C1C799-D935-40ED-A2A7-AAF178003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4864" y="1470434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369D48-6EA9-405A-A761-97E3830A8E42}"/>
              </a:ext>
            </a:extLst>
          </p:cNvPr>
          <p:cNvSpPr/>
          <p:nvPr/>
        </p:nvSpPr>
        <p:spPr bwMode="gray">
          <a:xfrm>
            <a:off x="551688" y="2965778"/>
            <a:ext cx="3460754" cy="31045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79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REDCap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is a web-based data-entry and collection application</a:t>
            </a:r>
          </a:p>
          <a:p>
            <a:pPr marL="279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</a:p>
          <a:p>
            <a:pPr marL="27940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21E0B0-8655-4E47-A281-6598885B6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448136" y="1326609"/>
            <a:ext cx="1330407" cy="1265157"/>
          </a:xfrm>
          <a:prstGeom prst="ellipse">
            <a:avLst/>
          </a:prstGeom>
          <a:noFill/>
          <a:ln w="76200" algn="ctr">
            <a:solidFill>
              <a:srgbClr val="012169"/>
            </a:solidFill>
            <a:miter lim="800000"/>
            <a:headEnd/>
            <a:tailEnd/>
          </a:ln>
          <a:effectLst/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4" name="Graphic 23" descr="Bar chart with solid fill">
            <a:extLst>
              <a:ext uri="{FF2B5EF4-FFF2-40B4-BE49-F238E27FC236}">
                <a16:creationId xmlns:a16="http://schemas.microsoft.com/office/drawing/2014/main" id="{0947A6AA-DAE0-4133-A72E-7ABD5C480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5239" y="1501986"/>
            <a:ext cx="914400" cy="9144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151CC132-5DE7-4E82-A18D-86BC941A0F85}"/>
              </a:ext>
            </a:extLst>
          </p:cNvPr>
          <p:cNvSpPr/>
          <p:nvPr/>
        </p:nvSpPr>
        <p:spPr bwMode="gray">
          <a:xfrm>
            <a:off x="4382963" y="2965777"/>
            <a:ext cx="3460754" cy="31045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CAPTURE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It is used to capture data for clinical research and create databases and projects</a:t>
            </a:r>
          </a:p>
          <a:p>
            <a:pPr marL="4095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Databases employ easy-to-use instruments (e.g., surveys, forms) as research capture tools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BCBA1B-5CB2-44C9-ADA0-C3916F7A8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9279411" y="1326609"/>
            <a:ext cx="1330407" cy="1265157"/>
          </a:xfrm>
          <a:prstGeom prst="ellipse">
            <a:avLst/>
          </a:prstGeom>
          <a:noFill/>
          <a:ln w="76200" algn="ctr">
            <a:solidFill>
              <a:srgbClr val="046A38"/>
            </a:solidFill>
            <a:miter lim="800000"/>
            <a:headEnd/>
            <a:tailEnd/>
          </a:ln>
          <a:effectLst/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6" name="Graphic 25" descr="Lock with solid fill">
            <a:extLst>
              <a:ext uri="{FF2B5EF4-FFF2-40B4-BE49-F238E27FC236}">
                <a16:creationId xmlns:a16="http://schemas.microsoft.com/office/drawing/2014/main" id="{87CF71AF-A0EF-4A79-8C03-96940EAC20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87412" y="1470434"/>
            <a:ext cx="914400" cy="9144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12F0D28-17CD-44EE-9FBC-E5218929ABD0}"/>
              </a:ext>
            </a:extLst>
          </p:cNvPr>
          <p:cNvSpPr/>
          <p:nvPr/>
        </p:nvSpPr>
        <p:spPr bwMode="gray">
          <a:xfrm>
            <a:off x="8214239" y="2965778"/>
            <a:ext cx="3460754" cy="31045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SECURE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REDCap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is designed to store highly sensitive information </a:t>
            </a:r>
          </a:p>
          <a:p>
            <a:pPr marL="4095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Health Insurance Portability and Accountability Act (HIPAA) compliant </a:t>
            </a:r>
          </a:p>
          <a:p>
            <a:pPr marL="4095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4095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3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BF802A19-DA0D-45F3-BFC4-758E83A5E9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gray">
          <a:xfrm>
            <a:off x="551688" y="238607"/>
            <a:ext cx="11640312" cy="3657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DEMO: DR2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0F0E9-0EB0-4A77-A381-FB7FB5462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3" y="1326702"/>
            <a:ext cx="4988929" cy="3109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916E42-4A2E-4176-B824-BC469EC4D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" r="-14405" b="2309"/>
          <a:stretch/>
        </p:blipFill>
        <p:spPr>
          <a:xfrm>
            <a:off x="3273773" y="4437847"/>
            <a:ext cx="4984013" cy="2420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CF676C-3C9D-45BB-9F52-0949A0833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80" y="2620831"/>
            <a:ext cx="3852559" cy="1561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D9BC68-A63F-48FA-9131-81C10A814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80" y="4242176"/>
            <a:ext cx="4024166" cy="2468880"/>
          </a:xfrm>
          <a:prstGeom prst="rect">
            <a:avLst/>
          </a:prstGeom>
        </p:spPr>
      </p:pic>
      <p:pic>
        <p:nvPicPr>
          <p:cNvPr id="14" name="Picture 13" descr="Disaster Research Response (DR2) Program, Common Data Elements (CDE) webpage screenshot">
            <a:extLst>
              <a:ext uri="{FF2B5EF4-FFF2-40B4-BE49-F238E27FC236}">
                <a16:creationId xmlns:a16="http://schemas.microsoft.com/office/drawing/2014/main" id="{26A1A35B-4A24-4D31-A676-DE2FF30BB3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2"/>
          <a:stretch/>
        </p:blipFill>
        <p:spPr>
          <a:xfrm>
            <a:off x="1621958" y="944887"/>
            <a:ext cx="6926779" cy="1675944"/>
          </a:xfrm>
          <a:prstGeom prst="rect">
            <a:avLst/>
          </a:prstGeom>
        </p:spPr>
      </p:pic>
      <p:pic>
        <p:nvPicPr>
          <p:cNvPr id="17" name="Picture 16" descr="NIH&#10;National Institute of Environmental Health Sciences">
            <a:extLst>
              <a:ext uri="{FF2B5EF4-FFF2-40B4-BE49-F238E27FC236}">
                <a16:creationId xmlns:a16="http://schemas.microsoft.com/office/drawing/2014/main" id="{38233087-1C04-488E-88A7-D10F6686D6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58" y="604367"/>
            <a:ext cx="2283996" cy="292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F58572-3309-4755-8E52-1AC933A52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r="-3231"/>
          <a:stretch/>
        </p:blipFill>
        <p:spPr>
          <a:xfrm>
            <a:off x="1658980" y="2585839"/>
            <a:ext cx="1556538" cy="21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7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28828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Call to Action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BF802A19-DA0D-45F3-BFC4-758E83A5E9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gray">
          <a:xfrm>
            <a:off x="551688" y="238607"/>
            <a:ext cx="11390734" cy="3657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4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 Call to Action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08F279-3B32-4764-A6FF-F845D414A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3196" y="654814"/>
            <a:ext cx="3310628" cy="5219334"/>
            <a:chOff x="735254" y="1117228"/>
            <a:chExt cx="2639915" cy="4292450"/>
          </a:xfrm>
        </p:grpSpPr>
        <p:sp>
          <p:nvSpPr>
            <p:cNvPr id="4" name="Arrow: Circular 3">
              <a:extLst>
                <a:ext uri="{FF2B5EF4-FFF2-40B4-BE49-F238E27FC236}">
                  <a16:creationId xmlns:a16="http://schemas.microsoft.com/office/drawing/2014/main" id="{7EE7C37E-4D18-4D7D-88E2-B7D464D43D42}"/>
                </a:ext>
              </a:extLst>
            </p:cNvPr>
            <p:cNvSpPr/>
            <p:nvPr/>
          </p:nvSpPr>
          <p:spPr>
            <a:xfrm>
              <a:off x="1309098" y="1117228"/>
              <a:ext cx="2066071" cy="2066385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01216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063C07-4C0A-4F87-A264-E0F9231C46A0}"/>
                </a:ext>
              </a:extLst>
            </p:cNvPr>
            <p:cNvSpPr/>
            <p:nvPr/>
          </p:nvSpPr>
          <p:spPr>
            <a:xfrm>
              <a:off x="1765768" y="1863255"/>
              <a:ext cx="1148076" cy="573900"/>
            </a:xfrm>
            <a:custGeom>
              <a:avLst/>
              <a:gdLst>
                <a:gd name="connsiteX0" fmla="*/ 0 w 1148076"/>
                <a:gd name="connsiteY0" fmla="*/ 0 h 573900"/>
                <a:gd name="connsiteX1" fmla="*/ 1148076 w 1148076"/>
                <a:gd name="connsiteY1" fmla="*/ 0 h 573900"/>
                <a:gd name="connsiteX2" fmla="*/ 1148076 w 1148076"/>
                <a:gd name="connsiteY2" fmla="*/ 573900 h 573900"/>
                <a:gd name="connsiteX3" fmla="*/ 0 w 1148076"/>
                <a:gd name="connsiteY3" fmla="*/ 573900 h 573900"/>
                <a:gd name="connsiteX4" fmla="*/ 0 w 1148076"/>
                <a:gd name="connsiteY4" fmla="*/ 0 h 5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076" h="573900">
                  <a:moveTo>
                    <a:pt x="0" y="0"/>
                  </a:moveTo>
                  <a:lnTo>
                    <a:pt x="1148076" y="0"/>
                  </a:lnTo>
                  <a:lnTo>
                    <a:pt x="1148076" y="573900"/>
                  </a:lnTo>
                  <a:lnTo>
                    <a:pt x="0" y="573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Review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753E0D3B-52C5-45D0-A949-21552897917E}"/>
                </a:ext>
              </a:extLst>
            </p:cNvPr>
            <p:cNvSpPr/>
            <p:nvPr/>
          </p:nvSpPr>
          <p:spPr>
            <a:xfrm>
              <a:off x="735254" y="2304519"/>
              <a:ext cx="2066071" cy="2066385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046A38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0BEF77-0129-4A72-B6CF-C6CAC067B395}"/>
                </a:ext>
              </a:extLst>
            </p:cNvPr>
            <p:cNvSpPr/>
            <p:nvPr/>
          </p:nvSpPr>
          <p:spPr>
            <a:xfrm>
              <a:off x="1194252" y="3057415"/>
              <a:ext cx="1148076" cy="573900"/>
            </a:xfrm>
            <a:custGeom>
              <a:avLst/>
              <a:gdLst>
                <a:gd name="connsiteX0" fmla="*/ 0 w 1148076"/>
                <a:gd name="connsiteY0" fmla="*/ 0 h 573900"/>
                <a:gd name="connsiteX1" fmla="*/ 1148076 w 1148076"/>
                <a:gd name="connsiteY1" fmla="*/ 0 h 573900"/>
                <a:gd name="connsiteX2" fmla="*/ 1148076 w 1148076"/>
                <a:gd name="connsiteY2" fmla="*/ 573900 h 573900"/>
                <a:gd name="connsiteX3" fmla="*/ 0 w 1148076"/>
                <a:gd name="connsiteY3" fmla="*/ 573900 h 573900"/>
                <a:gd name="connsiteX4" fmla="*/ 0 w 1148076"/>
                <a:gd name="connsiteY4" fmla="*/ 0 h 5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076" h="573900">
                  <a:moveTo>
                    <a:pt x="0" y="0"/>
                  </a:moveTo>
                  <a:lnTo>
                    <a:pt x="1148076" y="0"/>
                  </a:lnTo>
                  <a:lnTo>
                    <a:pt x="1148076" y="573900"/>
                  </a:lnTo>
                  <a:lnTo>
                    <a:pt x="0" y="573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Incorporate</a:t>
              </a: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CF4AF59-3BFF-4761-A60A-428AC202266B}"/>
                </a:ext>
              </a:extLst>
            </p:cNvPr>
            <p:cNvSpPr/>
            <p:nvPr/>
          </p:nvSpPr>
          <p:spPr>
            <a:xfrm>
              <a:off x="1456148" y="3633892"/>
              <a:ext cx="1775075" cy="1775786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00768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8509ED-67BF-4278-8A2F-665C5EB7A38F}"/>
                </a:ext>
              </a:extLst>
            </p:cNvPr>
            <p:cNvSpPr/>
            <p:nvPr/>
          </p:nvSpPr>
          <p:spPr>
            <a:xfrm>
              <a:off x="1768484" y="4253292"/>
              <a:ext cx="1148076" cy="573900"/>
            </a:xfrm>
            <a:custGeom>
              <a:avLst/>
              <a:gdLst>
                <a:gd name="connsiteX0" fmla="*/ 0 w 1148076"/>
                <a:gd name="connsiteY0" fmla="*/ 0 h 573900"/>
                <a:gd name="connsiteX1" fmla="*/ 1148076 w 1148076"/>
                <a:gd name="connsiteY1" fmla="*/ 0 h 573900"/>
                <a:gd name="connsiteX2" fmla="*/ 1148076 w 1148076"/>
                <a:gd name="connsiteY2" fmla="*/ 573900 h 573900"/>
                <a:gd name="connsiteX3" fmla="*/ 0 w 1148076"/>
                <a:gd name="connsiteY3" fmla="*/ 573900 h 573900"/>
                <a:gd name="connsiteX4" fmla="*/ 0 w 1148076"/>
                <a:gd name="connsiteY4" fmla="*/ 0 h 57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8076" h="573900">
                  <a:moveTo>
                    <a:pt x="0" y="0"/>
                  </a:moveTo>
                  <a:lnTo>
                    <a:pt x="1148076" y="0"/>
                  </a:lnTo>
                  <a:lnTo>
                    <a:pt x="1148076" y="573900"/>
                  </a:lnTo>
                  <a:lnTo>
                    <a:pt x="0" y="573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Open Sans"/>
                  <a:ea typeface="+mn-ea"/>
                  <a:cs typeface="Arial" panose="020B0604020202020204" pitchFamily="34" charset="0"/>
                </a:rPr>
                <a:t>Share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05971E-81CD-448F-90E6-D2D9A62F9009}"/>
              </a:ext>
            </a:extLst>
          </p:cNvPr>
          <p:cNvSpPr txBox="1"/>
          <p:nvPr/>
        </p:nvSpPr>
        <p:spPr>
          <a:xfrm>
            <a:off x="3714561" y="1574882"/>
            <a:ext cx="86906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177800" defTabSz="1219170">
              <a:buSzPct val="100000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Review the full set of recommended pregnancy and pediatrics CDEs: </a:t>
            </a:r>
          </a:p>
          <a:p>
            <a:pPr marL="622300" lvl="2" indent="-342900" defTabSz="1219170"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/>
              </a:rPr>
              <a:t>Promoting Data Harmonization to Accelerate COVID-19 Pregnancy Research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622300" lvl="2" indent="-342900" defTabSz="1219170"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4"/>
              </a:rPr>
              <a:t>Post-Acute Sequelae of SARS-CoV-2 Infection and Vaccine Attitudes Addendum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622300" lvl="2" indent="-342900" defTabSz="1219170"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/>
              </a:rPr>
              <a:t>Promoting Data Harmonization to Accelerate COVID-19 Pediatric Research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FD0A1E6-75AC-47C2-9383-4CAD432BE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14561" y="2780588"/>
            <a:ext cx="8181815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F9B4BB-E3AE-49FE-87AB-155776E98917}"/>
              </a:ext>
            </a:extLst>
          </p:cNvPr>
          <p:cNvSpPr txBox="1"/>
          <p:nvPr/>
        </p:nvSpPr>
        <p:spPr>
          <a:xfrm>
            <a:off x="3714561" y="2901177"/>
            <a:ext cx="8690673" cy="61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73736">
              <a:spcBef>
                <a:spcPts val="200"/>
              </a:spcBef>
              <a:buSzPct val="100000"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Review the </a:t>
            </a:r>
            <a:r>
              <a:rPr lang="en-US" sz="1600">
                <a:latin typeface="Open Sans"/>
              </a:rPr>
              <a:t>DR2 CDE Webpage including a DR2 and </a:t>
            </a:r>
            <a:r>
              <a:rPr lang="en-US" sz="1600" err="1">
                <a:latin typeface="Open Sans"/>
              </a:rPr>
              <a:t>REDCap</a:t>
            </a:r>
            <a:r>
              <a:rPr lang="en-US" sz="1600">
                <a:latin typeface="Open Sans"/>
              </a:rPr>
              <a:t> Demo Video: </a:t>
            </a:r>
            <a:endParaRPr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622300" lvl="2" indent="-342900" defTabSz="1219170">
              <a:spcBef>
                <a:spcPts val="2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>
                <a:solidFill>
                  <a:prstClr val="black"/>
                </a:solidFill>
                <a:latin typeface="Open Sans"/>
                <a:hlinkClick r:id="rId6"/>
              </a:rPr>
              <a:t>Disaster Research Response (DR2) Program: Common Data Elements (CDE)</a:t>
            </a:r>
            <a:endParaRPr lang="en-US" sz="1600">
              <a:solidFill>
                <a:prstClr val="black"/>
              </a:solidFill>
              <a:latin typeface="Open San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C6ABDB-7076-4812-904C-91BACAC81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14561" y="3889168"/>
            <a:ext cx="8181815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7F7513D-6623-4E57-BFA9-FA4A95EE1056}"/>
              </a:ext>
            </a:extLst>
          </p:cNvPr>
          <p:cNvSpPr txBox="1"/>
          <p:nvPr/>
        </p:nvSpPr>
        <p:spPr>
          <a:xfrm>
            <a:off x="3714561" y="4004474"/>
            <a:ext cx="845583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 indent="-177800" defTabSz="1219170">
              <a:buSzPct val="100000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Incorporate the recommended CDEs to streamline and harmonize data when planning new studies or continuing ongoing studies</a:t>
            </a:r>
          </a:p>
          <a:p>
            <a:pPr marL="565150" lvl="2" indent="-285750" defTabSz="121917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Open Sans"/>
              </a:rPr>
              <a:t>Use of CDEs is voluntary and not required to receive NIH funding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lvl="1" indent="-177800" defTabSz="1219170">
              <a:spcAft>
                <a:spcPts val="2500"/>
              </a:spcAft>
              <a:defRPr/>
            </a:pPr>
            <a:endParaRPr lang="en-US" sz="1600">
              <a:latin typeface="Open Sans"/>
              <a:ea typeface="Open Sans"/>
              <a:cs typeface="Open San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7A6D1C-A30E-44EC-B6DB-203FBC4E5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14561" y="5264458"/>
            <a:ext cx="8181815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FF29C2-20E1-423B-9C22-3EA42B45AC85}"/>
              </a:ext>
            </a:extLst>
          </p:cNvPr>
          <p:cNvSpPr txBox="1"/>
          <p:nvPr/>
        </p:nvSpPr>
        <p:spPr>
          <a:xfrm>
            <a:off x="3714561" y="5400632"/>
            <a:ext cx="8514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-177800" defTabSz="1219170">
              <a:spcAft>
                <a:spcPts val="2500"/>
              </a:spcAft>
              <a:buSzPct val="100000"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Share these recommendations across your research communities to further promote data harmonization</a:t>
            </a:r>
          </a:p>
        </p:txBody>
      </p:sp>
    </p:spTree>
    <p:extLst>
      <p:ext uri="{BB962C8B-B14F-4D97-AF65-F5344CB8AC3E}">
        <p14:creationId xmlns:p14="http://schemas.microsoft.com/office/powerpoint/2010/main" val="1069809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28828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Contributors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85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AC0990-35A1-4DC0-AE4C-282AF73C8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Pregnancy Working Group Membership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316CF3-20B7-4506-949B-179A215ADD9B}"/>
              </a:ext>
            </a:extLst>
          </p:cNvPr>
          <p:cNvSpPr/>
          <p:nvPr/>
        </p:nvSpPr>
        <p:spPr bwMode="gray">
          <a:xfrm>
            <a:off x="551685" y="798567"/>
            <a:ext cx="3502516" cy="391253"/>
          </a:xfrm>
          <a:prstGeom prst="rect">
            <a:avLst/>
          </a:prstGeom>
          <a:solidFill>
            <a:srgbClr val="012169"/>
          </a:solidFill>
          <a:ln w="38100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Biomedical Working Group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49C28-9DCA-4E38-A7DF-01F5ABA8E9F3}"/>
              </a:ext>
            </a:extLst>
          </p:cNvPr>
          <p:cNvSpPr/>
          <p:nvPr/>
        </p:nvSpPr>
        <p:spPr bwMode="gray">
          <a:xfrm>
            <a:off x="551688" y="1189820"/>
            <a:ext cx="3502515" cy="48253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12169"/>
            </a:solidFill>
            <a:prstDash val="solid"/>
            <a:headEnd/>
            <a:tailEnd/>
          </a:ln>
          <a:effectLst/>
        </p:spPr>
        <p:txBody>
          <a:bodyPr wrap="square" lIns="171386" tIns="85693" rIns="85693" bIns="0" rtlCol="0" anchor="t"/>
          <a:lstStyle/>
          <a:p>
            <a:pPr>
              <a:spcAft>
                <a:spcPts val="33"/>
              </a:spcAft>
            </a:pPr>
            <a:r>
              <a:rPr lang="en-US" sz="1200" b="1"/>
              <a:t>Nahida Chakhtoura</a:t>
            </a:r>
            <a:r>
              <a:rPr lang="en-US" sz="1200"/>
              <a:t>, NICHD</a:t>
            </a:r>
          </a:p>
          <a:p>
            <a:pPr>
              <a:spcAft>
                <a:spcPts val="33"/>
              </a:spcAft>
            </a:pPr>
            <a:r>
              <a:rPr lang="en-US" sz="1200" b="1"/>
              <a:t>Sai </a:t>
            </a:r>
            <a:r>
              <a:rPr lang="en-US" sz="1200" b="1" err="1"/>
              <a:t>Majji</a:t>
            </a:r>
            <a:r>
              <a:rPr lang="en-US" sz="1200"/>
              <a:t>, NICHD</a:t>
            </a:r>
          </a:p>
          <a:p>
            <a:pPr>
              <a:spcAft>
                <a:spcPts val="33"/>
              </a:spcAft>
            </a:pPr>
            <a:r>
              <a:rPr lang="en-US" sz="1200" b="1"/>
              <a:t>Monica Longo</a:t>
            </a:r>
            <a:r>
              <a:rPr lang="en-US" sz="1200"/>
              <a:t>, NICHD</a:t>
            </a:r>
          </a:p>
          <a:p>
            <a:pPr>
              <a:spcAft>
                <a:spcPts val="33"/>
              </a:spcAft>
            </a:pPr>
            <a:r>
              <a:rPr lang="en-US" sz="1200" b="1"/>
              <a:t>Katie </a:t>
            </a:r>
            <a:r>
              <a:rPr lang="en-US" sz="1200" b="1" err="1"/>
              <a:t>Grantz</a:t>
            </a:r>
            <a:r>
              <a:rPr lang="en-US" sz="1200"/>
              <a:t>, NICHD (SPAN)</a:t>
            </a:r>
          </a:p>
          <a:p>
            <a:pPr>
              <a:spcAft>
                <a:spcPts val="33"/>
              </a:spcAft>
            </a:pPr>
            <a:r>
              <a:rPr lang="en-US" sz="1200" b="1"/>
              <a:t>Jessica Gleason</a:t>
            </a:r>
            <a:r>
              <a:rPr lang="en-US" sz="1200"/>
              <a:t>, NICHD (SPAN)</a:t>
            </a:r>
          </a:p>
          <a:p>
            <a:pPr>
              <a:spcAft>
                <a:spcPts val="33"/>
              </a:spcAft>
            </a:pPr>
            <a:r>
              <a:rPr lang="en-US" sz="1200" b="1"/>
              <a:t>Rebecca </a:t>
            </a:r>
            <a:r>
              <a:rPr lang="en-US" sz="1200" b="1" err="1"/>
              <a:t>Hommer</a:t>
            </a:r>
            <a:r>
              <a:rPr lang="en-US" sz="1200"/>
              <a:t>, NINDS</a:t>
            </a:r>
          </a:p>
          <a:p>
            <a:pPr>
              <a:spcAft>
                <a:spcPts val="33"/>
              </a:spcAft>
            </a:pPr>
            <a:r>
              <a:rPr lang="en-US" sz="1200" b="1"/>
              <a:t>Sonia Arteaga</a:t>
            </a:r>
            <a:r>
              <a:rPr lang="en-US" sz="1200"/>
              <a:t>, ECHO </a:t>
            </a:r>
          </a:p>
          <a:p>
            <a:pPr>
              <a:spcAft>
                <a:spcPts val="33"/>
              </a:spcAft>
            </a:pPr>
            <a:r>
              <a:rPr lang="en-US" sz="1200" b="1"/>
              <a:t>Michelle Freund</a:t>
            </a:r>
            <a:r>
              <a:rPr lang="en-US" sz="1200"/>
              <a:t>, NIDA (HBCD)</a:t>
            </a:r>
          </a:p>
          <a:p>
            <a:pPr>
              <a:spcAft>
                <a:spcPts val="33"/>
              </a:spcAft>
            </a:pPr>
            <a:r>
              <a:rPr lang="en-US" sz="1200" b="1"/>
              <a:t>Chloe Jordan</a:t>
            </a:r>
            <a:r>
              <a:rPr lang="en-US" sz="1200"/>
              <a:t>, NIDA (HBCD)</a:t>
            </a:r>
          </a:p>
          <a:p>
            <a:pPr>
              <a:spcAft>
                <a:spcPts val="33"/>
              </a:spcAft>
            </a:pPr>
            <a:r>
              <a:rPr lang="en-US" sz="1200" b="1"/>
              <a:t>Luis Pacheco</a:t>
            </a:r>
            <a:r>
              <a:rPr lang="en-US" sz="1200"/>
              <a:t>, UTMB (MFMU)</a:t>
            </a:r>
          </a:p>
          <a:p>
            <a:pPr>
              <a:spcAft>
                <a:spcPts val="33"/>
              </a:spcAft>
            </a:pPr>
            <a:r>
              <a:rPr lang="en-US" sz="1200" b="1"/>
              <a:t>George </a:t>
            </a:r>
            <a:r>
              <a:rPr lang="en-US" sz="1200" b="1" err="1"/>
              <a:t>Saade</a:t>
            </a:r>
            <a:r>
              <a:rPr lang="en-US" sz="1200"/>
              <a:t>, UTMB (MFMU)</a:t>
            </a:r>
          </a:p>
          <a:p>
            <a:pPr>
              <a:spcAft>
                <a:spcPts val="33"/>
              </a:spcAft>
            </a:pPr>
            <a:r>
              <a:rPr lang="en-US" sz="1200" b="1"/>
              <a:t>Torri Metz</a:t>
            </a:r>
            <a:r>
              <a:rPr lang="en-US" sz="1200"/>
              <a:t>, Univ. of Utah (MFMU)</a:t>
            </a:r>
          </a:p>
          <a:p>
            <a:pPr>
              <a:spcAft>
                <a:spcPts val="33"/>
              </a:spcAft>
            </a:pPr>
            <a:r>
              <a:rPr lang="en-US" sz="1200" b="1"/>
              <a:t>Renee Browning</a:t>
            </a:r>
            <a:r>
              <a:rPr lang="en-US" sz="1200"/>
              <a:t>, NIAID</a:t>
            </a:r>
          </a:p>
          <a:p>
            <a:pPr>
              <a:spcAft>
                <a:spcPts val="33"/>
              </a:spcAft>
            </a:pPr>
            <a:r>
              <a:rPr lang="en-US" sz="1200" b="1"/>
              <a:t>Robert Goldenberg</a:t>
            </a:r>
            <a:r>
              <a:rPr lang="en-US" sz="1200"/>
              <a:t>, Columbia (Global Network)</a:t>
            </a:r>
          </a:p>
          <a:p>
            <a:pPr>
              <a:spcAft>
                <a:spcPts val="33"/>
              </a:spcAft>
            </a:pPr>
            <a:r>
              <a:rPr lang="en-US" sz="1200" b="1"/>
              <a:t>Sharon Nachman</a:t>
            </a:r>
            <a:r>
              <a:rPr lang="en-US" sz="1200"/>
              <a:t>, Stonybrook (IMPAACT)</a:t>
            </a:r>
          </a:p>
          <a:p>
            <a:pPr>
              <a:spcAft>
                <a:spcPts val="33"/>
              </a:spcAft>
            </a:pPr>
            <a:r>
              <a:rPr lang="en-US" sz="1200" b="1"/>
              <a:t>Suzanne Gilboa</a:t>
            </a:r>
            <a:r>
              <a:rPr lang="en-US" sz="1200"/>
              <a:t>, CDC</a:t>
            </a:r>
          </a:p>
          <a:p>
            <a:pPr>
              <a:spcAft>
                <a:spcPts val="33"/>
              </a:spcAft>
            </a:pPr>
            <a:r>
              <a:rPr lang="en-US" sz="1200" b="1"/>
              <a:t>Kate </a:t>
            </a:r>
            <a:r>
              <a:rPr lang="en-US" sz="1200" b="1" err="1"/>
              <a:t>Powis</a:t>
            </a:r>
            <a:r>
              <a:rPr lang="en-US" sz="1200"/>
              <a:t>, Harvard University (PHACS)</a:t>
            </a:r>
          </a:p>
          <a:p>
            <a:pPr>
              <a:spcAft>
                <a:spcPts val="33"/>
              </a:spcAft>
            </a:pPr>
            <a:r>
              <a:rPr lang="en-US" sz="1200" b="1" err="1"/>
              <a:t>Kunjal</a:t>
            </a:r>
            <a:r>
              <a:rPr lang="en-US" sz="1200" b="1"/>
              <a:t> Patel</a:t>
            </a:r>
            <a:r>
              <a:rPr lang="en-US" sz="1200"/>
              <a:t>, Harvard University (PHACS)</a:t>
            </a:r>
          </a:p>
          <a:p>
            <a:pPr marL="0" marR="0" lvl="0" indent="0" algn="ctr" defTabSz="671718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  <a:sym typeface="Gotham Book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E0A28F-A94A-4D64-8BF1-711ABB8D6231}"/>
              </a:ext>
            </a:extLst>
          </p:cNvPr>
          <p:cNvSpPr/>
          <p:nvPr/>
        </p:nvSpPr>
        <p:spPr bwMode="gray">
          <a:xfrm>
            <a:off x="4344742" y="798566"/>
            <a:ext cx="3502514" cy="391253"/>
          </a:xfrm>
          <a:prstGeom prst="rect">
            <a:avLst/>
          </a:prstGeom>
          <a:solidFill>
            <a:srgbClr val="012169"/>
          </a:solidFill>
          <a:ln w="38100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Psychosocial Working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64461-8948-4685-94FB-AA6B49313D0C}"/>
              </a:ext>
            </a:extLst>
          </p:cNvPr>
          <p:cNvSpPr/>
          <p:nvPr/>
        </p:nvSpPr>
        <p:spPr bwMode="gray">
          <a:xfrm>
            <a:off x="4344742" y="1189821"/>
            <a:ext cx="3502515" cy="48253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12169"/>
            </a:solidFill>
            <a:prstDash val="solid"/>
            <a:headEnd/>
            <a:tailEnd/>
          </a:ln>
          <a:effectLst/>
        </p:spPr>
        <p:txBody>
          <a:bodyPr wrap="square" lIns="171386" tIns="85693" rIns="85693" bIns="0" rtlCol="0" anchor="t"/>
          <a:lstStyle/>
          <a:p>
            <a:pPr>
              <a:spcAft>
                <a:spcPts val="33"/>
              </a:spcAft>
            </a:pPr>
            <a:r>
              <a:rPr lang="en-US" sz="1200" b="1"/>
              <a:t>Caroline Signore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Stephen Gilman</a:t>
            </a:r>
            <a:r>
              <a:rPr lang="en-US" sz="1200"/>
              <a:t>, NICHD (Enriched)</a:t>
            </a:r>
          </a:p>
          <a:p>
            <a:pPr>
              <a:spcAft>
                <a:spcPts val="0"/>
              </a:spcAft>
            </a:pPr>
            <a:r>
              <a:rPr lang="en-US" sz="1200" b="1"/>
              <a:t>Denise Haynie</a:t>
            </a:r>
            <a:r>
              <a:rPr lang="en-US" sz="1200"/>
              <a:t>, NICHD (Enriched) </a:t>
            </a:r>
          </a:p>
          <a:p>
            <a:pPr>
              <a:spcAft>
                <a:spcPts val="0"/>
              </a:spcAft>
            </a:pPr>
            <a:r>
              <a:rPr lang="en-US" sz="1200" b="1"/>
              <a:t>Roz King</a:t>
            </a:r>
            <a:r>
              <a:rPr lang="en-US" sz="1200"/>
              <a:t>, NICHD </a:t>
            </a:r>
          </a:p>
          <a:p>
            <a:pPr>
              <a:spcAft>
                <a:spcPts val="0"/>
              </a:spcAft>
            </a:pPr>
            <a:r>
              <a:rPr lang="en-US" sz="1200" b="1"/>
              <a:t>Elena </a:t>
            </a:r>
            <a:r>
              <a:rPr lang="en-US" sz="1200" b="1" err="1"/>
              <a:t>Gorodetsky</a:t>
            </a:r>
            <a:r>
              <a:rPr lang="en-US" sz="1200"/>
              <a:t>, ORWH</a:t>
            </a:r>
          </a:p>
          <a:p>
            <a:pPr>
              <a:spcAft>
                <a:spcPts val="0"/>
              </a:spcAft>
            </a:pPr>
            <a:r>
              <a:rPr lang="en-US" sz="1200" b="1"/>
              <a:t>Diane </a:t>
            </a:r>
            <a:r>
              <a:rPr lang="en-US" sz="1200" b="1" err="1"/>
              <a:t>Putnick</a:t>
            </a:r>
            <a:r>
              <a:rPr lang="en-US" sz="1200"/>
              <a:t>, NICHD (SPAN)</a:t>
            </a:r>
          </a:p>
          <a:p>
            <a:pPr>
              <a:spcAft>
                <a:spcPts val="0"/>
              </a:spcAft>
            </a:pPr>
            <a:r>
              <a:rPr lang="en-US" sz="1200" b="1"/>
              <a:t>Rebecca </a:t>
            </a:r>
            <a:r>
              <a:rPr lang="en-US" sz="1200" b="1" err="1"/>
              <a:t>Hommer</a:t>
            </a:r>
            <a:r>
              <a:rPr lang="en-US" sz="1200"/>
              <a:t>, NINDS</a:t>
            </a:r>
          </a:p>
          <a:p>
            <a:pPr>
              <a:spcAft>
                <a:spcPts val="0"/>
              </a:spcAft>
            </a:pPr>
            <a:r>
              <a:rPr lang="en-US" sz="1200" b="1"/>
              <a:t>Sonia Arteaga</a:t>
            </a:r>
            <a:r>
              <a:rPr lang="en-US" sz="1200"/>
              <a:t>, ECHO</a:t>
            </a:r>
          </a:p>
          <a:p>
            <a:pPr>
              <a:spcAft>
                <a:spcPts val="0"/>
              </a:spcAft>
            </a:pPr>
            <a:r>
              <a:rPr lang="en-US" sz="1200" b="1"/>
              <a:t>Samantha Calabrese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Michelle Freund</a:t>
            </a:r>
            <a:r>
              <a:rPr lang="en-US" sz="1200"/>
              <a:t>, NIDA (HBCD)</a:t>
            </a:r>
          </a:p>
          <a:p>
            <a:pPr>
              <a:spcAft>
                <a:spcPts val="0"/>
              </a:spcAft>
            </a:pPr>
            <a:r>
              <a:rPr lang="en-US" sz="1200" b="1"/>
              <a:t>Chloe Jordan</a:t>
            </a:r>
            <a:r>
              <a:rPr lang="en-US" sz="1200"/>
              <a:t>, NIDA (HBCD)</a:t>
            </a:r>
          </a:p>
          <a:p>
            <a:pPr>
              <a:spcAft>
                <a:spcPts val="0"/>
              </a:spcAft>
            </a:pPr>
            <a:r>
              <a:rPr lang="en-US" sz="1200" b="1"/>
              <a:t>Kara Rood</a:t>
            </a:r>
            <a:r>
              <a:rPr lang="en-US" sz="1200"/>
              <a:t>, (MFMU)</a:t>
            </a:r>
          </a:p>
          <a:p>
            <a:pPr>
              <a:spcAft>
                <a:spcPts val="0"/>
              </a:spcAft>
            </a:pPr>
            <a:r>
              <a:rPr lang="en-US" sz="1200" b="1"/>
              <a:t>Elaine Abrams</a:t>
            </a:r>
            <a:r>
              <a:rPr lang="en-US" sz="1200"/>
              <a:t>, Columbia (IMPAACT)</a:t>
            </a:r>
          </a:p>
          <a:p>
            <a:pPr>
              <a:spcAft>
                <a:spcPts val="0"/>
              </a:spcAft>
            </a:pPr>
            <a:r>
              <a:rPr lang="en-US" sz="1200" b="1"/>
              <a:t>Kathryn Adams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Deborah </a:t>
            </a:r>
            <a:r>
              <a:rPr lang="en-US" sz="1200" b="1" err="1"/>
              <a:t>Kacanek</a:t>
            </a:r>
            <a:r>
              <a:rPr lang="en-US" sz="1200"/>
              <a:t>, Harvard University (PHACS)</a:t>
            </a:r>
          </a:p>
          <a:p>
            <a:pPr>
              <a:spcAft>
                <a:spcPts val="0"/>
              </a:spcAft>
            </a:pPr>
            <a:r>
              <a:rPr lang="en-US" sz="1200" b="1"/>
              <a:t>Kathleen </a:t>
            </a:r>
            <a:r>
              <a:rPr lang="en-US" sz="1200" b="1" err="1"/>
              <a:t>Malee</a:t>
            </a:r>
            <a:r>
              <a:rPr lang="en-US" sz="1200"/>
              <a:t>, Northwestern University (PHACS)</a:t>
            </a:r>
          </a:p>
          <a:p>
            <a:pPr>
              <a:spcAft>
                <a:spcPts val="0"/>
              </a:spcAft>
            </a:pPr>
            <a:r>
              <a:rPr lang="en-US" sz="1200" b="1"/>
              <a:t>Sarah Saleem</a:t>
            </a:r>
            <a:r>
              <a:rPr lang="en-US" sz="1200"/>
              <a:t>, Aga Khan University Pakistan (Global Network)</a:t>
            </a:r>
          </a:p>
          <a:p>
            <a:pPr>
              <a:spcAft>
                <a:spcPts val="33"/>
              </a:spcAft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  <a:sym typeface="Gotham Book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FE4EBC-84F8-4B54-B630-76FBD121E335}"/>
              </a:ext>
            </a:extLst>
          </p:cNvPr>
          <p:cNvSpPr/>
          <p:nvPr/>
        </p:nvSpPr>
        <p:spPr bwMode="gray">
          <a:xfrm>
            <a:off x="8137793" y="798566"/>
            <a:ext cx="3502514" cy="391253"/>
          </a:xfrm>
          <a:prstGeom prst="rect">
            <a:avLst/>
          </a:prstGeom>
          <a:solidFill>
            <a:srgbClr val="012169"/>
          </a:solidFill>
          <a:ln w="38100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>
                <a:solidFill>
                  <a:schemeClr val="bg1"/>
                </a:solidFill>
              </a:rPr>
              <a:t>Biospecimen Working Group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587374-93D5-4B00-8DBE-C5D0BE9BE97A}"/>
              </a:ext>
            </a:extLst>
          </p:cNvPr>
          <p:cNvSpPr/>
          <p:nvPr/>
        </p:nvSpPr>
        <p:spPr bwMode="gray">
          <a:xfrm>
            <a:off x="8137797" y="1189820"/>
            <a:ext cx="3502515" cy="482538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12169"/>
            </a:solidFill>
            <a:prstDash val="solid"/>
            <a:headEnd/>
            <a:tailEnd/>
          </a:ln>
          <a:effectLst/>
        </p:spPr>
        <p:txBody>
          <a:bodyPr wrap="square" lIns="171386" tIns="85693" rIns="85693" bIns="0" rtlCol="0" anchor="t"/>
          <a:lstStyle/>
          <a:p>
            <a:pPr>
              <a:spcAft>
                <a:spcPts val="0"/>
              </a:spcAft>
            </a:pPr>
            <a:r>
              <a:rPr lang="en-US" sz="1200" b="1"/>
              <a:t>Caroline Signore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Jessica Gleason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Nahida Chakhtoura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Andrea </a:t>
            </a:r>
            <a:r>
              <a:rPr lang="en-US" sz="1200" b="1" err="1"/>
              <a:t>Edlow</a:t>
            </a:r>
            <a:r>
              <a:rPr lang="en-US" sz="1200"/>
              <a:t>, Harvard Medical School</a:t>
            </a:r>
          </a:p>
          <a:p>
            <a:pPr>
              <a:spcAft>
                <a:spcPts val="0"/>
              </a:spcAft>
            </a:pPr>
            <a:r>
              <a:rPr lang="en-US" sz="1200" b="1"/>
              <a:t>Drucilla Roberts</a:t>
            </a:r>
            <a:r>
              <a:rPr lang="en-US" sz="1200"/>
              <a:t>, Harvard Medical School</a:t>
            </a:r>
          </a:p>
          <a:p>
            <a:pPr>
              <a:spcAft>
                <a:spcPts val="0"/>
              </a:spcAft>
            </a:pPr>
            <a:r>
              <a:rPr lang="en-US" sz="1200" b="1"/>
              <a:t>Roberto Romero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Fasil </a:t>
            </a:r>
            <a:r>
              <a:rPr lang="en-US" sz="1200" b="1" err="1"/>
              <a:t>Tekola</a:t>
            </a:r>
            <a:r>
              <a:rPr lang="en-US" sz="1200" b="1"/>
              <a:t> </a:t>
            </a:r>
            <a:r>
              <a:rPr lang="en-US" sz="1200" b="1" err="1"/>
              <a:t>Ayela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Samantha Calabrese</a:t>
            </a:r>
            <a:r>
              <a:rPr lang="en-US" sz="1200"/>
              <a:t>, NICHD</a:t>
            </a:r>
          </a:p>
          <a:p>
            <a:pPr>
              <a:spcAft>
                <a:spcPts val="0"/>
              </a:spcAft>
            </a:pPr>
            <a:r>
              <a:rPr lang="en-US" sz="1200" b="1"/>
              <a:t>Torri Metz</a:t>
            </a:r>
            <a:r>
              <a:rPr lang="en-US" sz="1200"/>
              <a:t>, Univ. of Utah (MFMU)</a:t>
            </a:r>
          </a:p>
          <a:p>
            <a:pPr>
              <a:spcAft>
                <a:spcPts val="0"/>
              </a:spcAft>
            </a:pPr>
            <a:r>
              <a:rPr lang="en-US" sz="1200" b="1"/>
              <a:t>Kate </a:t>
            </a:r>
            <a:r>
              <a:rPr lang="en-US" sz="1200" b="1" err="1"/>
              <a:t>Powis</a:t>
            </a:r>
            <a:r>
              <a:rPr lang="en-US" sz="1200"/>
              <a:t>, Harvard Medical School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B38B76-906B-4DEF-9414-8F1B03AFB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402704" y="5980783"/>
            <a:ext cx="3045346" cy="63769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41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AC0990-35A1-4DC0-AE4C-282AF73C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183523"/>
            <a:ext cx="11390734" cy="3657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Pediatrics Working Group Membership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930252-1AAF-42D3-BA18-BCF80FE4B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51688" y="5903656"/>
            <a:ext cx="3045346" cy="63769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316CF3-20B7-4506-949B-179A215ADD9B}"/>
              </a:ext>
            </a:extLst>
          </p:cNvPr>
          <p:cNvSpPr/>
          <p:nvPr/>
        </p:nvSpPr>
        <p:spPr bwMode="gray">
          <a:xfrm>
            <a:off x="499146" y="735121"/>
            <a:ext cx="5697438" cy="391253"/>
          </a:xfrm>
          <a:prstGeom prst="rect">
            <a:avLst/>
          </a:prstGeom>
          <a:solidFill>
            <a:srgbClr val="012169"/>
          </a:solidFill>
          <a:ln w="19050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b="1">
                <a:solidFill>
                  <a:srgbClr val="FFFFFF"/>
                </a:solidFill>
                <a:latin typeface="Open Sans"/>
              </a:rPr>
              <a:t>Psychosocial Working Group</a:t>
            </a:r>
            <a:r>
              <a:rPr lang="en-US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​</a:t>
            </a:r>
            <a:endParaRPr lang="en-US" sz="1600" b="1">
              <a:solidFill>
                <a:srgbClr val="FFFFFF"/>
              </a:solidFill>
              <a:ea typeface="Open Sans"/>
              <a:cs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649C28-9DCA-4E38-A7DF-01F5ABA8E9F3}"/>
              </a:ext>
            </a:extLst>
          </p:cNvPr>
          <p:cNvSpPr/>
          <p:nvPr/>
        </p:nvSpPr>
        <p:spPr bwMode="gray">
          <a:xfrm>
            <a:off x="499872" y="1145743"/>
            <a:ext cx="5696712" cy="52120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12169"/>
            </a:solidFill>
            <a:prstDash val="solid"/>
            <a:headEnd/>
            <a:tailEnd/>
          </a:ln>
          <a:effectLst/>
        </p:spPr>
        <p:txBody>
          <a:bodyPr wrap="square" lIns="171386" tIns="85693" rIns="85693" bIns="0" rtlCol="0" anchor="t"/>
          <a:lstStyle/>
          <a:p>
            <a:pPr>
              <a:spcAft>
                <a:spcPts val="33"/>
              </a:spcAft>
            </a:pPr>
            <a:r>
              <a:rPr lang="en-US" sz="1200" b="1">
                <a:ea typeface="Open Sans"/>
                <a:cs typeface="Open Sans"/>
              </a:rPr>
              <a:t>Shelli </a:t>
            </a:r>
            <a:r>
              <a:rPr lang="en-US" sz="1200" b="1" err="1">
                <a:ea typeface="Open Sans"/>
                <a:cs typeface="Open Sans"/>
              </a:rPr>
              <a:t>Avenevoli</a:t>
            </a:r>
            <a:r>
              <a:rPr lang="en-US" sz="1200">
                <a:ea typeface="Open Sans"/>
                <a:cs typeface="Open Sans"/>
              </a:rPr>
              <a:t>, NIMH </a:t>
            </a:r>
            <a:endParaRPr lang="en-US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Bob Tamburro</a:t>
            </a:r>
            <a:r>
              <a:rPr lang="en-US" sz="1200"/>
              <a:t>, NICHD 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Brett Miller</a:t>
            </a:r>
            <a:r>
              <a:rPr lang="en-US" sz="1200"/>
              <a:t>, NICHD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Christina Park</a:t>
            </a:r>
            <a:r>
              <a:rPr lang="en-US" sz="1200"/>
              <a:t>, NIH OD (ECHO)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Courtney K. Blackwell</a:t>
            </a:r>
            <a:r>
              <a:rPr lang="en-US" sz="1200"/>
              <a:t>, Northwestern University (ECHO)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Dara Blachman-</a:t>
            </a:r>
            <a:r>
              <a:rPr lang="en-US" sz="1200" b="1" err="1"/>
              <a:t>Demner</a:t>
            </a:r>
            <a:r>
              <a:rPr lang="en-US" sz="1200"/>
              <a:t>, NIH OD OBSSR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Elizabeth A. Hoffman</a:t>
            </a:r>
            <a:r>
              <a:rPr lang="en-US" sz="1200"/>
              <a:t>, NIDA (ABCD Study®)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Emilia (Emily) Koumans</a:t>
            </a:r>
            <a:r>
              <a:rPr lang="en-US" sz="1200"/>
              <a:t>, CDC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Emily D’ Agostino</a:t>
            </a:r>
            <a:r>
              <a:rPr lang="en-US" sz="1200"/>
              <a:t>, Duke University (</a:t>
            </a:r>
            <a:r>
              <a:rPr lang="en-US" sz="1200" err="1"/>
              <a:t>RADxUP</a:t>
            </a:r>
            <a:r>
              <a:rPr lang="en-US" sz="1200"/>
              <a:t>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Ericka L. Fink</a:t>
            </a:r>
            <a:r>
              <a:rPr lang="en-US" sz="1200"/>
              <a:t>, UPMC Children’s Hospital of Pittsburgh (GCS </a:t>
            </a:r>
            <a:r>
              <a:rPr lang="en-US" sz="1200" err="1"/>
              <a:t>NeuroCOVID</a:t>
            </a:r>
            <a:r>
              <a:rPr lang="en-US" sz="1200"/>
              <a:t>)†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Jenae M. Neiderhiser</a:t>
            </a:r>
            <a:r>
              <a:rPr lang="en-US" sz="1200"/>
              <a:t>, Penn State University (ECHO)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Jon (Mike) Underwood</a:t>
            </a:r>
            <a:r>
              <a:rPr lang="en-US" sz="1200"/>
              <a:t>, CDC 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Kaja </a:t>
            </a:r>
            <a:r>
              <a:rPr lang="en-US" sz="1200" b="1" err="1"/>
              <a:t>LeWinn</a:t>
            </a:r>
            <a:r>
              <a:rPr lang="en-US" sz="1200"/>
              <a:t>, University of California San Francisco (ECHO)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Lawrence Kleinman</a:t>
            </a:r>
            <a:r>
              <a:rPr lang="en-US" sz="1200"/>
              <a:t>, Robert Wood Johnson Medical School (</a:t>
            </a:r>
            <a:r>
              <a:rPr lang="en-US" sz="1200" err="1"/>
              <a:t>PreVAIL</a:t>
            </a:r>
            <a:r>
              <a:rPr lang="en-US" sz="1200"/>
              <a:t> </a:t>
            </a:r>
            <a:r>
              <a:rPr lang="en-US" sz="1200" err="1"/>
              <a:t>kIds</a:t>
            </a:r>
            <a:r>
              <a:rPr lang="en-US" sz="1200"/>
              <a:t>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Layla Esposito</a:t>
            </a:r>
            <a:r>
              <a:rPr lang="en-US" sz="1200"/>
              <a:t>, NICHD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Michael Kogan</a:t>
            </a:r>
            <a:r>
              <a:rPr lang="en-US" sz="1200"/>
              <a:t>, HRSA (NSCH)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Rebecca Hommer</a:t>
            </a:r>
            <a:r>
              <a:rPr lang="en-US" sz="1200"/>
              <a:t>, NINDS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Rosalind King</a:t>
            </a:r>
            <a:r>
              <a:rPr lang="en-US" sz="1200"/>
              <a:t>, NICHD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Samantha Calabrese</a:t>
            </a:r>
            <a:r>
              <a:rPr lang="en-US" sz="1200"/>
              <a:t>, NICHD </a:t>
            </a:r>
            <a:endParaRPr lang="en-US" sz="120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200" b="1"/>
              <a:t>Sharon Saydah</a:t>
            </a:r>
            <a:r>
              <a:rPr lang="en-US" sz="1200"/>
              <a:t>, CDC</a:t>
            </a:r>
            <a:endParaRPr lang="en-US" sz="1200">
              <a:ea typeface="Open Sans"/>
              <a:cs typeface="Open Sans"/>
            </a:endParaRPr>
          </a:p>
          <a:p>
            <a:pPr marL="0" marR="0" lvl="0" indent="0" algn="ctr" defTabSz="671718" rtl="0" eaLnBrk="1" fontAlgn="base" latinLnBrk="0" hangingPunct="1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  <a:sym typeface="Gotham Book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E0A28F-A94A-4D64-8BF1-711ABB8D6231}"/>
              </a:ext>
            </a:extLst>
          </p:cNvPr>
          <p:cNvSpPr/>
          <p:nvPr/>
        </p:nvSpPr>
        <p:spPr bwMode="gray">
          <a:xfrm>
            <a:off x="6242302" y="735121"/>
            <a:ext cx="5697438" cy="391253"/>
          </a:xfrm>
          <a:prstGeom prst="rect">
            <a:avLst/>
          </a:prstGeom>
          <a:solidFill>
            <a:srgbClr val="012169"/>
          </a:solidFill>
          <a:ln w="19050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  <a:ea typeface="+mn-lt"/>
                <a:cs typeface="+mn-lt"/>
              </a:rPr>
              <a:t>Biomedical Working Group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564461-8948-4685-94FB-AA6B49313D0C}"/>
              </a:ext>
            </a:extLst>
          </p:cNvPr>
          <p:cNvSpPr/>
          <p:nvPr/>
        </p:nvSpPr>
        <p:spPr bwMode="gray">
          <a:xfrm>
            <a:off x="6244984" y="1145743"/>
            <a:ext cx="5697438" cy="52120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12169"/>
            </a:solidFill>
            <a:prstDash val="solid"/>
            <a:headEnd/>
            <a:tailEnd/>
          </a:ln>
          <a:effectLst/>
        </p:spPr>
        <p:txBody>
          <a:bodyPr wrap="square" lIns="171386" tIns="85693" rIns="85693" bIns="0" rtlCol="0" anchor="t"/>
          <a:lstStyle/>
          <a:p>
            <a:r>
              <a:rPr lang="en-US" sz="1150" b="1">
                <a:ea typeface="+mn-lt"/>
                <a:cs typeface="+mn-lt"/>
              </a:rPr>
              <a:t>Aruna Natarajan</a:t>
            </a:r>
            <a:r>
              <a:rPr lang="en-US" sz="1150">
                <a:ea typeface="+mn-lt"/>
                <a:cs typeface="+mn-lt"/>
              </a:rPr>
              <a:t>, NHLBI </a:t>
            </a:r>
            <a:endParaRPr lang="en-US"/>
          </a:p>
          <a:p>
            <a:pPr>
              <a:spcAft>
                <a:spcPts val="33"/>
              </a:spcAft>
            </a:pPr>
            <a:r>
              <a:rPr lang="en-US" sz="1150" b="1"/>
              <a:t>Bob Tamburro</a:t>
            </a:r>
            <a:r>
              <a:rPr lang="en-US" sz="1150"/>
              <a:t>, NICHD 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Allison Heath</a:t>
            </a:r>
            <a:r>
              <a:rPr lang="en-US" sz="1150"/>
              <a:t>, Children’s Hospital of Philadelphia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Ananth </a:t>
            </a:r>
            <a:r>
              <a:rPr lang="en-US" sz="1150" b="1" err="1"/>
              <a:t>Annapragada</a:t>
            </a:r>
            <a:r>
              <a:rPr lang="en-US" sz="1150"/>
              <a:t>, Baylor College of Medicine (</a:t>
            </a:r>
            <a:r>
              <a:rPr lang="en-US" sz="1150" err="1"/>
              <a:t>PreVAIL</a:t>
            </a:r>
            <a:r>
              <a:rPr lang="en-US" sz="1150"/>
              <a:t> </a:t>
            </a:r>
            <a:r>
              <a:rPr lang="en-US" sz="1150" err="1"/>
              <a:t>kIds</a:t>
            </a:r>
            <a:r>
              <a:rPr lang="en-US" sz="1150"/>
              <a:t>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Andrew Atz</a:t>
            </a:r>
            <a:r>
              <a:rPr lang="en-US" sz="1150"/>
              <a:t>, Medical University of South Carolina (ECHO, CARING for Children)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Angela Campbell</a:t>
            </a:r>
            <a:r>
              <a:rPr lang="en-US" sz="1150"/>
              <a:t>, CDC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Audrey Odom John</a:t>
            </a:r>
            <a:r>
              <a:rPr lang="en-US" sz="1150"/>
              <a:t>, Children’s Hospital of Philadelphia (</a:t>
            </a:r>
            <a:r>
              <a:rPr lang="en-US" sz="1150" err="1"/>
              <a:t>PreVAIL</a:t>
            </a:r>
            <a:r>
              <a:rPr lang="en-US" sz="1150"/>
              <a:t> </a:t>
            </a:r>
            <a:r>
              <a:rPr lang="en-US" sz="1150" err="1"/>
              <a:t>kIds</a:t>
            </a:r>
            <a:r>
              <a:rPr lang="en-US" sz="1150"/>
              <a:t>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Bill </a:t>
            </a:r>
            <a:r>
              <a:rPr lang="en-US" sz="1150" b="1" err="1"/>
              <a:t>Kapogiannis</a:t>
            </a:r>
            <a:r>
              <a:rPr lang="en-US" sz="1150"/>
              <a:t>, NICHD (</a:t>
            </a:r>
            <a:r>
              <a:rPr lang="en-US" sz="1150" err="1"/>
              <a:t>PreVAIL</a:t>
            </a:r>
            <a:r>
              <a:rPr lang="en-US" sz="1150"/>
              <a:t> </a:t>
            </a:r>
            <a:r>
              <a:rPr lang="en-US" sz="1150" err="1"/>
              <a:t>kIds</a:t>
            </a:r>
            <a:r>
              <a:rPr lang="en-US" sz="1150"/>
              <a:t>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Chi Hornick</a:t>
            </a:r>
            <a:r>
              <a:rPr lang="en-US" sz="1150"/>
              <a:t>, Duke Pediatric Critical Care Clinical Research (CARING for Children)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Gabriela Maron</a:t>
            </a:r>
            <a:r>
              <a:rPr lang="en-US" sz="1150"/>
              <a:t>, St. Jude Children’s Research Hospital (Pediatric COVID-19 U.S. Registry)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Gina Montealegre</a:t>
            </a:r>
            <a:r>
              <a:rPr lang="en-US" sz="1150"/>
              <a:t>, NIAID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Hannah Calkins</a:t>
            </a:r>
            <a:r>
              <a:rPr lang="en-US" sz="1150"/>
              <a:t>, Children’s Hospital of Pennsylvania 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Katherine Herbst</a:t>
            </a:r>
            <a:r>
              <a:rPr lang="en-US" sz="1150"/>
              <a:t>, Connecticut Children’s Medical Center (</a:t>
            </a:r>
            <a:r>
              <a:rPr lang="en-US" sz="1150" err="1"/>
              <a:t>PreVAIL</a:t>
            </a:r>
            <a:r>
              <a:rPr lang="en-US" sz="1150"/>
              <a:t> </a:t>
            </a:r>
            <a:r>
              <a:rPr lang="en-US" sz="1150" err="1"/>
              <a:t>kIds</a:t>
            </a:r>
            <a:r>
              <a:rPr lang="en-US" sz="1150"/>
              <a:t>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Liz Amos</a:t>
            </a:r>
            <a:r>
              <a:rPr lang="en-US" sz="1150"/>
              <a:t>, NLM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Mary Beth Son</a:t>
            </a:r>
            <a:r>
              <a:rPr lang="en-US" sz="1150"/>
              <a:t>, Boston Children’s Hospital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Matthew Oster</a:t>
            </a:r>
            <a:r>
              <a:rPr lang="en-US" sz="1150"/>
              <a:t>, Children’s Healthcare of Atlanta, Emory University School of Medicine, CDC (CARING for Children)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Michael Cabana</a:t>
            </a:r>
            <a:r>
              <a:rPr lang="en-US" sz="1150"/>
              <a:t>, Albert Einstein College of Medicine†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Nina Schor</a:t>
            </a:r>
            <a:r>
              <a:rPr lang="en-US" sz="1150"/>
              <a:t>, NINDS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Perdita Taylor-Zapata</a:t>
            </a:r>
            <a:r>
              <a:rPr lang="en-US" sz="1150"/>
              <a:t>, NICHD (CARING for Children)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Ravinder Anand</a:t>
            </a:r>
            <a:r>
              <a:rPr lang="en-US" sz="1150"/>
              <a:t>, The Emmes Company, LLC (CARING for Children)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Sai </a:t>
            </a:r>
            <a:r>
              <a:rPr lang="en-US" sz="1150" b="1" err="1"/>
              <a:t>Majji</a:t>
            </a:r>
            <a:r>
              <a:rPr lang="en-US" sz="1150"/>
              <a:t>, NICHD (</a:t>
            </a:r>
            <a:r>
              <a:rPr lang="en-US" sz="1150" err="1"/>
              <a:t>PreVAIL</a:t>
            </a:r>
            <a:r>
              <a:rPr lang="en-US" sz="1150"/>
              <a:t> </a:t>
            </a:r>
            <a:r>
              <a:rPr lang="en-US" sz="1150" err="1"/>
              <a:t>kIds</a:t>
            </a:r>
            <a:r>
              <a:rPr lang="en-US" sz="1150"/>
              <a:t>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Steve Webber</a:t>
            </a:r>
            <a:r>
              <a:rPr lang="en-US" sz="1150"/>
              <a:t>, Vanderbilt University Medical Center (CARING for Children)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Tellen D. Bennett</a:t>
            </a:r>
            <a:r>
              <a:rPr lang="en-US" sz="1150"/>
              <a:t>, University of Colorado School of Medicine (N3C)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Usha Sethuraman</a:t>
            </a:r>
            <a:r>
              <a:rPr lang="en-US" sz="1150"/>
              <a:t>, Children’s Hospital of Michigan, Central Michigan University (</a:t>
            </a:r>
            <a:r>
              <a:rPr lang="en-US" sz="1150" err="1"/>
              <a:t>PreVAIL</a:t>
            </a:r>
            <a:r>
              <a:rPr lang="en-US" sz="1150"/>
              <a:t> </a:t>
            </a:r>
            <a:r>
              <a:rPr lang="en-US" sz="1150" err="1"/>
              <a:t>kIds</a:t>
            </a:r>
            <a:r>
              <a:rPr lang="en-US" sz="1150"/>
              <a:t>)</a:t>
            </a:r>
            <a:endParaRPr lang="en-US" sz="1150">
              <a:ea typeface="Open Sans"/>
              <a:cs typeface="Open Sans"/>
            </a:endParaRPr>
          </a:p>
          <a:p>
            <a:pPr>
              <a:spcAft>
                <a:spcPts val="33"/>
              </a:spcAft>
            </a:pPr>
            <a:r>
              <a:rPr lang="en-US" sz="1150" b="1"/>
              <a:t>Voula </a:t>
            </a:r>
            <a:r>
              <a:rPr lang="en-US" sz="1150" b="1" err="1"/>
              <a:t>Osganian</a:t>
            </a:r>
            <a:r>
              <a:rPr lang="en-US" sz="1150"/>
              <a:t>, NIDDK</a:t>
            </a:r>
            <a:endParaRPr kumimoji="0" lang="en-US" sz="11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  <a:sym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6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28828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Q&amp;A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59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28828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Thank You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03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EAD0AF-33E7-4D0B-ADDB-1F878DAA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DAB02-CCC5-40BA-AF5E-985D36271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066527" y="1236457"/>
            <a:ext cx="106326" cy="7628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B9DAF-4D19-4D5D-A1F0-38FB31ECF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066527" y="2361149"/>
            <a:ext cx="106326" cy="762806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0ADD9-EE67-4333-BF7B-D6AF43331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066527" y="4678728"/>
            <a:ext cx="106326" cy="762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8E315C-976F-4759-BE1B-6F89C33B0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1067877" y="3502891"/>
            <a:ext cx="106326" cy="762806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242EC6-D931-4651-9E15-15231E9D7654}"/>
              </a:ext>
            </a:extLst>
          </p:cNvPr>
          <p:cNvSpPr txBox="1"/>
          <p:nvPr/>
        </p:nvSpPr>
        <p:spPr>
          <a:xfrm>
            <a:off x="551688" y="1166883"/>
            <a:ext cx="457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1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4BF5A2-0549-40AF-99BD-6D0845C6A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1688" y="1279274"/>
            <a:ext cx="11509132" cy="1869562"/>
            <a:chOff x="914400" y="611062"/>
            <a:chExt cx="11509132" cy="18695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19EA99-B973-4933-8095-4F4751D3D5E8}"/>
                </a:ext>
              </a:extLst>
            </p:cNvPr>
            <p:cNvSpPr txBox="1"/>
            <p:nvPr/>
          </p:nvSpPr>
          <p:spPr>
            <a:xfrm>
              <a:off x="914400" y="1649627"/>
              <a:ext cx="543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ronicle Display Black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557C5B-0CCF-4D65-9255-BDA83379BC1A}"/>
                </a:ext>
              </a:extLst>
            </p:cNvPr>
            <p:cNvSpPr txBox="1"/>
            <p:nvPr/>
          </p:nvSpPr>
          <p:spPr>
            <a:xfrm>
              <a:off x="1788945" y="611062"/>
              <a:ext cx="106345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l">
                <a:spcBef>
                  <a:spcPts val="200"/>
                </a:spcBef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sz="1700" b="0" i="0" u="none" kern="1200">
                  <a:latin typeface="+mn-lt"/>
                  <a:ea typeface="+mn-ea"/>
                  <a:cs typeface="Calibri"/>
                </a:rPr>
                <a:t>Development of Pregnancy and Pediatric CDEs for COVID-19 and Post-Acute Sequelae of SARS-CoV-2 Infection (PASC)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9D7EE5-9971-4854-9EEC-50E5EA251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1688" y="3468795"/>
            <a:ext cx="10357877" cy="830997"/>
            <a:chOff x="914400" y="1649627"/>
            <a:chExt cx="10357877" cy="83099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B5B31E-C981-443B-9563-F35286019030}"/>
                </a:ext>
              </a:extLst>
            </p:cNvPr>
            <p:cNvSpPr txBox="1"/>
            <p:nvPr/>
          </p:nvSpPr>
          <p:spPr>
            <a:xfrm>
              <a:off x="914400" y="1649627"/>
              <a:ext cx="543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ronicle Display Black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0B4131-103F-413F-84C5-FC8799D3C50F}"/>
                </a:ext>
              </a:extLst>
            </p:cNvPr>
            <p:cNvSpPr txBox="1"/>
            <p:nvPr/>
          </p:nvSpPr>
          <p:spPr>
            <a:xfrm>
              <a:off x="1788945" y="1888153"/>
              <a:ext cx="948333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00"/>
                </a:spcBef>
                <a:spcAft>
                  <a:spcPts val="600"/>
                </a:spcAft>
              </a:pPr>
              <a:r>
                <a:rPr lang="en-US" sz="1700" b="0" i="0" u="none" kern="1200" dirty="0">
                  <a:latin typeface="+mn-lt"/>
                  <a:ea typeface="+mn-ea"/>
                  <a:cs typeface="Calibri"/>
                </a:rPr>
                <a:t>Accessing CDEs </a:t>
              </a:r>
              <a:r>
                <a:rPr lang="en-US" sz="1700" dirty="0">
                  <a:cs typeface="Calibri"/>
                </a:rPr>
                <a:t>via</a:t>
              </a:r>
              <a:r>
                <a:rPr lang="en-US" sz="1700" b="0" i="0" u="none" kern="1200" dirty="0">
                  <a:latin typeface="+mn-lt"/>
                  <a:ea typeface="+mn-ea"/>
                  <a:cs typeface="Calibri"/>
                </a:rPr>
                <a:t> t</a:t>
              </a:r>
              <a:r>
                <a:rPr lang="en-US" sz="1700" dirty="0">
                  <a:cs typeface="Calibri"/>
                </a:rPr>
                <a:t>he Disaster Research Response Program (DR2) Website and </a:t>
              </a:r>
              <a:r>
                <a:rPr lang="en-US" sz="1700" dirty="0" err="1">
                  <a:cs typeface="Calibri"/>
                </a:rPr>
                <a:t>REDCap</a:t>
              </a:r>
              <a:endParaRPr lang="en-US" sz="1700" dirty="0">
                <a:cs typeface="Calibr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063844-0741-4E5C-B158-352F70CD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1688" y="2554350"/>
            <a:ext cx="9524500" cy="2896398"/>
            <a:chOff x="914400" y="-415774"/>
            <a:chExt cx="9524500" cy="289639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5992026-D5EA-452F-B08F-50AF44518112}"/>
                </a:ext>
              </a:extLst>
            </p:cNvPr>
            <p:cNvSpPr txBox="1"/>
            <p:nvPr/>
          </p:nvSpPr>
          <p:spPr>
            <a:xfrm>
              <a:off x="914400" y="1649627"/>
              <a:ext cx="561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ronicle Display Black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E193E6-432A-43E0-B56F-E308AF4E7112}"/>
                </a:ext>
              </a:extLst>
            </p:cNvPr>
            <p:cNvSpPr txBox="1"/>
            <p:nvPr/>
          </p:nvSpPr>
          <p:spPr>
            <a:xfrm>
              <a:off x="1788945" y="-415774"/>
              <a:ext cx="864995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Overview of </a:t>
              </a:r>
              <a:r>
                <a:rPr lang="en-US" sz="1700">
                  <a:solidFill>
                    <a:srgbClr val="000000"/>
                  </a:solidFill>
                  <a:latin typeface="Open Sans"/>
                </a:rPr>
                <a:t>NIH CDE </a:t>
              </a:r>
              <a:r>
                <a:rPr kumimoji="0" lang="en-US" sz="1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Report Structure and Modifications 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E00F34BB-CEA4-4D87-B5BC-748ADEA0D854}"/>
              </a:ext>
            </a:extLst>
          </p:cNvPr>
          <p:cNvSpPr txBox="1"/>
          <p:nvPr/>
        </p:nvSpPr>
        <p:spPr>
          <a:xfrm>
            <a:off x="1426233" y="4858277"/>
            <a:ext cx="337624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>
                <a:cs typeface="Calibri"/>
              </a:rPr>
              <a:t>Call to Action, Q&amp;A, and Closing</a:t>
            </a:r>
            <a:endParaRPr lang="en-US" sz="1700" b="0" i="0" u="none" kern="1200">
              <a:latin typeface="+mn-lt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282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28828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Appendix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971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2">
            <a:extLst>
              <a:ext uri="{FF2B5EF4-FFF2-40B4-BE49-F238E27FC236}">
                <a16:creationId xmlns:a16="http://schemas.microsoft.com/office/drawing/2014/main" id="{F9096A28-7706-4C87-AF7E-77914518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238607"/>
            <a:ext cx="11390734" cy="3657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Pregnancy CDE Success Stories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2814CE-DF87-436B-B0C6-964F7851B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9934937" y="-39947"/>
            <a:ext cx="2361235" cy="89125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D19CE0-7BC3-4DC1-B743-43D517BD9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1651" y="1263107"/>
            <a:ext cx="4871646" cy="4871646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B9F4A6-AA7E-4B91-9445-4223B7307C3D}"/>
              </a:ext>
            </a:extLst>
          </p:cNvPr>
          <p:cNvSpPr/>
          <p:nvPr/>
        </p:nvSpPr>
        <p:spPr>
          <a:xfrm>
            <a:off x="1406892" y="3024505"/>
            <a:ext cx="3061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Pregnancy Common Data Elements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6ECEF0-1850-4B8B-B9C8-AD0EB8B9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61595" y="1206939"/>
            <a:ext cx="8130405" cy="1561318"/>
            <a:chOff x="2271319" y="976644"/>
            <a:chExt cx="8130405" cy="156131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C71B6C-EBB6-4683-9940-29D0995547F6}"/>
                </a:ext>
              </a:extLst>
            </p:cNvPr>
            <p:cNvSpPr/>
            <p:nvPr/>
          </p:nvSpPr>
          <p:spPr bwMode="gray">
            <a:xfrm>
              <a:off x="3797255" y="976644"/>
              <a:ext cx="783023" cy="783023"/>
            </a:xfrm>
            <a:prstGeom prst="ellips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27481EF-992C-4A45-B053-1BA35CF861B7}"/>
                </a:ext>
              </a:extLst>
            </p:cNvPr>
            <p:cNvCxnSpPr>
              <a:stCxn id="33" idx="6"/>
            </p:cNvCxnSpPr>
            <p:nvPr/>
          </p:nvCxnSpPr>
          <p:spPr>
            <a:xfrm>
              <a:off x="2456134" y="1370661"/>
              <a:ext cx="1341121" cy="0"/>
            </a:xfrm>
            <a:prstGeom prst="lin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B28DB4-7394-46DF-9876-9BA5990EEA73}"/>
                </a:ext>
              </a:extLst>
            </p:cNvPr>
            <p:cNvSpPr/>
            <p:nvPr/>
          </p:nvSpPr>
          <p:spPr bwMode="gray">
            <a:xfrm>
              <a:off x="2271319" y="1278253"/>
              <a:ext cx="184815" cy="184815"/>
            </a:xfrm>
            <a:prstGeom prst="ellipse">
              <a:avLst/>
            </a:prstGeom>
            <a:solidFill>
              <a:schemeClr val="bg1"/>
            </a:solidFill>
            <a:ln w="34925" algn="ctr">
              <a:solidFill>
                <a:srgbClr val="004F5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36D99BF-F07C-462A-8116-A60E81944496}"/>
                </a:ext>
              </a:extLst>
            </p:cNvPr>
            <p:cNvSpPr/>
            <p:nvPr/>
          </p:nvSpPr>
          <p:spPr>
            <a:xfrm>
              <a:off x="4948522" y="1029857"/>
              <a:ext cx="5453202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4F59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NICHD NOSI Investigating COVID-19 Vaccination and Menstruation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Extramural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  <a:hlinkClick r:id="rId3"/>
                </a:rPr>
                <a:t>NOSI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awardees at Harvard, John’s Hopkins, and Michigan State University are using biomedical PASC CDEs to study the effects of COVID-19 vaccinations on menstruation</a:t>
              </a:r>
            </a:p>
          </p:txBody>
        </p:sp>
      </p:grpSp>
      <p:sp>
        <p:nvSpPr>
          <p:cNvPr id="62" name="Freeform 474">
            <a:extLst>
              <a:ext uri="{FF2B5EF4-FFF2-40B4-BE49-F238E27FC236}">
                <a16:creationId xmlns:a16="http://schemas.microsoft.com/office/drawing/2014/main" id="{D1D3BE52-ACE3-49F5-AEB5-F44434F27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35888" y="1250537"/>
            <a:ext cx="683106" cy="683106"/>
          </a:xfrm>
          <a:custGeom>
            <a:avLst/>
            <a:gdLst>
              <a:gd name="T0" fmla="*/ 305 w 512"/>
              <a:gd name="T1" fmla="*/ 290 h 512"/>
              <a:gd name="T2" fmla="*/ 283 w 512"/>
              <a:gd name="T3" fmla="*/ 298 h 512"/>
              <a:gd name="T4" fmla="*/ 260 w 512"/>
              <a:gd name="T5" fmla="*/ 305 h 512"/>
              <a:gd name="T6" fmla="*/ 200 w 512"/>
              <a:gd name="T7" fmla="*/ 154 h 512"/>
              <a:gd name="T8" fmla="*/ 200 w 512"/>
              <a:gd name="T9" fmla="*/ 185 h 512"/>
              <a:gd name="T10" fmla="*/ 207 w 512"/>
              <a:gd name="T11" fmla="*/ 203 h 512"/>
              <a:gd name="T12" fmla="*/ 230 w 512"/>
              <a:gd name="T13" fmla="*/ 185 h 512"/>
              <a:gd name="T14" fmla="*/ 230 w 512"/>
              <a:gd name="T15" fmla="*/ 215 h 512"/>
              <a:gd name="T16" fmla="*/ 237 w 512"/>
              <a:gd name="T17" fmla="*/ 233 h 512"/>
              <a:gd name="T18" fmla="*/ 260 w 512"/>
              <a:gd name="T19" fmla="*/ 215 h 512"/>
              <a:gd name="T20" fmla="*/ 260 w 512"/>
              <a:gd name="T21" fmla="*/ 245 h 512"/>
              <a:gd name="T22" fmla="*/ 268 w 512"/>
              <a:gd name="T23" fmla="*/ 263 h 512"/>
              <a:gd name="T24" fmla="*/ 290 w 512"/>
              <a:gd name="T25" fmla="*/ 245 h 512"/>
              <a:gd name="T26" fmla="*/ 298 w 512"/>
              <a:gd name="T27" fmla="*/ 268 h 512"/>
              <a:gd name="T28" fmla="*/ 298 w 512"/>
              <a:gd name="T29" fmla="*/ 283 h 512"/>
              <a:gd name="T30" fmla="*/ 256 w 512"/>
              <a:gd name="T31" fmla="*/ 512 h 512"/>
              <a:gd name="T32" fmla="*/ 256 w 512"/>
              <a:gd name="T33" fmla="*/ 0 h 512"/>
              <a:gd name="T34" fmla="*/ 379 w 512"/>
              <a:gd name="T35" fmla="*/ 364 h 512"/>
              <a:gd name="T36" fmla="*/ 328 w 512"/>
              <a:gd name="T37" fmla="*/ 298 h 512"/>
              <a:gd name="T38" fmla="*/ 328 w 512"/>
              <a:gd name="T39" fmla="*/ 283 h 512"/>
              <a:gd name="T40" fmla="*/ 328 w 512"/>
              <a:gd name="T41" fmla="*/ 268 h 512"/>
              <a:gd name="T42" fmla="*/ 328 w 512"/>
              <a:gd name="T43" fmla="*/ 253 h 512"/>
              <a:gd name="T44" fmla="*/ 192 w 512"/>
              <a:gd name="T45" fmla="*/ 132 h 512"/>
              <a:gd name="T46" fmla="*/ 154 w 512"/>
              <a:gd name="T47" fmla="*/ 139 h 512"/>
              <a:gd name="T48" fmla="*/ 170 w 512"/>
              <a:gd name="T49" fmla="*/ 109 h 512"/>
              <a:gd name="T50" fmla="*/ 109 w 512"/>
              <a:gd name="T51" fmla="*/ 154 h 512"/>
              <a:gd name="T52" fmla="*/ 117 w 512"/>
              <a:gd name="T53" fmla="*/ 173 h 512"/>
              <a:gd name="T54" fmla="*/ 139 w 512"/>
              <a:gd name="T55" fmla="*/ 154 h 512"/>
              <a:gd name="T56" fmla="*/ 132 w 512"/>
              <a:gd name="T57" fmla="*/ 192 h 512"/>
              <a:gd name="T58" fmla="*/ 130 w 512"/>
              <a:gd name="T59" fmla="*/ 204 h 512"/>
              <a:gd name="T60" fmla="*/ 253 w 512"/>
              <a:gd name="T61" fmla="*/ 328 h 512"/>
              <a:gd name="T62" fmla="*/ 275 w 512"/>
              <a:gd name="T63" fmla="*/ 320 h 512"/>
              <a:gd name="T64" fmla="*/ 290 w 512"/>
              <a:gd name="T65" fmla="*/ 331 h 512"/>
              <a:gd name="T66" fmla="*/ 305 w 512"/>
              <a:gd name="T67" fmla="*/ 320 h 512"/>
              <a:gd name="T68" fmla="*/ 372 w 512"/>
              <a:gd name="T69" fmla="*/ 383 h 512"/>
              <a:gd name="T70" fmla="*/ 379 w 512"/>
              <a:gd name="T71" fmla="*/ 36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2" h="512">
                <a:moveTo>
                  <a:pt x="298" y="283"/>
                </a:moveTo>
                <a:cubicBezTo>
                  <a:pt x="305" y="290"/>
                  <a:pt x="305" y="290"/>
                  <a:pt x="305" y="290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283" y="298"/>
                  <a:pt x="283" y="298"/>
                  <a:pt x="283" y="298"/>
                </a:cubicBezTo>
                <a:cubicBezTo>
                  <a:pt x="279" y="294"/>
                  <a:pt x="272" y="294"/>
                  <a:pt x="268" y="298"/>
                </a:cubicBezTo>
                <a:cubicBezTo>
                  <a:pt x="260" y="305"/>
                  <a:pt x="260" y="305"/>
                  <a:pt x="260" y="305"/>
                </a:cubicBezTo>
                <a:cubicBezTo>
                  <a:pt x="154" y="200"/>
                  <a:pt x="154" y="200"/>
                  <a:pt x="154" y="200"/>
                </a:cubicBezTo>
                <a:cubicBezTo>
                  <a:pt x="200" y="154"/>
                  <a:pt x="200" y="154"/>
                  <a:pt x="200" y="154"/>
                </a:cubicBezTo>
                <a:cubicBezTo>
                  <a:pt x="215" y="170"/>
                  <a:pt x="215" y="170"/>
                  <a:pt x="215" y="170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6" y="189"/>
                  <a:pt x="196" y="196"/>
                  <a:pt x="200" y="200"/>
                </a:cubicBezTo>
                <a:cubicBezTo>
                  <a:pt x="202" y="202"/>
                  <a:pt x="205" y="203"/>
                  <a:pt x="207" y="203"/>
                </a:cubicBezTo>
                <a:cubicBezTo>
                  <a:pt x="210" y="203"/>
                  <a:pt x="213" y="202"/>
                  <a:pt x="215" y="200"/>
                </a:cubicBezTo>
                <a:cubicBezTo>
                  <a:pt x="230" y="185"/>
                  <a:pt x="230" y="185"/>
                  <a:pt x="230" y="185"/>
                </a:cubicBezTo>
                <a:cubicBezTo>
                  <a:pt x="245" y="200"/>
                  <a:pt x="245" y="200"/>
                  <a:pt x="245" y="200"/>
                </a:cubicBezTo>
                <a:cubicBezTo>
                  <a:pt x="230" y="215"/>
                  <a:pt x="230" y="215"/>
                  <a:pt x="230" y="215"/>
                </a:cubicBezTo>
                <a:cubicBezTo>
                  <a:pt x="226" y="219"/>
                  <a:pt x="226" y="226"/>
                  <a:pt x="230" y="230"/>
                </a:cubicBezTo>
                <a:cubicBezTo>
                  <a:pt x="232" y="232"/>
                  <a:pt x="235" y="233"/>
                  <a:pt x="237" y="233"/>
                </a:cubicBezTo>
                <a:cubicBezTo>
                  <a:pt x="240" y="233"/>
                  <a:pt x="243" y="232"/>
                  <a:pt x="245" y="230"/>
                </a:cubicBezTo>
                <a:cubicBezTo>
                  <a:pt x="260" y="215"/>
                  <a:pt x="260" y="215"/>
                  <a:pt x="260" y="215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56" y="249"/>
                  <a:pt x="256" y="256"/>
                  <a:pt x="260" y="260"/>
                </a:cubicBezTo>
                <a:cubicBezTo>
                  <a:pt x="262" y="262"/>
                  <a:pt x="265" y="263"/>
                  <a:pt x="268" y="263"/>
                </a:cubicBezTo>
                <a:cubicBezTo>
                  <a:pt x="270" y="263"/>
                  <a:pt x="273" y="262"/>
                  <a:pt x="275" y="260"/>
                </a:cubicBezTo>
                <a:cubicBezTo>
                  <a:pt x="290" y="245"/>
                  <a:pt x="290" y="245"/>
                  <a:pt x="290" y="245"/>
                </a:cubicBezTo>
                <a:cubicBezTo>
                  <a:pt x="305" y="260"/>
                  <a:pt x="305" y="260"/>
                  <a:pt x="305" y="260"/>
                </a:cubicBezTo>
                <a:cubicBezTo>
                  <a:pt x="298" y="268"/>
                  <a:pt x="298" y="268"/>
                  <a:pt x="298" y="268"/>
                </a:cubicBezTo>
                <a:cubicBezTo>
                  <a:pt x="296" y="270"/>
                  <a:pt x="295" y="272"/>
                  <a:pt x="295" y="275"/>
                </a:cubicBezTo>
                <a:cubicBezTo>
                  <a:pt x="295" y="278"/>
                  <a:pt x="296" y="281"/>
                  <a:pt x="298" y="28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9" y="364"/>
                </a:moveTo>
                <a:cubicBezTo>
                  <a:pt x="320" y="305"/>
                  <a:pt x="320" y="305"/>
                  <a:pt x="320" y="305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0" y="296"/>
                  <a:pt x="331" y="293"/>
                  <a:pt x="331" y="290"/>
                </a:cubicBezTo>
                <a:cubicBezTo>
                  <a:pt x="331" y="287"/>
                  <a:pt x="330" y="285"/>
                  <a:pt x="328" y="283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8" y="268"/>
                  <a:pt x="328" y="268"/>
                  <a:pt x="328" y="268"/>
                </a:cubicBezTo>
                <a:cubicBezTo>
                  <a:pt x="330" y="266"/>
                  <a:pt x="331" y="263"/>
                  <a:pt x="331" y="260"/>
                </a:cubicBezTo>
                <a:cubicBezTo>
                  <a:pt x="331" y="257"/>
                  <a:pt x="330" y="255"/>
                  <a:pt x="328" y="253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3" y="128"/>
                  <a:pt x="196" y="128"/>
                  <a:pt x="192" y="132"/>
                </a:cubicBezTo>
                <a:cubicBezTo>
                  <a:pt x="170" y="154"/>
                  <a:pt x="170" y="154"/>
                  <a:pt x="170" y="15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70" y="124"/>
                  <a:pt x="170" y="124"/>
                  <a:pt x="170" y="124"/>
                </a:cubicBezTo>
                <a:cubicBezTo>
                  <a:pt x="174" y="120"/>
                  <a:pt x="174" y="113"/>
                  <a:pt x="170" y="109"/>
                </a:cubicBezTo>
                <a:cubicBezTo>
                  <a:pt x="165" y="105"/>
                  <a:pt x="159" y="105"/>
                  <a:pt x="154" y="109"/>
                </a:cubicBezTo>
                <a:cubicBezTo>
                  <a:pt x="109" y="154"/>
                  <a:pt x="109" y="154"/>
                  <a:pt x="109" y="154"/>
                </a:cubicBezTo>
                <a:cubicBezTo>
                  <a:pt x="105" y="159"/>
                  <a:pt x="105" y="165"/>
                  <a:pt x="109" y="170"/>
                </a:cubicBezTo>
                <a:cubicBezTo>
                  <a:pt x="111" y="172"/>
                  <a:pt x="114" y="173"/>
                  <a:pt x="117" y="173"/>
                </a:cubicBezTo>
                <a:cubicBezTo>
                  <a:pt x="120" y="173"/>
                  <a:pt x="122" y="172"/>
                  <a:pt x="124" y="170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54" y="170"/>
                  <a:pt x="154" y="170"/>
                  <a:pt x="154" y="170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131" y="193"/>
                  <a:pt x="130" y="194"/>
                  <a:pt x="130" y="196"/>
                </a:cubicBezTo>
                <a:cubicBezTo>
                  <a:pt x="128" y="198"/>
                  <a:pt x="128" y="201"/>
                  <a:pt x="130" y="204"/>
                </a:cubicBezTo>
                <a:cubicBezTo>
                  <a:pt x="130" y="205"/>
                  <a:pt x="131" y="206"/>
                  <a:pt x="132" y="207"/>
                </a:cubicBezTo>
                <a:cubicBezTo>
                  <a:pt x="253" y="328"/>
                  <a:pt x="253" y="328"/>
                  <a:pt x="253" y="328"/>
                </a:cubicBezTo>
                <a:cubicBezTo>
                  <a:pt x="257" y="332"/>
                  <a:pt x="263" y="332"/>
                  <a:pt x="268" y="328"/>
                </a:cubicBezTo>
                <a:cubicBezTo>
                  <a:pt x="275" y="320"/>
                  <a:pt x="275" y="320"/>
                  <a:pt x="275" y="320"/>
                </a:cubicBezTo>
                <a:cubicBezTo>
                  <a:pt x="283" y="328"/>
                  <a:pt x="283" y="328"/>
                  <a:pt x="283" y="328"/>
                </a:cubicBezTo>
                <a:cubicBezTo>
                  <a:pt x="285" y="330"/>
                  <a:pt x="287" y="331"/>
                  <a:pt x="290" y="331"/>
                </a:cubicBezTo>
                <a:cubicBezTo>
                  <a:pt x="293" y="331"/>
                  <a:pt x="296" y="330"/>
                  <a:pt x="298" y="328"/>
                </a:cubicBezTo>
                <a:cubicBezTo>
                  <a:pt x="305" y="320"/>
                  <a:pt x="305" y="320"/>
                  <a:pt x="305" y="320"/>
                </a:cubicBezTo>
                <a:cubicBezTo>
                  <a:pt x="364" y="379"/>
                  <a:pt x="364" y="379"/>
                  <a:pt x="364" y="379"/>
                </a:cubicBezTo>
                <a:cubicBezTo>
                  <a:pt x="366" y="382"/>
                  <a:pt x="369" y="383"/>
                  <a:pt x="372" y="383"/>
                </a:cubicBezTo>
                <a:cubicBezTo>
                  <a:pt x="375" y="383"/>
                  <a:pt x="377" y="382"/>
                  <a:pt x="379" y="379"/>
                </a:cubicBezTo>
                <a:cubicBezTo>
                  <a:pt x="384" y="375"/>
                  <a:pt x="384" y="369"/>
                  <a:pt x="379" y="364"/>
                </a:cubicBezTo>
                <a:close/>
              </a:path>
            </a:pathLst>
          </a:custGeom>
          <a:solidFill>
            <a:srgbClr val="004F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87EA83-7F11-45EB-95EB-6353B82A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8484" y="2613039"/>
            <a:ext cx="7003516" cy="1412124"/>
            <a:chOff x="3398207" y="2086438"/>
            <a:chExt cx="7003516" cy="141212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2776DD3-0FB4-4026-92C4-A008DF1EE8EC}"/>
                </a:ext>
              </a:extLst>
            </p:cNvPr>
            <p:cNvCxnSpPr>
              <a:stCxn id="39" idx="6"/>
            </p:cNvCxnSpPr>
            <p:nvPr/>
          </p:nvCxnSpPr>
          <p:spPr>
            <a:xfrm flipV="1">
              <a:off x="3583022" y="2481378"/>
              <a:ext cx="211738" cy="2439"/>
            </a:xfrm>
            <a:prstGeom prst="lin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BA32DA1-A08D-42C0-9255-18F6F4B329C5}"/>
                </a:ext>
              </a:extLst>
            </p:cNvPr>
            <p:cNvSpPr/>
            <p:nvPr/>
          </p:nvSpPr>
          <p:spPr bwMode="gray">
            <a:xfrm>
              <a:off x="3398207" y="2391409"/>
              <a:ext cx="184815" cy="184815"/>
            </a:xfrm>
            <a:prstGeom prst="ellipse">
              <a:avLst/>
            </a:prstGeom>
            <a:solidFill>
              <a:schemeClr val="bg1"/>
            </a:solidFill>
            <a:ln w="34925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163A08D-8C34-4521-9A60-E731130C6123}"/>
                </a:ext>
              </a:extLst>
            </p:cNvPr>
            <p:cNvSpPr/>
            <p:nvPr/>
          </p:nvSpPr>
          <p:spPr bwMode="gray">
            <a:xfrm>
              <a:off x="3794760" y="2086438"/>
              <a:ext cx="789880" cy="789880"/>
            </a:xfrm>
            <a:prstGeom prst="ellips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A181CB-0A76-4DDD-91E3-305919573519}"/>
                </a:ext>
              </a:extLst>
            </p:cNvPr>
            <p:cNvSpPr/>
            <p:nvPr/>
          </p:nvSpPr>
          <p:spPr>
            <a:xfrm>
              <a:off x="4946902" y="2267456"/>
              <a:ext cx="5454821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NHLBI nuMOM2b Heart Health Studies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The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  <a:hlinkClick r:id="rId4"/>
                </a:rPr>
                <a:t>nuMOM2b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Heart Health Studies are studying first-time pregnant women to understand how pregnancy outcomes are linked to future heart health using recommended pregnancy CDEs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3" name="Freeform 687">
            <a:extLst>
              <a:ext uri="{FF2B5EF4-FFF2-40B4-BE49-F238E27FC236}">
                <a16:creationId xmlns:a16="http://schemas.microsoft.com/office/drawing/2014/main" id="{19873BA6-2715-49B6-AFF5-32C9F4608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2251" y="2668647"/>
            <a:ext cx="683105" cy="681102"/>
          </a:xfrm>
          <a:custGeom>
            <a:avLst/>
            <a:gdLst>
              <a:gd name="T0" fmla="*/ 377 w 512"/>
              <a:gd name="T1" fmla="*/ 172 h 512"/>
              <a:gd name="T2" fmla="*/ 377 w 512"/>
              <a:gd name="T3" fmla="*/ 262 h 512"/>
              <a:gd name="T4" fmla="*/ 255 w 512"/>
              <a:gd name="T5" fmla="*/ 390 h 512"/>
              <a:gd name="T6" fmla="*/ 133 w 512"/>
              <a:gd name="T7" fmla="*/ 262 h 512"/>
              <a:gd name="T8" fmla="*/ 133 w 512"/>
              <a:gd name="T9" fmla="*/ 172 h 512"/>
              <a:gd name="T10" fmla="*/ 176 w 512"/>
              <a:gd name="T11" fmla="*/ 154 h 512"/>
              <a:gd name="T12" fmla="*/ 212 w 512"/>
              <a:gd name="T13" fmla="*/ 167 h 512"/>
              <a:gd name="T14" fmla="*/ 184 w 512"/>
              <a:gd name="T15" fmla="*/ 195 h 512"/>
              <a:gd name="T16" fmla="*/ 181 w 512"/>
              <a:gd name="T17" fmla="*/ 202 h 512"/>
              <a:gd name="T18" fmla="*/ 184 w 512"/>
              <a:gd name="T19" fmla="*/ 210 h 512"/>
              <a:gd name="T20" fmla="*/ 225 w 512"/>
              <a:gd name="T21" fmla="*/ 250 h 512"/>
              <a:gd name="T22" fmla="*/ 211 w 512"/>
              <a:gd name="T23" fmla="*/ 264 h 512"/>
              <a:gd name="T24" fmla="*/ 211 w 512"/>
              <a:gd name="T25" fmla="*/ 279 h 512"/>
              <a:gd name="T26" fmla="*/ 259 w 512"/>
              <a:gd name="T27" fmla="*/ 327 h 512"/>
              <a:gd name="T28" fmla="*/ 272 w 512"/>
              <a:gd name="T29" fmla="*/ 329 h 512"/>
              <a:gd name="T30" fmla="*/ 277 w 512"/>
              <a:gd name="T31" fmla="*/ 317 h 512"/>
              <a:gd name="T32" fmla="*/ 267 w 512"/>
              <a:gd name="T33" fmla="*/ 280 h 512"/>
              <a:gd name="T34" fmla="*/ 295 w 512"/>
              <a:gd name="T35" fmla="*/ 253 h 512"/>
              <a:gd name="T36" fmla="*/ 295 w 512"/>
              <a:gd name="T37" fmla="*/ 237 h 512"/>
              <a:gd name="T38" fmla="*/ 271 w 512"/>
              <a:gd name="T39" fmla="*/ 213 h 512"/>
              <a:gd name="T40" fmla="*/ 306 w 512"/>
              <a:gd name="T41" fmla="*/ 178 h 512"/>
              <a:gd name="T42" fmla="*/ 306 w 512"/>
              <a:gd name="T43" fmla="*/ 163 h 512"/>
              <a:gd name="T44" fmla="*/ 305 w 512"/>
              <a:gd name="T45" fmla="*/ 162 h 512"/>
              <a:gd name="T46" fmla="*/ 377 w 512"/>
              <a:gd name="T47" fmla="*/ 172 h 512"/>
              <a:gd name="T48" fmla="*/ 512 w 512"/>
              <a:gd name="T49" fmla="*/ 256 h 512"/>
              <a:gd name="T50" fmla="*/ 256 w 512"/>
              <a:gd name="T51" fmla="*/ 512 h 512"/>
              <a:gd name="T52" fmla="*/ 0 w 512"/>
              <a:gd name="T53" fmla="*/ 256 h 512"/>
              <a:gd name="T54" fmla="*/ 256 w 512"/>
              <a:gd name="T55" fmla="*/ 0 h 512"/>
              <a:gd name="T56" fmla="*/ 512 w 512"/>
              <a:gd name="T57" fmla="*/ 256 h 512"/>
              <a:gd name="T58" fmla="*/ 392 w 512"/>
              <a:gd name="T59" fmla="*/ 157 h 512"/>
              <a:gd name="T60" fmla="*/ 281 w 512"/>
              <a:gd name="T61" fmla="*/ 152 h 512"/>
              <a:gd name="T62" fmla="*/ 278 w 512"/>
              <a:gd name="T63" fmla="*/ 160 h 512"/>
              <a:gd name="T64" fmla="*/ 281 w 512"/>
              <a:gd name="T65" fmla="*/ 168 h 512"/>
              <a:gd name="T66" fmla="*/ 283 w 512"/>
              <a:gd name="T67" fmla="*/ 170 h 512"/>
              <a:gd name="T68" fmla="*/ 248 w 512"/>
              <a:gd name="T69" fmla="*/ 205 h 512"/>
              <a:gd name="T70" fmla="*/ 248 w 512"/>
              <a:gd name="T71" fmla="*/ 221 h 512"/>
              <a:gd name="T72" fmla="*/ 273 w 512"/>
              <a:gd name="T73" fmla="*/ 245 h 512"/>
              <a:gd name="T74" fmla="*/ 248 w 512"/>
              <a:gd name="T75" fmla="*/ 269 h 512"/>
              <a:gd name="T76" fmla="*/ 245 w 512"/>
              <a:gd name="T77" fmla="*/ 280 h 512"/>
              <a:gd name="T78" fmla="*/ 247 w 512"/>
              <a:gd name="T79" fmla="*/ 285 h 512"/>
              <a:gd name="T80" fmla="*/ 233 w 512"/>
              <a:gd name="T81" fmla="*/ 272 h 512"/>
              <a:gd name="T82" fmla="*/ 247 w 512"/>
              <a:gd name="T83" fmla="*/ 258 h 512"/>
              <a:gd name="T84" fmla="*/ 247 w 512"/>
              <a:gd name="T85" fmla="*/ 243 h 512"/>
              <a:gd name="T86" fmla="*/ 207 w 512"/>
              <a:gd name="T87" fmla="*/ 202 h 512"/>
              <a:gd name="T88" fmla="*/ 235 w 512"/>
              <a:gd name="T89" fmla="*/ 174 h 512"/>
              <a:gd name="T90" fmla="*/ 235 w 512"/>
              <a:gd name="T91" fmla="*/ 159 h 512"/>
              <a:gd name="T92" fmla="*/ 234 w 512"/>
              <a:gd name="T93" fmla="*/ 157 h 512"/>
              <a:gd name="T94" fmla="*/ 176 w 512"/>
              <a:gd name="T95" fmla="*/ 132 h 512"/>
              <a:gd name="T96" fmla="*/ 118 w 512"/>
              <a:gd name="T97" fmla="*/ 157 h 512"/>
              <a:gd name="T98" fmla="*/ 118 w 512"/>
              <a:gd name="T99" fmla="*/ 277 h 512"/>
              <a:gd name="T100" fmla="*/ 246 w 512"/>
              <a:gd name="T101" fmla="*/ 412 h 512"/>
              <a:gd name="T102" fmla="*/ 254 w 512"/>
              <a:gd name="T103" fmla="*/ 416 h 512"/>
              <a:gd name="T104" fmla="*/ 256 w 512"/>
              <a:gd name="T105" fmla="*/ 416 h 512"/>
              <a:gd name="T106" fmla="*/ 263 w 512"/>
              <a:gd name="T107" fmla="*/ 412 h 512"/>
              <a:gd name="T108" fmla="*/ 392 w 512"/>
              <a:gd name="T109" fmla="*/ 277 h 512"/>
              <a:gd name="T110" fmla="*/ 392 w 512"/>
              <a:gd name="T111" fmla="*/ 15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2" h="512">
                <a:moveTo>
                  <a:pt x="377" y="172"/>
                </a:moveTo>
                <a:cubicBezTo>
                  <a:pt x="400" y="197"/>
                  <a:pt x="400" y="237"/>
                  <a:pt x="377" y="262"/>
                </a:cubicBezTo>
                <a:cubicBezTo>
                  <a:pt x="255" y="390"/>
                  <a:pt x="255" y="390"/>
                  <a:pt x="255" y="390"/>
                </a:cubicBezTo>
                <a:cubicBezTo>
                  <a:pt x="133" y="262"/>
                  <a:pt x="133" y="262"/>
                  <a:pt x="133" y="262"/>
                </a:cubicBezTo>
                <a:cubicBezTo>
                  <a:pt x="109" y="237"/>
                  <a:pt x="109" y="197"/>
                  <a:pt x="133" y="172"/>
                </a:cubicBezTo>
                <a:cubicBezTo>
                  <a:pt x="145" y="160"/>
                  <a:pt x="160" y="154"/>
                  <a:pt x="176" y="154"/>
                </a:cubicBezTo>
                <a:cubicBezTo>
                  <a:pt x="189" y="154"/>
                  <a:pt x="202" y="158"/>
                  <a:pt x="212" y="167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2" y="197"/>
                  <a:pt x="181" y="199"/>
                  <a:pt x="181" y="202"/>
                </a:cubicBezTo>
                <a:cubicBezTo>
                  <a:pt x="181" y="205"/>
                  <a:pt x="182" y="208"/>
                  <a:pt x="184" y="210"/>
                </a:cubicBezTo>
                <a:cubicBezTo>
                  <a:pt x="225" y="250"/>
                  <a:pt x="225" y="250"/>
                  <a:pt x="225" y="250"/>
                </a:cubicBezTo>
                <a:cubicBezTo>
                  <a:pt x="211" y="264"/>
                  <a:pt x="211" y="264"/>
                  <a:pt x="211" y="264"/>
                </a:cubicBezTo>
                <a:cubicBezTo>
                  <a:pt x="207" y="268"/>
                  <a:pt x="207" y="275"/>
                  <a:pt x="211" y="279"/>
                </a:cubicBezTo>
                <a:cubicBezTo>
                  <a:pt x="259" y="327"/>
                  <a:pt x="259" y="327"/>
                  <a:pt x="259" y="327"/>
                </a:cubicBezTo>
                <a:cubicBezTo>
                  <a:pt x="262" y="331"/>
                  <a:pt x="267" y="331"/>
                  <a:pt x="272" y="329"/>
                </a:cubicBezTo>
                <a:cubicBezTo>
                  <a:pt x="276" y="327"/>
                  <a:pt x="278" y="322"/>
                  <a:pt x="277" y="317"/>
                </a:cubicBezTo>
                <a:cubicBezTo>
                  <a:pt x="267" y="280"/>
                  <a:pt x="267" y="280"/>
                  <a:pt x="267" y="280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9" y="248"/>
                  <a:pt x="299" y="242"/>
                  <a:pt x="295" y="237"/>
                </a:cubicBezTo>
                <a:cubicBezTo>
                  <a:pt x="271" y="213"/>
                  <a:pt x="271" y="213"/>
                  <a:pt x="271" y="213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10" y="174"/>
                  <a:pt x="310" y="167"/>
                  <a:pt x="306" y="163"/>
                </a:cubicBezTo>
                <a:cubicBezTo>
                  <a:pt x="305" y="162"/>
                  <a:pt x="305" y="162"/>
                  <a:pt x="305" y="162"/>
                </a:cubicBezTo>
                <a:cubicBezTo>
                  <a:pt x="328" y="148"/>
                  <a:pt x="357" y="152"/>
                  <a:pt x="377" y="172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2" y="157"/>
                </a:moveTo>
                <a:cubicBezTo>
                  <a:pt x="362" y="126"/>
                  <a:pt x="314" y="124"/>
                  <a:pt x="281" y="152"/>
                </a:cubicBezTo>
                <a:cubicBezTo>
                  <a:pt x="279" y="154"/>
                  <a:pt x="278" y="157"/>
                  <a:pt x="278" y="160"/>
                </a:cubicBezTo>
                <a:cubicBezTo>
                  <a:pt x="278" y="163"/>
                  <a:pt x="279" y="166"/>
                  <a:pt x="281" y="168"/>
                </a:cubicBezTo>
                <a:cubicBezTo>
                  <a:pt x="283" y="170"/>
                  <a:pt x="283" y="170"/>
                  <a:pt x="283" y="170"/>
                </a:cubicBezTo>
                <a:cubicBezTo>
                  <a:pt x="248" y="205"/>
                  <a:pt x="248" y="205"/>
                  <a:pt x="248" y="205"/>
                </a:cubicBezTo>
                <a:cubicBezTo>
                  <a:pt x="244" y="210"/>
                  <a:pt x="244" y="216"/>
                  <a:pt x="248" y="221"/>
                </a:cubicBezTo>
                <a:cubicBezTo>
                  <a:pt x="273" y="245"/>
                  <a:pt x="273" y="245"/>
                  <a:pt x="273" y="245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5" y="272"/>
                  <a:pt x="244" y="276"/>
                  <a:pt x="245" y="280"/>
                </a:cubicBezTo>
                <a:cubicBezTo>
                  <a:pt x="247" y="285"/>
                  <a:pt x="247" y="285"/>
                  <a:pt x="247" y="285"/>
                </a:cubicBezTo>
                <a:cubicBezTo>
                  <a:pt x="233" y="272"/>
                  <a:pt x="233" y="272"/>
                  <a:pt x="233" y="272"/>
                </a:cubicBezTo>
                <a:cubicBezTo>
                  <a:pt x="247" y="258"/>
                  <a:pt x="247" y="258"/>
                  <a:pt x="247" y="258"/>
                </a:cubicBezTo>
                <a:cubicBezTo>
                  <a:pt x="251" y="254"/>
                  <a:pt x="251" y="247"/>
                  <a:pt x="247" y="243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35" y="174"/>
                  <a:pt x="235" y="174"/>
                  <a:pt x="235" y="174"/>
                </a:cubicBezTo>
                <a:cubicBezTo>
                  <a:pt x="239" y="170"/>
                  <a:pt x="239" y="163"/>
                  <a:pt x="235" y="159"/>
                </a:cubicBezTo>
                <a:cubicBezTo>
                  <a:pt x="234" y="157"/>
                  <a:pt x="234" y="157"/>
                  <a:pt x="234" y="157"/>
                </a:cubicBezTo>
                <a:cubicBezTo>
                  <a:pt x="218" y="141"/>
                  <a:pt x="198" y="132"/>
                  <a:pt x="176" y="132"/>
                </a:cubicBezTo>
                <a:cubicBezTo>
                  <a:pt x="154" y="132"/>
                  <a:pt x="133" y="141"/>
                  <a:pt x="118" y="157"/>
                </a:cubicBezTo>
                <a:cubicBezTo>
                  <a:pt x="86" y="190"/>
                  <a:pt x="86" y="244"/>
                  <a:pt x="118" y="277"/>
                </a:cubicBezTo>
                <a:cubicBezTo>
                  <a:pt x="246" y="412"/>
                  <a:pt x="246" y="412"/>
                  <a:pt x="246" y="412"/>
                </a:cubicBezTo>
                <a:cubicBezTo>
                  <a:pt x="248" y="414"/>
                  <a:pt x="251" y="416"/>
                  <a:pt x="254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9" y="416"/>
                  <a:pt x="261" y="414"/>
                  <a:pt x="263" y="412"/>
                </a:cubicBezTo>
                <a:cubicBezTo>
                  <a:pt x="392" y="277"/>
                  <a:pt x="392" y="277"/>
                  <a:pt x="392" y="277"/>
                </a:cubicBezTo>
                <a:cubicBezTo>
                  <a:pt x="424" y="244"/>
                  <a:pt x="424" y="190"/>
                  <a:pt x="392" y="15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4DBAA7-C14B-4FF1-979D-150779489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94937" y="4095364"/>
            <a:ext cx="7000156" cy="1086796"/>
            <a:chOff x="3401568" y="3695813"/>
            <a:chExt cx="7000156" cy="1086796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A2BD6AA-15EC-488A-A567-769F621E0BF8}"/>
                </a:ext>
              </a:extLst>
            </p:cNvPr>
            <p:cNvCxnSpPr/>
            <p:nvPr/>
          </p:nvCxnSpPr>
          <p:spPr>
            <a:xfrm flipV="1">
              <a:off x="3551622" y="4087257"/>
              <a:ext cx="211738" cy="2439"/>
            </a:xfrm>
            <a:prstGeom prst="lin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87B7BC6-EE41-405E-A588-DD597A66F4D3}"/>
                </a:ext>
              </a:extLst>
            </p:cNvPr>
            <p:cNvGrpSpPr/>
            <p:nvPr/>
          </p:nvGrpSpPr>
          <p:grpSpPr>
            <a:xfrm>
              <a:off x="3401568" y="3695813"/>
              <a:ext cx="7000156" cy="1086796"/>
              <a:chOff x="3401568" y="3261423"/>
              <a:chExt cx="7000156" cy="1086796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9E8CAA0-0B07-42ED-8B78-E7E4CE6FF90D}"/>
                  </a:ext>
                </a:extLst>
              </p:cNvPr>
              <p:cNvSpPr/>
              <p:nvPr/>
            </p:nvSpPr>
            <p:spPr bwMode="gray">
              <a:xfrm>
                <a:off x="3794760" y="3261423"/>
                <a:ext cx="787162" cy="787162"/>
              </a:xfrm>
              <a:prstGeom prst="ellipse">
                <a:avLst/>
              </a:prstGeom>
              <a:noFill/>
              <a:ln w="22225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FDF640C-8F2C-44B7-8329-62EC536A8429}"/>
                  </a:ext>
                </a:extLst>
              </p:cNvPr>
              <p:cNvSpPr/>
              <p:nvPr/>
            </p:nvSpPr>
            <p:spPr>
              <a:xfrm>
                <a:off x="4946903" y="3332556"/>
                <a:ext cx="545482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669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NYU-NIH </a:t>
                </a:r>
                <a:r>
                  <a:rPr kumimoji="0" lang="en-US" sz="18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FF669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NeuroCOVID</a:t>
                </a: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FF6699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 Project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The COVID-19 Neuro </a:t>
                </a:r>
                <a:r>
                  <a: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DataBank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 Biobank (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  <a:hlinkClick r:id="rId5"/>
                  </a:rPr>
                  <a:t>The </a:t>
                </a:r>
                <a:r>
                  <a:rPr kumimoji="0" lang="en-US" sz="14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  <a:hlinkClick r:id="rId5"/>
                  </a:rPr>
                  <a:t>NeuroCOVID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  <a:hlinkClick r:id="rId5"/>
                  </a:rPr>
                  <a:t> Project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) is studying neurological complications of COVID-19 using the biomedical pregnancy CDEs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BA1AAE7-6877-47EA-8078-2974CCB384FE}"/>
                  </a:ext>
                </a:extLst>
              </p:cNvPr>
              <p:cNvSpPr/>
              <p:nvPr/>
            </p:nvSpPr>
            <p:spPr bwMode="gray">
              <a:xfrm>
                <a:off x="3401568" y="3560001"/>
                <a:ext cx="184815" cy="184815"/>
              </a:xfrm>
              <a:prstGeom prst="ellipse">
                <a:avLst/>
              </a:prstGeom>
              <a:solidFill>
                <a:schemeClr val="bg1"/>
              </a:solidFill>
              <a:ln w="34925" algn="ctr">
                <a:solidFill>
                  <a:srgbClr val="FF6699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64" name="Freeform 624">
            <a:extLst>
              <a:ext uri="{FF2B5EF4-FFF2-40B4-BE49-F238E27FC236}">
                <a16:creationId xmlns:a16="http://schemas.microsoft.com/office/drawing/2014/main" id="{DE1A0752-BDA1-4772-82CF-C50007FCA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8704" y="4144796"/>
            <a:ext cx="683105" cy="683105"/>
          </a:xfrm>
          <a:custGeom>
            <a:avLst/>
            <a:gdLst>
              <a:gd name="T0" fmla="*/ 379 w 512"/>
              <a:gd name="T1" fmla="*/ 223 h 512"/>
              <a:gd name="T2" fmla="*/ 353 w 512"/>
              <a:gd name="T3" fmla="*/ 181 h 512"/>
              <a:gd name="T4" fmla="*/ 314 w 512"/>
              <a:gd name="T5" fmla="*/ 149 h 512"/>
              <a:gd name="T6" fmla="*/ 284 w 512"/>
              <a:gd name="T7" fmla="*/ 151 h 512"/>
              <a:gd name="T8" fmla="*/ 228 w 512"/>
              <a:gd name="T9" fmla="*/ 151 h 512"/>
              <a:gd name="T10" fmla="*/ 176 w 512"/>
              <a:gd name="T11" fmla="*/ 160 h 512"/>
              <a:gd name="T12" fmla="*/ 144 w 512"/>
              <a:gd name="T13" fmla="*/ 206 h 512"/>
              <a:gd name="T14" fmla="*/ 181 w 512"/>
              <a:gd name="T15" fmla="*/ 282 h 512"/>
              <a:gd name="T16" fmla="*/ 239 w 512"/>
              <a:gd name="T17" fmla="*/ 288 h 512"/>
              <a:gd name="T18" fmla="*/ 279 w 512"/>
              <a:gd name="T19" fmla="*/ 309 h 512"/>
              <a:gd name="T20" fmla="*/ 332 w 512"/>
              <a:gd name="T21" fmla="*/ 373 h 512"/>
              <a:gd name="T22" fmla="*/ 370 w 512"/>
              <a:gd name="T23" fmla="*/ 302 h 512"/>
              <a:gd name="T24" fmla="*/ 394 w 512"/>
              <a:gd name="T25" fmla="*/ 261 h 512"/>
              <a:gd name="T26" fmla="*/ 185 w 512"/>
              <a:gd name="T27" fmla="*/ 242 h 512"/>
              <a:gd name="T28" fmla="*/ 140 w 512"/>
              <a:gd name="T29" fmla="*/ 251 h 512"/>
              <a:gd name="T30" fmla="*/ 172 w 512"/>
              <a:gd name="T31" fmla="*/ 197 h 512"/>
              <a:gd name="T32" fmla="*/ 202 w 512"/>
              <a:gd name="T33" fmla="*/ 233 h 512"/>
              <a:gd name="T34" fmla="*/ 234 w 512"/>
              <a:gd name="T35" fmla="*/ 185 h 512"/>
              <a:gd name="T36" fmla="*/ 255 w 512"/>
              <a:gd name="T37" fmla="*/ 177 h 512"/>
              <a:gd name="T38" fmla="*/ 259 w 512"/>
              <a:gd name="T39" fmla="*/ 198 h 512"/>
              <a:gd name="T40" fmla="*/ 234 w 512"/>
              <a:gd name="T41" fmla="*/ 213 h 512"/>
              <a:gd name="T42" fmla="*/ 284 w 512"/>
              <a:gd name="T43" fmla="*/ 248 h 512"/>
              <a:gd name="T44" fmla="*/ 273 w 512"/>
              <a:gd name="T45" fmla="*/ 266 h 512"/>
              <a:gd name="T46" fmla="*/ 230 w 512"/>
              <a:gd name="T47" fmla="*/ 246 h 512"/>
              <a:gd name="T48" fmla="*/ 283 w 512"/>
              <a:gd name="T49" fmla="*/ 215 h 512"/>
              <a:gd name="T50" fmla="*/ 320 w 512"/>
              <a:gd name="T51" fmla="*/ 192 h 512"/>
              <a:gd name="T52" fmla="*/ 347 w 512"/>
              <a:gd name="T53" fmla="*/ 233 h 512"/>
              <a:gd name="T54" fmla="*/ 318 w 512"/>
              <a:gd name="T55" fmla="*/ 213 h 512"/>
              <a:gd name="T56" fmla="*/ 362 w 512"/>
              <a:gd name="T57" fmla="*/ 266 h 512"/>
              <a:gd name="T58" fmla="*/ 340 w 512"/>
              <a:gd name="T59" fmla="*/ 281 h 512"/>
              <a:gd name="T60" fmla="*/ 340 w 512"/>
              <a:gd name="T61" fmla="*/ 324 h 512"/>
              <a:gd name="T62" fmla="*/ 308 w 512"/>
              <a:gd name="T63" fmla="*/ 311 h 512"/>
              <a:gd name="T64" fmla="*/ 313 w 512"/>
              <a:gd name="T65" fmla="*/ 264 h 512"/>
              <a:gd name="T66" fmla="*/ 334 w 512"/>
              <a:gd name="T67" fmla="*/ 255 h 512"/>
              <a:gd name="T68" fmla="*/ 362 w 512"/>
              <a:gd name="T69" fmla="*/ 266 h 512"/>
              <a:gd name="T70" fmla="*/ 256 w 512"/>
              <a:gd name="T71" fmla="*/ 512 h 512"/>
              <a:gd name="T72" fmla="*/ 393 w 512"/>
              <a:gd name="T73" fmla="*/ 302 h 512"/>
              <a:gd name="T74" fmla="*/ 352 w 512"/>
              <a:gd name="T75" fmla="*/ 384 h 512"/>
              <a:gd name="T76" fmla="*/ 266 w 512"/>
              <a:gd name="T77" fmla="*/ 384 h 512"/>
              <a:gd name="T78" fmla="*/ 218 w 512"/>
              <a:gd name="T79" fmla="*/ 320 h 512"/>
              <a:gd name="T80" fmla="*/ 96 w 512"/>
              <a:gd name="T81" fmla="*/ 245 h 512"/>
              <a:gd name="T82" fmla="*/ 176 w 512"/>
              <a:gd name="T83" fmla="*/ 138 h 512"/>
              <a:gd name="T84" fmla="*/ 261 w 512"/>
              <a:gd name="T85" fmla="*/ 117 h 512"/>
              <a:gd name="T86" fmla="*/ 359 w 512"/>
              <a:gd name="T87" fmla="*/ 160 h 512"/>
              <a:gd name="T88" fmla="*/ 416 w 512"/>
              <a:gd name="T89" fmla="*/ 26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2" h="512">
                <a:moveTo>
                  <a:pt x="382" y="238"/>
                </a:moveTo>
                <a:cubicBezTo>
                  <a:pt x="379" y="237"/>
                  <a:pt x="377" y="234"/>
                  <a:pt x="377" y="231"/>
                </a:cubicBezTo>
                <a:cubicBezTo>
                  <a:pt x="376" y="229"/>
                  <a:pt x="377" y="226"/>
                  <a:pt x="379" y="223"/>
                </a:cubicBezTo>
                <a:cubicBezTo>
                  <a:pt x="382" y="219"/>
                  <a:pt x="384" y="213"/>
                  <a:pt x="384" y="208"/>
                </a:cubicBezTo>
                <a:cubicBezTo>
                  <a:pt x="384" y="193"/>
                  <a:pt x="372" y="181"/>
                  <a:pt x="357" y="181"/>
                </a:cubicBezTo>
                <a:cubicBezTo>
                  <a:pt x="356" y="181"/>
                  <a:pt x="354" y="181"/>
                  <a:pt x="353" y="181"/>
                </a:cubicBezTo>
                <a:cubicBezTo>
                  <a:pt x="350" y="182"/>
                  <a:pt x="347" y="181"/>
                  <a:pt x="345" y="179"/>
                </a:cubicBezTo>
                <a:cubicBezTo>
                  <a:pt x="342" y="178"/>
                  <a:pt x="341" y="175"/>
                  <a:pt x="341" y="172"/>
                </a:cubicBezTo>
                <a:cubicBezTo>
                  <a:pt x="339" y="159"/>
                  <a:pt x="328" y="149"/>
                  <a:pt x="314" y="149"/>
                </a:cubicBezTo>
                <a:cubicBezTo>
                  <a:pt x="309" y="149"/>
                  <a:pt x="303" y="151"/>
                  <a:pt x="299" y="154"/>
                </a:cubicBezTo>
                <a:cubicBezTo>
                  <a:pt x="296" y="156"/>
                  <a:pt x="293" y="156"/>
                  <a:pt x="291" y="156"/>
                </a:cubicBezTo>
                <a:cubicBezTo>
                  <a:pt x="288" y="155"/>
                  <a:pt x="285" y="154"/>
                  <a:pt x="284" y="151"/>
                </a:cubicBezTo>
                <a:cubicBezTo>
                  <a:pt x="279" y="143"/>
                  <a:pt x="270" y="138"/>
                  <a:pt x="261" y="138"/>
                </a:cubicBezTo>
                <a:cubicBezTo>
                  <a:pt x="253" y="138"/>
                  <a:pt x="246" y="142"/>
                  <a:pt x="241" y="148"/>
                </a:cubicBezTo>
                <a:cubicBezTo>
                  <a:pt x="238" y="152"/>
                  <a:pt x="233" y="153"/>
                  <a:pt x="228" y="151"/>
                </a:cubicBezTo>
                <a:cubicBezTo>
                  <a:pt x="218" y="147"/>
                  <a:pt x="205" y="150"/>
                  <a:pt x="198" y="159"/>
                </a:cubicBezTo>
                <a:cubicBezTo>
                  <a:pt x="195" y="162"/>
                  <a:pt x="190" y="163"/>
                  <a:pt x="186" y="162"/>
                </a:cubicBezTo>
                <a:cubicBezTo>
                  <a:pt x="183" y="160"/>
                  <a:pt x="179" y="160"/>
                  <a:pt x="176" y="160"/>
                </a:cubicBezTo>
                <a:cubicBezTo>
                  <a:pt x="161" y="160"/>
                  <a:pt x="149" y="172"/>
                  <a:pt x="149" y="186"/>
                </a:cubicBezTo>
                <a:cubicBezTo>
                  <a:pt x="149" y="188"/>
                  <a:pt x="149" y="190"/>
                  <a:pt x="150" y="193"/>
                </a:cubicBezTo>
                <a:cubicBezTo>
                  <a:pt x="151" y="198"/>
                  <a:pt x="149" y="203"/>
                  <a:pt x="144" y="206"/>
                </a:cubicBezTo>
                <a:cubicBezTo>
                  <a:pt x="127" y="212"/>
                  <a:pt x="117" y="228"/>
                  <a:pt x="117" y="245"/>
                </a:cubicBezTo>
                <a:cubicBezTo>
                  <a:pt x="117" y="269"/>
                  <a:pt x="136" y="288"/>
                  <a:pt x="160" y="288"/>
                </a:cubicBezTo>
                <a:cubicBezTo>
                  <a:pt x="167" y="288"/>
                  <a:pt x="174" y="286"/>
                  <a:pt x="181" y="282"/>
                </a:cubicBezTo>
                <a:cubicBezTo>
                  <a:pt x="186" y="279"/>
                  <a:pt x="193" y="280"/>
                  <a:pt x="196" y="285"/>
                </a:cubicBezTo>
                <a:cubicBezTo>
                  <a:pt x="201" y="293"/>
                  <a:pt x="209" y="298"/>
                  <a:pt x="218" y="298"/>
                </a:cubicBezTo>
                <a:cubicBezTo>
                  <a:pt x="226" y="298"/>
                  <a:pt x="234" y="295"/>
                  <a:pt x="239" y="288"/>
                </a:cubicBezTo>
                <a:cubicBezTo>
                  <a:pt x="241" y="285"/>
                  <a:pt x="245" y="284"/>
                  <a:pt x="249" y="284"/>
                </a:cubicBezTo>
                <a:cubicBezTo>
                  <a:pt x="253" y="285"/>
                  <a:pt x="256" y="288"/>
                  <a:pt x="257" y="291"/>
                </a:cubicBezTo>
                <a:cubicBezTo>
                  <a:pt x="261" y="301"/>
                  <a:pt x="269" y="307"/>
                  <a:pt x="279" y="309"/>
                </a:cubicBezTo>
                <a:cubicBezTo>
                  <a:pt x="284" y="309"/>
                  <a:pt x="288" y="314"/>
                  <a:pt x="288" y="319"/>
                </a:cubicBezTo>
                <a:cubicBezTo>
                  <a:pt x="288" y="373"/>
                  <a:pt x="288" y="373"/>
                  <a:pt x="288" y="373"/>
                </a:cubicBezTo>
                <a:cubicBezTo>
                  <a:pt x="332" y="373"/>
                  <a:pt x="332" y="373"/>
                  <a:pt x="332" y="373"/>
                </a:cubicBezTo>
                <a:cubicBezTo>
                  <a:pt x="334" y="363"/>
                  <a:pt x="339" y="349"/>
                  <a:pt x="353" y="340"/>
                </a:cubicBezTo>
                <a:cubicBezTo>
                  <a:pt x="370" y="330"/>
                  <a:pt x="373" y="322"/>
                  <a:pt x="373" y="315"/>
                </a:cubicBezTo>
                <a:cubicBezTo>
                  <a:pt x="373" y="310"/>
                  <a:pt x="372" y="306"/>
                  <a:pt x="370" y="302"/>
                </a:cubicBezTo>
                <a:cubicBezTo>
                  <a:pt x="368" y="299"/>
                  <a:pt x="368" y="295"/>
                  <a:pt x="369" y="292"/>
                </a:cubicBezTo>
                <a:cubicBezTo>
                  <a:pt x="370" y="290"/>
                  <a:pt x="373" y="287"/>
                  <a:pt x="376" y="286"/>
                </a:cubicBezTo>
                <a:cubicBezTo>
                  <a:pt x="387" y="283"/>
                  <a:pt x="394" y="273"/>
                  <a:pt x="394" y="261"/>
                </a:cubicBezTo>
                <a:cubicBezTo>
                  <a:pt x="394" y="252"/>
                  <a:pt x="390" y="243"/>
                  <a:pt x="382" y="238"/>
                </a:cubicBezTo>
                <a:close/>
                <a:moveTo>
                  <a:pt x="196" y="244"/>
                </a:moveTo>
                <a:cubicBezTo>
                  <a:pt x="193" y="246"/>
                  <a:pt x="188" y="245"/>
                  <a:pt x="185" y="242"/>
                </a:cubicBezTo>
                <a:cubicBezTo>
                  <a:pt x="182" y="240"/>
                  <a:pt x="168" y="245"/>
                  <a:pt x="155" y="254"/>
                </a:cubicBezTo>
                <a:cubicBezTo>
                  <a:pt x="153" y="255"/>
                  <a:pt x="151" y="256"/>
                  <a:pt x="149" y="256"/>
                </a:cubicBezTo>
                <a:cubicBezTo>
                  <a:pt x="146" y="256"/>
                  <a:pt x="142" y="254"/>
                  <a:pt x="140" y="251"/>
                </a:cubicBezTo>
                <a:cubicBezTo>
                  <a:pt x="137" y="247"/>
                  <a:pt x="138" y="240"/>
                  <a:pt x="143" y="236"/>
                </a:cubicBezTo>
                <a:cubicBezTo>
                  <a:pt x="147" y="233"/>
                  <a:pt x="163" y="222"/>
                  <a:pt x="179" y="221"/>
                </a:cubicBezTo>
                <a:cubicBezTo>
                  <a:pt x="177" y="212"/>
                  <a:pt x="175" y="203"/>
                  <a:pt x="172" y="197"/>
                </a:cubicBezTo>
                <a:cubicBezTo>
                  <a:pt x="169" y="192"/>
                  <a:pt x="171" y="185"/>
                  <a:pt x="176" y="182"/>
                </a:cubicBezTo>
                <a:cubicBezTo>
                  <a:pt x="181" y="179"/>
                  <a:pt x="188" y="181"/>
                  <a:pt x="190" y="187"/>
                </a:cubicBezTo>
                <a:cubicBezTo>
                  <a:pt x="199" y="203"/>
                  <a:pt x="202" y="230"/>
                  <a:pt x="202" y="233"/>
                </a:cubicBezTo>
                <a:cubicBezTo>
                  <a:pt x="203" y="238"/>
                  <a:pt x="200" y="242"/>
                  <a:pt x="196" y="244"/>
                </a:cubicBezTo>
                <a:close/>
                <a:moveTo>
                  <a:pt x="223" y="197"/>
                </a:moveTo>
                <a:cubicBezTo>
                  <a:pt x="224" y="195"/>
                  <a:pt x="225" y="191"/>
                  <a:pt x="234" y="185"/>
                </a:cubicBezTo>
                <a:cubicBezTo>
                  <a:pt x="233" y="182"/>
                  <a:pt x="234" y="178"/>
                  <a:pt x="236" y="176"/>
                </a:cubicBezTo>
                <a:cubicBezTo>
                  <a:pt x="239" y="171"/>
                  <a:pt x="245" y="169"/>
                  <a:pt x="250" y="172"/>
                </a:cubicBezTo>
                <a:cubicBezTo>
                  <a:pt x="253" y="173"/>
                  <a:pt x="254" y="175"/>
                  <a:pt x="255" y="177"/>
                </a:cubicBezTo>
                <a:cubicBezTo>
                  <a:pt x="255" y="177"/>
                  <a:pt x="256" y="177"/>
                  <a:pt x="257" y="177"/>
                </a:cubicBezTo>
                <a:cubicBezTo>
                  <a:pt x="262" y="178"/>
                  <a:pt x="266" y="182"/>
                  <a:pt x="266" y="187"/>
                </a:cubicBezTo>
                <a:cubicBezTo>
                  <a:pt x="267" y="192"/>
                  <a:pt x="264" y="197"/>
                  <a:pt x="259" y="198"/>
                </a:cubicBezTo>
                <a:cubicBezTo>
                  <a:pt x="254" y="200"/>
                  <a:pt x="248" y="202"/>
                  <a:pt x="245" y="204"/>
                </a:cubicBezTo>
                <a:cubicBezTo>
                  <a:pt x="245" y="206"/>
                  <a:pt x="244" y="208"/>
                  <a:pt x="242" y="210"/>
                </a:cubicBezTo>
                <a:cubicBezTo>
                  <a:pt x="240" y="212"/>
                  <a:pt x="237" y="213"/>
                  <a:pt x="234" y="213"/>
                </a:cubicBezTo>
                <a:cubicBezTo>
                  <a:pt x="232" y="213"/>
                  <a:pt x="229" y="212"/>
                  <a:pt x="227" y="210"/>
                </a:cubicBezTo>
                <a:cubicBezTo>
                  <a:pt x="223" y="207"/>
                  <a:pt x="222" y="202"/>
                  <a:pt x="223" y="197"/>
                </a:cubicBezTo>
                <a:close/>
                <a:moveTo>
                  <a:pt x="284" y="248"/>
                </a:moveTo>
                <a:cubicBezTo>
                  <a:pt x="288" y="251"/>
                  <a:pt x="289" y="257"/>
                  <a:pt x="286" y="261"/>
                </a:cubicBezTo>
                <a:cubicBezTo>
                  <a:pt x="284" y="265"/>
                  <a:pt x="281" y="266"/>
                  <a:pt x="277" y="266"/>
                </a:cubicBezTo>
                <a:cubicBezTo>
                  <a:pt x="276" y="266"/>
                  <a:pt x="274" y="266"/>
                  <a:pt x="273" y="266"/>
                </a:cubicBezTo>
                <a:cubicBezTo>
                  <a:pt x="255" y="258"/>
                  <a:pt x="239" y="265"/>
                  <a:pt x="239" y="265"/>
                </a:cubicBezTo>
                <a:cubicBezTo>
                  <a:pt x="233" y="268"/>
                  <a:pt x="227" y="265"/>
                  <a:pt x="225" y="260"/>
                </a:cubicBezTo>
                <a:cubicBezTo>
                  <a:pt x="222" y="255"/>
                  <a:pt x="224" y="249"/>
                  <a:pt x="230" y="246"/>
                </a:cubicBezTo>
                <a:cubicBezTo>
                  <a:pt x="230" y="246"/>
                  <a:pt x="243" y="240"/>
                  <a:pt x="260" y="241"/>
                </a:cubicBezTo>
                <a:cubicBezTo>
                  <a:pt x="260" y="234"/>
                  <a:pt x="262" y="226"/>
                  <a:pt x="268" y="217"/>
                </a:cubicBezTo>
                <a:cubicBezTo>
                  <a:pt x="272" y="213"/>
                  <a:pt x="279" y="212"/>
                  <a:pt x="283" y="215"/>
                </a:cubicBezTo>
                <a:cubicBezTo>
                  <a:pt x="288" y="219"/>
                  <a:pt x="289" y="225"/>
                  <a:pt x="286" y="230"/>
                </a:cubicBezTo>
                <a:cubicBezTo>
                  <a:pt x="277" y="241"/>
                  <a:pt x="283" y="247"/>
                  <a:pt x="284" y="248"/>
                </a:cubicBezTo>
                <a:close/>
                <a:moveTo>
                  <a:pt x="320" y="192"/>
                </a:moveTo>
                <a:cubicBezTo>
                  <a:pt x="320" y="192"/>
                  <a:pt x="320" y="192"/>
                  <a:pt x="320" y="192"/>
                </a:cubicBezTo>
                <a:cubicBezTo>
                  <a:pt x="325" y="192"/>
                  <a:pt x="336" y="195"/>
                  <a:pt x="350" y="218"/>
                </a:cubicBezTo>
                <a:cubicBezTo>
                  <a:pt x="353" y="223"/>
                  <a:pt x="352" y="230"/>
                  <a:pt x="347" y="233"/>
                </a:cubicBezTo>
                <a:cubicBezTo>
                  <a:pt x="345" y="234"/>
                  <a:pt x="343" y="234"/>
                  <a:pt x="341" y="234"/>
                </a:cubicBezTo>
                <a:cubicBezTo>
                  <a:pt x="337" y="234"/>
                  <a:pt x="334" y="233"/>
                  <a:pt x="332" y="229"/>
                </a:cubicBezTo>
                <a:cubicBezTo>
                  <a:pt x="324" y="217"/>
                  <a:pt x="319" y="213"/>
                  <a:pt x="318" y="213"/>
                </a:cubicBezTo>
                <a:cubicBezTo>
                  <a:pt x="313" y="212"/>
                  <a:pt x="309" y="208"/>
                  <a:pt x="309" y="202"/>
                </a:cubicBezTo>
                <a:cubicBezTo>
                  <a:pt x="309" y="196"/>
                  <a:pt x="314" y="192"/>
                  <a:pt x="320" y="192"/>
                </a:cubicBezTo>
                <a:close/>
                <a:moveTo>
                  <a:pt x="362" y="266"/>
                </a:moveTo>
                <a:cubicBezTo>
                  <a:pt x="346" y="266"/>
                  <a:pt x="341" y="279"/>
                  <a:pt x="340" y="280"/>
                </a:cubicBezTo>
                <a:cubicBezTo>
                  <a:pt x="340" y="280"/>
                  <a:pt x="340" y="281"/>
                  <a:pt x="340" y="281"/>
                </a:cubicBezTo>
                <a:cubicBezTo>
                  <a:pt x="340" y="281"/>
                  <a:pt x="340" y="281"/>
                  <a:pt x="340" y="281"/>
                </a:cubicBezTo>
                <a:cubicBezTo>
                  <a:pt x="340" y="282"/>
                  <a:pt x="335" y="294"/>
                  <a:pt x="329" y="304"/>
                </a:cubicBezTo>
                <a:cubicBezTo>
                  <a:pt x="329" y="306"/>
                  <a:pt x="332" y="309"/>
                  <a:pt x="335" y="310"/>
                </a:cubicBezTo>
                <a:cubicBezTo>
                  <a:pt x="340" y="313"/>
                  <a:pt x="342" y="319"/>
                  <a:pt x="340" y="324"/>
                </a:cubicBezTo>
                <a:cubicBezTo>
                  <a:pt x="338" y="328"/>
                  <a:pt x="334" y="330"/>
                  <a:pt x="330" y="330"/>
                </a:cubicBezTo>
                <a:cubicBezTo>
                  <a:pt x="329" y="330"/>
                  <a:pt x="327" y="330"/>
                  <a:pt x="326" y="329"/>
                </a:cubicBezTo>
                <a:cubicBezTo>
                  <a:pt x="323" y="328"/>
                  <a:pt x="311" y="322"/>
                  <a:pt x="308" y="311"/>
                </a:cubicBezTo>
                <a:cubicBezTo>
                  <a:pt x="306" y="305"/>
                  <a:pt x="307" y="298"/>
                  <a:pt x="311" y="293"/>
                </a:cubicBezTo>
                <a:cubicBezTo>
                  <a:pt x="315" y="286"/>
                  <a:pt x="319" y="277"/>
                  <a:pt x="320" y="274"/>
                </a:cubicBezTo>
                <a:cubicBezTo>
                  <a:pt x="320" y="272"/>
                  <a:pt x="317" y="267"/>
                  <a:pt x="313" y="264"/>
                </a:cubicBezTo>
                <a:cubicBezTo>
                  <a:pt x="308" y="261"/>
                  <a:pt x="308" y="254"/>
                  <a:pt x="311" y="249"/>
                </a:cubicBezTo>
                <a:cubicBezTo>
                  <a:pt x="315" y="244"/>
                  <a:pt x="321" y="244"/>
                  <a:pt x="326" y="247"/>
                </a:cubicBezTo>
                <a:cubicBezTo>
                  <a:pt x="327" y="248"/>
                  <a:pt x="330" y="250"/>
                  <a:pt x="334" y="255"/>
                </a:cubicBezTo>
                <a:cubicBezTo>
                  <a:pt x="341" y="249"/>
                  <a:pt x="350" y="245"/>
                  <a:pt x="363" y="245"/>
                </a:cubicBezTo>
                <a:cubicBezTo>
                  <a:pt x="369" y="245"/>
                  <a:pt x="373" y="250"/>
                  <a:pt x="373" y="256"/>
                </a:cubicBezTo>
                <a:cubicBezTo>
                  <a:pt x="373" y="262"/>
                  <a:pt x="368" y="266"/>
                  <a:pt x="362" y="266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93" y="302"/>
                </a:moveTo>
                <a:cubicBezTo>
                  <a:pt x="394" y="306"/>
                  <a:pt x="394" y="310"/>
                  <a:pt x="394" y="314"/>
                </a:cubicBezTo>
                <a:cubicBezTo>
                  <a:pt x="395" y="336"/>
                  <a:pt x="379" y="349"/>
                  <a:pt x="365" y="358"/>
                </a:cubicBezTo>
                <a:cubicBezTo>
                  <a:pt x="352" y="366"/>
                  <a:pt x="352" y="384"/>
                  <a:pt x="352" y="384"/>
                </a:cubicBezTo>
                <a:cubicBezTo>
                  <a:pt x="352" y="390"/>
                  <a:pt x="347" y="394"/>
                  <a:pt x="341" y="394"/>
                </a:cubicBezTo>
                <a:cubicBezTo>
                  <a:pt x="277" y="394"/>
                  <a:pt x="277" y="394"/>
                  <a:pt x="277" y="394"/>
                </a:cubicBezTo>
                <a:cubicBezTo>
                  <a:pt x="271" y="394"/>
                  <a:pt x="266" y="390"/>
                  <a:pt x="266" y="384"/>
                </a:cubicBezTo>
                <a:cubicBezTo>
                  <a:pt x="266" y="328"/>
                  <a:pt x="266" y="328"/>
                  <a:pt x="266" y="328"/>
                </a:cubicBezTo>
                <a:cubicBezTo>
                  <a:pt x="258" y="324"/>
                  <a:pt x="250" y="319"/>
                  <a:pt x="245" y="312"/>
                </a:cubicBezTo>
                <a:cubicBezTo>
                  <a:pt x="237" y="317"/>
                  <a:pt x="228" y="320"/>
                  <a:pt x="218" y="320"/>
                </a:cubicBezTo>
                <a:cubicBezTo>
                  <a:pt x="205" y="320"/>
                  <a:pt x="192" y="314"/>
                  <a:pt x="183" y="304"/>
                </a:cubicBezTo>
                <a:cubicBezTo>
                  <a:pt x="176" y="307"/>
                  <a:pt x="168" y="309"/>
                  <a:pt x="160" y="309"/>
                </a:cubicBezTo>
                <a:cubicBezTo>
                  <a:pt x="124" y="309"/>
                  <a:pt x="96" y="280"/>
                  <a:pt x="96" y="245"/>
                </a:cubicBezTo>
                <a:cubicBezTo>
                  <a:pt x="96" y="222"/>
                  <a:pt x="108" y="201"/>
                  <a:pt x="128" y="190"/>
                </a:cubicBezTo>
                <a:cubicBezTo>
                  <a:pt x="128" y="188"/>
                  <a:pt x="128" y="187"/>
                  <a:pt x="128" y="186"/>
                </a:cubicBezTo>
                <a:cubicBezTo>
                  <a:pt x="128" y="160"/>
                  <a:pt x="149" y="138"/>
                  <a:pt x="176" y="138"/>
                </a:cubicBezTo>
                <a:cubicBezTo>
                  <a:pt x="179" y="138"/>
                  <a:pt x="183" y="139"/>
                  <a:pt x="187" y="140"/>
                </a:cubicBezTo>
                <a:cubicBezTo>
                  <a:pt x="198" y="129"/>
                  <a:pt x="215" y="125"/>
                  <a:pt x="229" y="129"/>
                </a:cubicBezTo>
                <a:cubicBezTo>
                  <a:pt x="238" y="121"/>
                  <a:pt x="249" y="117"/>
                  <a:pt x="261" y="117"/>
                </a:cubicBezTo>
                <a:cubicBezTo>
                  <a:pt x="274" y="117"/>
                  <a:pt x="286" y="122"/>
                  <a:pt x="295" y="132"/>
                </a:cubicBezTo>
                <a:cubicBezTo>
                  <a:pt x="301" y="129"/>
                  <a:pt x="308" y="128"/>
                  <a:pt x="314" y="128"/>
                </a:cubicBezTo>
                <a:cubicBezTo>
                  <a:pt x="335" y="128"/>
                  <a:pt x="353" y="141"/>
                  <a:pt x="359" y="160"/>
                </a:cubicBezTo>
                <a:cubicBezTo>
                  <a:pt x="385" y="161"/>
                  <a:pt x="405" y="182"/>
                  <a:pt x="405" y="208"/>
                </a:cubicBezTo>
                <a:cubicBezTo>
                  <a:pt x="405" y="214"/>
                  <a:pt x="404" y="221"/>
                  <a:pt x="401" y="227"/>
                </a:cubicBezTo>
                <a:cubicBezTo>
                  <a:pt x="410" y="236"/>
                  <a:pt x="416" y="248"/>
                  <a:pt x="416" y="261"/>
                </a:cubicBezTo>
                <a:cubicBezTo>
                  <a:pt x="416" y="278"/>
                  <a:pt x="407" y="293"/>
                  <a:pt x="393" y="302"/>
                </a:cubicBezTo>
                <a:close/>
              </a:path>
            </a:pathLst>
          </a:custGeom>
          <a:solidFill>
            <a:srgbClr val="FF66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4827255-E138-4A3B-9815-4F3FF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4695" y="5286404"/>
            <a:ext cx="7927305" cy="1116076"/>
            <a:chOff x="2474419" y="5056109"/>
            <a:chExt cx="7927305" cy="111607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0E4A5A-CB16-4041-8A37-E79E333C7CB4}"/>
                </a:ext>
              </a:extLst>
            </p:cNvPr>
            <p:cNvCxnSpPr/>
            <p:nvPr/>
          </p:nvCxnSpPr>
          <p:spPr>
            <a:xfrm>
              <a:off x="2545976" y="5448910"/>
              <a:ext cx="1248784" cy="0"/>
            </a:xfrm>
            <a:prstGeom prst="lin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3505F7E-BA7A-4BBB-B755-1206F43FF352}"/>
                </a:ext>
              </a:extLst>
            </p:cNvPr>
            <p:cNvSpPr/>
            <p:nvPr/>
          </p:nvSpPr>
          <p:spPr bwMode="gray">
            <a:xfrm>
              <a:off x="2474419" y="5362200"/>
              <a:ext cx="184815" cy="184815"/>
            </a:xfrm>
            <a:prstGeom prst="ellipse">
              <a:avLst/>
            </a:prstGeom>
            <a:solidFill>
              <a:schemeClr val="bg1"/>
            </a:solidFill>
            <a:ln w="34925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61480D8-28E8-4544-A2C5-9DA6C8BBFDC5}"/>
                </a:ext>
              </a:extLst>
            </p:cNvPr>
            <p:cNvGrpSpPr/>
            <p:nvPr/>
          </p:nvGrpSpPr>
          <p:grpSpPr>
            <a:xfrm>
              <a:off x="3798645" y="5056109"/>
              <a:ext cx="6603079" cy="1116076"/>
              <a:chOff x="3798645" y="5056109"/>
              <a:chExt cx="6603079" cy="111607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8B81482-0F5C-48D4-A4CF-8AB8482EDEB1}"/>
                  </a:ext>
                </a:extLst>
              </p:cNvPr>
              <p:cNvSpPr/>
              <p:nvPr/>
            </p:nvSpPr>
            <p:spPr bwMode="gray">
              <a:xfrm>
                <a:off x="3798645" y="5056109"/>
                <a:ext cx="789051" cy="789051"/>
              </a:xfrm>
              <a:prstGeom prst="ellipse">
                <a:avLst/>
              </a:prstGeom>
              <a:noFill/>
              <a:ln w="22225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8ADDE9B-ED2E-46C8-BE88-0FE6F511F93F}"/>
                  </a:ext>
                </a:extLst>
              </p:cNvPr>
              <p:cNvSpPr/>
              <p:nvPr/>
            </p:nvSpPr>
            <p:spPr>
              <a:xfrm>
                <a:off x="4946904" y="5094967"/>
                <a:ext cx="545482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Researching COVID to Enhance Recovery (RECOVER) Initiative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  <a:hlinkClick r:id="rId6"/>
                  </a:rPr>
                  <a:t>RECOVER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 seeks to understand, prevent, and treat Post Acute Sequelae of SARS-CoV-2 Infection</a:t>
                </a:r>
              </a:p>
            </p:txBody>
          </p:sp>
        </p:grpSp>
      </p:grpSp>
      <p:sp>
        <p:nvSpPr>
          <p:cNvPr id="65" name="Freeform 357">
            <a:extLst>
              <a:ext uri="{FF2B5EF4-FFF2-40B4-BE49-F238E27FC236}">
                <a16:creationId xmlns:a16="http://schemas.microsoft.com/office/drawing/2014/main" id="{53C3C1B8-6EBB-4D38-BE25-2D0D65645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2251" y="5336705"/>
            <a:ext cx="682390" cy="684396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84 w 512"/>
              <a:gd name="T11" fmla="*/ 352 h 512"/>
              <a:gd name="T12" fmla="*/ 352 w 512"/>
              <a:gd name="T13" fmla="*/ 320 h 512"/>
              <a:gd name="T14" fmla="*/ 373 w 512"/>
              <a:gd name="T15" fmla="*/ 290 h 512"/>
              <a:gd name="T16" fmla="*/ 373 w 512"/>
              <a:gd name="T17" fmla="*/ 245 h 512"/>
              <a:gd name="T18" fmla="*/ 341 w 512"/>
              <a:gd name="T19" fmla="*/ 213 h 512"/>
              <a:gd name="T20" fmla="*/ 309 w 512"/>
              <a:gd name="T21" fmla="*/ 245 h 512"/>
              <a:gd name="T22" fmla="*/ 309 w 512"/>
              <a:gd name="T23" fmla="*/ 341 h 512"/>
              <a:gd name="T24" fmla="*/ 234 w 512"/>
              <a:gd name="T25" fmla="*/ 416 h 512"/>
              <a:gd name="T26" fmla="*/ 160 w 512"/>
              <a:gd name="T27" fmla="*/ 341 h 512"/>
              <a:gd name="T28" fmla="*/ 160 w 512"/>
              <a:gd name="T29" fmla="*/ 287 h 512"/>
              <a:gd name="T30" fmla="*/ 96 w 512"/>
              <a:gd name="T31" fmla="*/ 224 h 512"/>
              <a:gd name="T32" fmla="*/ 96 w 512"/>
              <a:gd name="T33" fmla="*/ 149 h 512"/>
              <a:gd name="T34" fmla="*/ 106 w 512"/>
              <a:gd name="T35" fmla="*/ 138 h 512"/>
              <a:gd name="T36" fmla="*/ 128 w 512"/>
              <a:gd name="T37" fmla="*/ 138 h 512"/>
              <a:gd name="T38" fmla="*/ 138 w 512"/>
              <a:gd name="T39" fmla="*/ 149 h 512"/>
              <a:gd name="T40" fmla="*/ 128 w 512"/>
              <a:gd name="T41" fmla="*/ 160 h 512"/>
              <a:gd name="T42" fmla="*/ 117 w 512"/>
              <a:gd name="T43" fmla="*/ 160 h 512"/>
              <a:gd name="T44" fmla="*/ 117 w 512"/>
              <a:gd name="T45" fmla="*/ 224 h 512"/>
              <a:gd name="T46" fmla="*/ 170 w 512"/>
              <a:gd name="T47" fmla="*/ 266 h 512"/>
              <a:gd name="T48" fmla="*/ 224 w 512"/>
              <a:gd name="T49" fmla="*/ 224 h 512"/>
              <a:gd name="T50" fmla="*/ 224 w 512"/>
              <a:gd name="T51" fmla="*/ 160 h 512"/>
              <a:gd name="T52" fmla="*/ 213 w 512"/>
              <a:gd name="T53" fmla="*/ 160 h 512"/>
              <a:gd name="T54" fmla="*/ 202 w 512"/>
              <a:gd name="T55" fmla="*/ 149 h 512"/>
              <a:gd name="T56" fmla="*/ 213 w 512"/>
              <a:gd name="T57" fmla="*/ 138 h 512"/>
              <a:gd name="T58" fmla="*/ 234 w 512"/>
              <a:gd name="T59" fmla="*/ 138 h 512"/>
              <a:gd name="T60" fmla="*/ 245 w 512"/>
              <a:gd name="T61" fmla="*/ 149 h 512"/>
              <a:gd name="T62" fmla="*/ 245 w 512"/>
              <a:gd name="T63" fmla="*/ 224 h 512"/>
              <a:gd name="T64" fmla="*/ 181 w 512"/>
              <a:gd name="T65" fmla="*/ 287 h 512"/>
              <a:gd name="T66" fmla="*/ 181 w 512"/>
              <a:gd name="T67" fmla="*/ 341 h 512"/>
              <a:gd name="T68" fmla="*/ 234 w 512"/>
              <a:gd name="T69" fmla="*/ 394 h 512"/>
              <a:gd name="T70" fmla="*/ 288 w 512"/>
              <a:gd name="T71" fmla="*/ 341 h 512"/>
              <a:gd name="T72" fmla="*/ 288 w 512"/>
              <a:gd name="T73" fmla="*/ 245 h 512"/>
              <a:gd name="T74" fmla="*/ 341 w 512"/>
              <a:gd name="T75" fmla="*/ 192 h 512"/>
              <a:gd name="T76" fmla="*/ 394 w 512"/>
              <a:gd name="T77" fmla="*/ 245 h 512"/>
              <a:gd name="T78" fmla="*/ 394 w 512"/>
              <a:gd name="T79" fmla="*/ 290 h 512"/>
              <a:gd name="T80" fmla="*/ 416 w 512"/>
              <a:gd name="T81" fmla="*/ 320 h 512"/>
              <a:gd name="T82" fmla="*/ 384 w 512"/>
              <a:gd name="T83" fmla="*/ 352 h 512"/>
              <a:gd name="T84" fmla="*/ 394 w 512"/>
              <a:gd name="T85" fmla="*/ 320 h 512"/>
              <a:gd name="T86" fmla="*/ 384 w 512"/>
              <a:gd name="T87" fmla="*/ 330 h 512"/>
              <a:gd name="T88" fmla="*/ 373 w 512"/>
              <a:gd name="T89" fmla="*/ 320 h 512"/>
              <a:gd name="T90" fmla="*/ 384 w 512"/>
              <a:gd name="T91" fmla="*/ 309 h 512"/>
              <a:gd name="T92" fmla="*/ 394 w 512"/>
              <a:gd name="T93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84" y="352"/>
                </a:moveTo>
                <a:cubicBezTo>
                  <a:pt x="366" y="352"/>
                  <a:pt x="352" y="337"/>
                  <a:pt x="352" y="320"/>
                </a:cubicBezTo>
                <a:cubicBezTo>
                  <a:pt x="352" y="306"/>
                  <a:pt x="361" y="294"/>
                  <a:pt x="373" y="290"/>
                </a:cubicBezTo>
                <a:cubicBezTo>
                  <a:pt x="373" y="245"/>
                  <a:pt x="373" y="245"/>
                  <a:pt x="373" y="245"/>
                </a:cubicBezTo>
                <a:cubicBezTo>
                  <a:pt x="373" y="227"/>
                  <a:pt x="359" y="213"/>
                  <a:pt x="341" y="213"/>
                </a:cubicBezTo>
                <a:cubicBezTo>
                  <a:pt x="323" y="213"/>
                  <a:pt x="309" y="227"/>
                  <a:pt x="309" y="245"/>
                </a:cubicBezTo>
                <a:cubicBezTo>
                  <a:pt x="309" y="341"/>
                  <a:pt x="309" y="341"/>
                  <a:pt x="309" y="341"/>
                </a:cubicBezTo>
                <a:cubicBezTo>
                  <a:pt x="309" y="382"/>
                  <a:pt x="276" y="416"/>
                  <a:pt x="234" y="416"/>
                </a:cubicBezTo>
                <a:cubicBezTo>
                  <a:pt x="193" y="416"/>
                  <a:pt x="160" y="382"/>
                  <a:pt x="160" y="341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28" y="282"/>
                  <a:pt x="96" y="256"/>
                  <a:pt x="96" y="224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34" y="138"/>
                  <a:pt x="138" y="143"/>
                  <a:pt x="138" y="149"/>
                </a:cubicBezTo>
                <a:cubicBezTo>
                  <a:pt x="138" y="155"/>
                  <a:pt x="134" y="160"/>
                  <a:pt x="128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7" y="224"/>
                  <a:pt x="117" y="224"/>
                  <a:pt x="117" y="224"/>
                </a:cubicBezTo>
                <a:cubicBezTo>
                  <a:pt x="117" y="247"/>
                  <a:pt x="146" y="266"/>
                  <a:pt x="170" y="266"/>
                </a:cubicBezTo>
                <a:cubicBezTo>
                  <a:pt x="194" y="266"/>
                  <a:pt x="224" y="247"/>
                  <a:pt x="224" y="224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07" y="160"/>
                  <a:pt x="202" y="155"/>
                  <a:pt x="202" y="149"/>
                </a:cubicBezTo>
                <a:cubicBezTo>
                  <a:pt x="202" y="143"/>
                  <a:pt x="207" y="138"/>
                  <a:pt x="213" y="138"/>
                </a:cubicBezTo>
                <a:cubicBezTo>
                  <a:pt x="234" y="138"/>
                  <a:pt x="234" y="138"/>
                  <a:pt x="234" y="138"/>
                </a:cubicBezTo>
                <a:cubicBezTo>
                  <a:pt x="240" y="138"/>
                  <a:pt x="245" y="143"/>
                  <a:pt x="245" y="149"/>
                </a:cubicBezTo>
                <a:cubicBezTo>
                  <a:pt x="245" y="224"/>
                  <a:pt x="245" y="224"/>
                  <a:pt x="245" y="224"/>
                </a:cubicBezTo>
                <a:cubicBezTo>
                  <a:pt x="245" y="256"/>
                  <a:pt x="213" y="282"/>
                  <a:pt x="181" y="287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1" y="370"/>
                  <a:pt x="205" y="394"/>
                  <a:pt x="234" y="394"/>
                </a:cubicBezTo>
                <a:cubicBezTo>
                  <a:pt x="264" y="394"/>
                  <a:pt x="288" y="370"/>
                  <a:pt x="288" y="341"/>
                </a:cubicBezTo>
                <a:cubicBezTo>
                  <a:pt x="288" y="245"/>
                  <a:pt x="288" y="245"/>
                  <a:pt x="288" y="245"/>
                </a:cubicBezTo>
                <a:cubicBezTo>
                  <a:pt x="288" y="216"/>
                  <a:pt x="312" y="192"/>
                  <a:pt x="341" y="192"/>
                </a:cubicBezTo>
                <a:cubicBezTo>
                  <a:pt x="370" y="192"/>
                  <a:pt x="394" y="216"/>
                  <a:pt x="394" y="245"/>
                </a:cubicBezTo>
                <a:cubicBezTo>
                  <a:pt x="394" y="290"/>
                  <a:pt x="394" y="290"/>
                  <a:pt x="394" y="290"/>
                </a:cubicBezTo>
                <a:cubicBezTo>
                  <a:pt x="407" y="294"/>
                  <a:pt x="416" y="306"/>
                  <a:pt x="416" y="320"/>
                </a:cubicBezTo>
                <a:cubicBezTo>
                  <a:pt x="416" y="337"/>
                  <a:pt x="401" y="352"/>
                  <a:pt x="384" y="352"/>
                </a:cubicBezTo>
                <a:close/>
                <a:moveTo>
                  <a:pt x="394" y="320"/>
                </a:moveTo>
                <a:cubicBezTo>
                  <a:pt x="394" y="326"/>
                  <a:pt x="390" y="330"/>
                  <a:pt x="384" y="330"/>
                </a:cubicBezTo>
                <a:cubicBezTo>
                  <a:pt x="378" y="330"/>
                  <a:pt x="373" y="326"/>
                  <a:pt x="373" y="320"/>
                </a:cubicBezTo>
                <a:cubicBezTo>
                  <a:pt x="373" y="314"/>
                  <a:pt x="378" y="309"/>
                  <a:pt x="384" y="309"/>
                </a:cubicBezTo>
                <a:cubicBezTo>
                  <a:pt x="390" y="309"/>
                  <a:pt x="394" y="314"/>
                  <a:pt x="394" y="320"/>
                </a:cubicBezTo>
                <a:close/>
              </a:path>
            </a:pathLst>
          </a:custGeom>
          <a:solidFill>
            <a:srgbClr val="0121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352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94D19CE0-7BC3-4DC1-B743-43D517BD9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1651" y="1263107"/>
            <a:ext cx="4871646" cy="4871646"/>
          </a:xfrm>
          <a:prstGeom prst="ellipse">
            <a:avLst/>
          </a:prstGeom>
          <a:noFill/>
          <a:ln w="22225" algn="ctr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4827255-E138-4A3B-9815-4F3FFB49C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49510" y="1453134"/>
            <a:ext cx="7742489" cy="1540778"/>
            <a:chOff x="2474419" y="5056109"/>
            <a:chExt cx="7742489" cy="154077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0E4A5A-CB16-4041-8A37-E79E333C7CB4}"/>
                </a:ext>
              </a:extLst>
            </p:cNvPr>
            <p:cNvCxnSpPr/>
            <p:nvPr/>
          </p:nvCxnSpPr>
          <p:spPr>
            <a:xfrm>
              <a:off x="2545976" y="5448910"/>
              <a:ext cx="1248784" cy="0"/>
            </a:xfrm>
            <a:prstGeom prst="lin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3505F7E-BA7A-4BBB-B755-1206F43FF352}"/>
                </a:ext>
              </a:extLst>
            </p:cNvPr>
            <p:cNvSpPr/>
            <p:nvPr/>
          </p:nvSpPr>
          <p:spPr bwMode="gray">
            <a:xfrm>
              <a:off x="2474419" y="5362200"/>
              <a:ext cx="184815" cy="184815"/>
            </a:xfrm>
            <a:prstGeom prst="ellipse">
              <a:avLst/>
            </a:prstGeom>
            <a:solidFill>
              <a:schemeClr val="bg1"/>
            </a:solidFill>
            <a:ln w="34925" algn="ctr">
              <a:solidFill>
                <a:srgbClr val="2392D2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61480D8-28E8-4544-A2C5-9DA6C8BBFDC5}"/>
                </a:ext>
              </a:extLst>
            </p:cNvPr>
            <p:cNvGrpSpPr/>
            <p:nvPr/>
          </p:nvGrpSpPr>
          <p:grpSpPr>
            <a:xfrm>
              <a:off x="3798645" y="5056109"/>
              <a:ext cx="6418263" cy="1540778"/>
              <a:chOff x="3798645" y="5056109"/>
              <a:chExt cx="6418263" cy="1540778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8B81482-0F5C-48D4-A4CF-8AB8482EDEB1}"/>
                  </a:ext>
                </a:extLst>
              </p:cNvPr>
              <p:cNvSpPr/>
              <p:nvPr/>
            </p:nvSpPr>
            <p:spPr bwMode="gray">
              <a:xfrm>
                <a:off x="3798645" y="5056109"/>
                <a:ext cx="789051" cy="789051"/>
              </a:xfrm>
              <a:prstGeom prst="ellipse">
                <a:avLst/>
              </a:prstGeom>
              <a:noFill/>
              <a:ln w="22225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8ADDE9B-ED2E-46C8-BE88-0FE6F511F93F}"/>
                  </a:ext>
                </a:extLst>
              </p:cNvPr>
              <p:cNvSpPr/>
              <p:nvPr/>
            </p:nvSpPr>
            <p:spPr>
              <a:xfrm>
                <a:off x="4843611" y="5088782"/>
                <a:ext cx="5373297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A3E0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NICHD Post-Intensive Care Syndrome - Pediatrics (PICS-p): Longitudinal Cohort Study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  <a:hlinkClick r:id="rId3"/>
                  </a:rPr>
                  <a:t>PICS-p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 is a multicentered study of post-intensive care syndrome in children evaluating child and family outcomes over two years post PICU discharge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61" name="Title 2">
            <a:extLst>
              <a:ext uri="{FF2B5EF4-FFF2-40B4-BE49-F238E27FC236}">
                <a16:creationId xmlns:a16="http://schemas.microsoft.com/office/drawing/2014/main" id="{CF3682AD-9BE3-4E20-A6A3-B88B1587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Pediatrics CDE Success Stories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BB4F00C-FB2E-4118-82B9-9043D9823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4695" y="5286404"/>
            <a:ext cx="7927305" cy="1116076"/>
            <a:chOff x="2474419" y="5056109"/>
            <a:chExt cx="7927305" cy="111607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073D6B9-A9A4-4A05-A1B0-D2CA6DCBCD1A}"/>
                </a:ext>
              </a:extLst>
            </p:cNvPr>
            <p:cNvCxnSpPr/>
            <p:nvPr/>
          </p:nvCxnSpPr>
          <p:spPr>
            <a:xfrm>
              <a:off x="2545976" y="5448910"/>
              <a:ext cx="1248784" cy="0"/>
            </a:xfrm>
            <a:prstGeom prst="line">
              <a:avLst/>
            </a:prstGeom>
            <a:noFill/>
            <a:ln w="22225" algn="ctr">
              <a:solidFill>
                <a:schemeClr val="tx1">
                  <a:lumMod val="50000"/>
                  <a:lumOff val="50000"/>
                </a:schemeClr>
              </a:solidFill>
              <a:prstDash val="sysDot"/>
              <a:miter lim="800000"/>
              <a:headEnd/>
              <a:tailEnd/>
            </a:ln>
          </p:spPr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3105DD4-6820-43C4-9B57-8E4886E0AA9F}"/>
                </a:ext>
              </a:extLst>
            </p:cNvPr>
            <p:cNvSpPr/>
            <p:nvPr/>
          </p:nvSpPr>
          <p:spPr bwMode="gray">
            <a:xfrm>
              <a:off x="2474419" y="5362200"/>
              <a:ext cx="184815" cy="184815"/>
            </a:xfrm>
            <a:prstGeom prst="ellipse">
              <a:avLst/>
            </a:prstGeom>
            <a:solidFill>
              <a:schemeClr val="bg1"/>
            </a:solidFill>
            <a:ln w="34925" algn="ctr">
              <a:solidFill>
                <a:srgbClr val="012169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82B2383-BB2F-4522-9300-FD7237AC755F}"/>
                </a:ext>
              </a:extLst>
            </p:cNvPr>
            <p:cNvGrpSpPr/>
            <p:nvPr/>
          </p:nvGrpSpPr>
          <p:grpSpPr>
            <a:xfrm>
              <a:off x="3798645" y="5056109"/>
              <a:ext cx="6603079" cy="1116076"/>
              <a:chOff x="3798645" y="5056109"/>
              <a:chExt cx="6603079" cy="1116076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D699582-F0C6-4321-A1D1-BA68AB4FD55D}"/>
                  </a:ext>
                </a:extLst>
              </p:cNvPr>
              <p:cNvSpPr/>
              <p:nvPr/>
            </p:nvSpPr>
            <p:spPr bwMode="gray">
              <a:xfrm>
                <a:off x="3798645" y="5056109"/>
                <a:ext cx="789051" cy="789051"/>
              </a:xfrm>
              <a:prstGeom prst="ellipse">
                <a:avLst/>
              </a:prstGeom>
              <a:noFill/>
              <a:ln w="22225" algn="ctr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52FD656-9DB8-4CAD-AD1B-B9D3C793F8D1}"/>
                  </a:ext>
                </a:extLst>
              </p:cNvPr>
              <p:cNvSpPr/>
              <p:nvPr/>
            </p:nvSpPr>
            <p:spPr>
              <a:xfrm>
                <a:off x="4946904" y="5094967"/>
                <a:ext cx="545482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41E42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Researching COVID to Enhance Recovery (RECOVER) Initiative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  <a:hlinkClick r:id="rId4"/>
                  </a:rPr>
                  <a:t>RECOVER</a:t>
                </a: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rPr>
                  <a:t> seeks to understand, prevent, and treat Post Acute Sequelae of SARS-CoV-2 Infection</a:t>
                </a:r>
              </a:p>
            </p:txBody>
          </p:sp>
        </p:grpSp>
      </p:grpSp>
      <p:sp>
        <p:nvSpPr>
          <p:cNvPr id="70" name="Freeform 357">
            <a:extLst>
              <a:ext uri="{FF2B5EF4-FFF2-40B4-BE49-F238E27FC236}">
                <a16:creationId xmlns:a16="http://schemas.microsoft.com/office/drawing/2014/main" id="{C7474F8D-9D53-4D9C-ACC2-5C9D7388F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2251" y="5336705"/>
            <a:ext cx="682390" cy="684396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384 w 512"/>
              <a:gd name="T11" fmla="*/ 352 h 512"/>
              <a:gd name="T12" fmla="*/ 352 w 512"/>
              <a:gd name="T13" fmla="*/ 320 h 512"/>
              <a:gd name="T14" fmla="*/ 373 w 512"/>
              <a:gd name="T15" fmla="*/ 290 h 512"/>
              <a:gd name="T16" fmla="*/ 373 w 512"/>
              <a:gd name="T17" fmla="*/ 245 h 512"/>
              <a:gd name="T18" fmla="*/ 341 w 512"/>
              <a:gd name="T19" fmla="*/ 213 h 512"/>
              <a:gd name="T20" fmla="*/ 309 w 512"/>
              <a:gd name="T21" fmla="*/ 245 h 512"/>
              <a:gd name="T22" fmla="*/ 309 w 512"/>
              <a:gd name="T23" fmla="*/ 341 h 512"/>
              <a:gd name="T24" fmla="*/ 234 w 512"/>
              <a:gd name="T25" fmla="*/ 416 h 512"/>
              <a:gd name="T26" fmla="*/ 160 w 512"/>
              <a:gd name="T27" fmla="*/ 341 h 512"/>
              <a:gd name="T28" fmla="*/ 160 w 512"/>
              <a:gd name="T29" fmla="*/ 287 h 512"/>
              <a:gd name="T30" fmla="*/ 96 w 512"/>
              <a:gd name="T31" fmla="*/ 224 h 512"/>
              <a:gd name="T32" fmla="*/ 96 w 512"/>
              <a:gd name="T33" fmla="*/ 149 h 512"/>
              <a:gd name="T34" fmla="*/ 106 w 512"/>
              <a:gd name="T35" fmla="*/ 138 h 512"/>
              <a:gd name="T36" fmla="*/ 128 w 512"/>
              <a:gd name="T37" fmla="*/ 138 h 512"/>
              <a:gd name="T38" fmla="*/ 138 w 512"/>
              <a:gd name="T39" fmla="*/ 149 h 512"/>
              <a:gd name="T40" fmla="*/ 128 w 512"/>
              <a:gd name="T41" fmla="*/ 160 h 512"/>
              <a:gd name="T42" fmla="*/ 117 w 512"/>
              <a:gd name="T43" fmla="*/ 160 h 512"/>
              <a:gd name="T44" fmla="*/ 117 w 512"/>
              <a:gd name="T45" fmla="*/ 224 h 512"/>
              <a:gd name="T46" fmla="*/ 170 w 512"/>
              <a:gd name="T47" fmla="*/ 266 h 512"/>
              <a:gd name="T48" fmla="*/ 224 w 512"/>
              <a:gd name="T49" fmla="*/ 224 h 512"/>
              <a:gd name="T50" fmla="*/ 224 w 512"/>
              <a:gd name="T51" fmla="*/ 160 h 512"/>
              <a:gd name="T52" fmla="*/ 213 w 512"/>
              <a:gd name="T53" fmla="*/ 160 h 512"/>
              <a:gd name="T54" fmla="*/ 202 w 512"/>
              <a:gd name="T55" fmla="*/ 149 h 512"/>
              <a:gd name="T56" fmla="*/ 213 w 512"/>
              <a:gd name="T57" fmla="*/ 138 h 512"/>
              <a:gd name="T58" fmla="*/ 234 w 512"/>
              <a:gd name="T59" fmla="*/ 138 h 512"/>
              <a:gd name="T60" fmla="*/ 245 w 512"/>
              <a:gd name="T61" fmla="*/ 149 h 512"/>
              <a:gd name="T62" fmla="*/ 245 w 512"/>
              <a:gd name="T63" fmla="*/ 224 h 512"/>
              <a:gd name="T64" fmla="*/ 181 w 512"/>
              <a:gd name="T65" fmla="*/ 287 h 512"/>
              <a:gd name="T66" fmla="*/ 181 w 512"/>
              <a:gd name="T67" fmla="*/ 341 h 512"/>
              <a:gd name="T68" fmla="*/ 234 w 512"/>
              <a:gd name="T69" fmla="*/ 394 h 512"/>
              <a:gd name="T70" fmla="*/ 288 w 512"/>
              <a:gd name="T71" fmla="*/ 341 h 512"/>
              <a:gd name="T72" fmla="*/ 288 w 512"/>
              <a:gd name="T73" fmla="*/ 245 h 512"/>
              <a:gd name="T74" fmla="*/ 341 w 512"/>
              <a:gd name="T75" fmla="*/ 192 h 512"/>
              <a:gd name="T76" fmla="*/ 394 w 512"/>
              <a:gd name="T77" fmla="*/ 245 h 512"/>
              <a:gd name="T78" fmla="*/ 394 w 512"/>
              <a:gd name="T79" fmla="*/ 290 h 512"/>
              <a:gd name="T80" fmla="*/ 416 w 512"/>
              <a:gd name="T81" fmla="*/ 320 h 512"/>
              <a:gd name="T82" fmla="*/ 384 w 512"/>
              <a:gd name="T83" fmla="*/ 352 h 512"/>
              <a:gd name="T84" fmla="*/ 394 w 512"/>
              <a:gd name="T85" fmla="*/ 320 h 512"/>
              <a:gd name="T86" fmla="*/ 384 w 512"/>
              <a:gd name="T87" fmla="*/ 330 h 512"/>
              <a:gd name="T88" fmla="*/ 373 w 512"/>
              <a:gd name="T89" fmla="*/ 320 h 512"/>
              <a:gd name="T90" fmla="*/ 384 w 512"/>
              <a:gd name="T91" fmla="*/ 309 h 512"/>
              <a:gd name="T92" fmla="*/ 394 w 512"/>
              <a:gd name="T93" fmla="*/ 32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84" y="352"/>
                </a:moveTo>
                <a:cubicBezTo>
                  <a:pt x="366" y="352"/>
                  <a:pt x="352" y="337"/>
                  <a:pt x="352" y="320"/>
                </a:cubicBezTo>
                <a:cubicBezTo>
                  <a:pt x="352" y="306"/>
                  <a:pt x="361" y="294"/>
                  <a:pt x="373" y="290"/>
                </a:cubicBezTo>
                <a:cubicBezTo>
                  <a:pt x="373" y="245"/>
                  <a:pt x="373" y="245"/>
                  <a:pt x="373" y="245"/>
                </a:cubicBezTo>
                <a:cubicBezTo>
                  <a:pt x="373" y="227"/>
                  <a:pt x="359" y="213"/>
                  <a:pt x="341" y="213"/>
                </a:cubicBezTo>
                <a:cubicBezTo>
                  <a:pt x="323" y="213"/>
                  <a:pt x="309" y="227"/>
                  <a:pt x="309" y="245"/>
                </a:cubicBezTo>
                <a:cubicBezTo>
                  <a:pt x="309" y="341"/>
                  <a:pt x="309" y="341"/>
                  <a:pt x="309" y="341"/>
                </a:cubicBezTo>
                <a:cubicBezTo>
                  <a:pt x="309" y="382"/>
                  <a:pt x="276" y="416"/>
                  <a:pt x="234" y="416"/>
                </a:cubicBezTo>
                <a:cubicBezTo>
                  <a:pt x="193" y="416"/>
                  <a:pt x="160" y="382"/>
                  <a:pt x="160" y="341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28" y="282"/>
                  <a:pt x="96" y="256"/>
                  <a:pt x="96" y="224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6" y="143"/>
                  <a:pt x="100" y="138"/>
                  <a:pt x="106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34" y="138"/>
                  <a:pt x="138" y="143"/>
                  <a:pt x="138" y="149"/>
                </a:cubicBezTo>
                <a:cubicBezTo>
                  <a:pt x="138" y="155"/>
                  <a:pt x="134" y="160"/>
                  <a:pt x="128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7" y="224"/>
                  <a:pt x="117" y="224"/>
                  <a:pt x="117" y="224"/>
                </a:cubicBezTo>
                <a:cubicBezTo>
                  <a:pt x="117" y="247"/>
                  <a:pt x="146" y="266"/>
                  <a:pt x="170" y="266"/>
                </a:cubicBezTo>
                <a:cubicBezTo>
                  <a:pt x="194" y="266"/>
                  <a:pt x="224" y="247"/>
                  <a:pt x="224" y="224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07" y="160"/>
                  <a:pt x="202" y="155"/>
                  <a:pt x="202" y="149"/>
                </a:cubicBezTo>
                <a:cubicBezTo>
                  <a:pt x="202" y="143"/>
                  <a:pt x="207" y="138"/>
                  <a:pt x="213" y="138"/>
                </a:cubicBezTo>
                <a:cubicBezTo>
                  <a:pt x="234" y="138"/>
                  <a:pt x="234" y="138"/>
                  <a:pt x="234" y="138"/>
                </a:cubicBezTo>
                <a:cubicBezTo>
                  <a:pt x="240" y="138"/>
                  <a:pt x="245" y="143"/>
                  <a:pt x="245" y="149"/>
                </a:cubicBezTo>
                <a:cubicBezTo>
                  <a:pt x="245" y="224"/>
                  <a:pt x="245" y="224"/>
                  <a:pt x="245" y="224"/>
                </a:cubicBezTo>
                <a:cubicBezTo>
                  <a:pt x="245" y="256"/>
                  <a:pt x="213" y="282"/>
                  <a:pt x="181" y="287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1" y="370"/>
                  <a:pt x="205" y="394"/>
                  <a:pt x="234" y="394"/>
                </a:cubicBezTo>
                <a:cubicBezTo>
                  <a:pt x="264" y="394"/>
                  <a:pt x="288" y="370"/>
                  <a:pt x="288" y="341"/>
                </a:cubicBezTo>
                <a:cubicBezTo>
                  <a:pt x="288" y="245"/>
                  <a:pt x="288" y="245"/>
                  <a:pt x="288" y="245"/>
                </a:cubicBezTo>
                <a:cubicBezTo>
                  <a:pt x="288" y="216"/>
                  <a:pt x="312" y="192"/>
                  <a:pt x="341" y="192"/>
                </a:cubicBezTo>
                <a:cubicBezTo>
                  <a:pt x="370" y="192"/>
                  <a:pt x="394" y="216"/>
                  <a:pt x="394" y="245"/>
                </a:cubicBezTo>
                <a:cubicBezTo>
                  <a:pt x="394" y="290"/>
                  <a:pt x="394" y="290"/>
                  <a:pt x="394" y="290"/>
                </a:cubicBezTo>
                <a:cubicBezTo>
                  <a:pt x="407" y="294"/>
                  <a:pt x="416" y="306"/>
                  <a:pt x="416" y="320"/>
                </a:cubicBezTo>
                <a:cubicBezTo>
                  <a:pt x="416" y="337"/>
                  <a:pt x="401" y="352"/>
                  <a:pt x="384" y="352"/>
                </a:cubicBezTo>
                <a:close/>
                <a:moveTo>
                  <a:pt x="394" y="320"/>
                </a:moveTo>
                <a:cubicBezTo>
                  <a:pt x="394" y="326"/>
                  <a:pt x="390" y="330"/>
                  <a:pt x="384" y="330"/>
                </a:cubicBezTo>
                <a:cubicBezTo>
                  <a:pt x="378" y="330"/>
                  <a:pt x="373" y="326"/>
                  <a:pt x="373" y="320"/>
                </a:cubicBezTo>
                <a:cubicBezTo>
                  <a:pt x="373" y="314"/>
                  <a:pt x="378" y="309"/>
                  <a:pt x="384" y="309"/>
                </a:cubicBezTo>
                <a:cubicBezTo>
                  <a:pt x="390" y="309"/>
                  <a:pt x="394" y="314"/>
                  <a:pt x="394" y="320"/>
                </a:cubicBezTo>
                <a:close/>
              </a:path>
            </a:pathLst>
          </a:custGeom>
          <a:solidFill>
            <a:srgbClr val="0121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55A135-C547-43A4-8A3B-8A8DF0754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3896" y="3354357"/>
            <a:ext cx="6868103" cy="1292662"/>
            <a:chOff x="5323896" y="3247808"/>
            <a:chExt cx="6868103" cy="12926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8BAFCA7-2839-4C52-84E8-E4A7C95D2A98}"/>
                </a:ext>
              </a:extLst>
            </p:cNvPr>
            <p:cNvSpPr/>
            <p:nvPr/>
          </p:nvSpPr>
          <p:spPr>
            <a:xfrm>
              <a:off x="6886052" y="3247808"/>
              <a:ext cx="5305947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NHLBI The </a:t>
              </a: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PRone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and </a:t>
              </a: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OScillation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Pediatric Clinical Trial (</a:t>
              </a:r>
              <a:r>
                <a:rPr kumimoji="0" lang="en-US" sz="1800" b="1" i="0" u="none" strike="noStrike" kern="1200" cap="none" spc="0" normalizeH="0" baseline="0" noProof="0" err="1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PROSpect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46A38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)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The </a:t>
              </a:r>
              <a:r>
                <a:rPr kumimoji="0" lang="en-US" sz="14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  <a:hlinkClick r:id="rId5"/>
                </a:rPr>
                <a:t>PROSpect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  <a:hlinkClick r:id="rId5"/>
                </a:rPr>
                <a:t> Study 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is a multicentered trial assessing the value of high frequency oscillatory ventilation and prone positioning in children with severe lung disease 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EC2C8E2-722F-483E-B720-72A49BFED12F}"/>
                </a:ext>
              </a:extLst>
            </p:cNvPr>
            <p:cNvGrpSpPr/>
            <p:nvPr/>
          </p:nvGrpSpPr>
          <p:grpSpPr>
            <a:xfrm>
              <a:off x="5323896" y="3265854"/>
              <a:ext cx="1199894" cy="789880"/>
              <a:chOff x="5323896" y="3265854"/>
              <a:chExt cx="1199894" cy="78988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C87EA83-7F11-45EB-95EB-6353B82ADAC6}"/>
                  </a:ext>
                </a:extLst>
              </p:cNvPr>
              <p:cNvGrpSpPr/>
              <p:nvPr/>
            </p:nvGrpSpPr>
            <p:grpSpPr>
              <a:xfrm>
                <a:off x="5522172" y="3265854"/>
                <a:ext cx="1001618" cy="789880"/>
                <a:chOff x="3583022" y="2086438"/>
                <a:chExt cx="1001618" cy="78988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62776DD3-0FB4-4026-92C4-A008DF1EE8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83022" y="2481378"/>
                  <a:ext cx="211738" cy="2439"/>
                </a:xfrm>
                <a:prstGeom prst="line">
                  <a:avLst/>
                </a:prstGeom>
                <a:noFill/>
                <a:ln w="22225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/>
                </a:ln>
              </p:spPr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1163A08D-8C34-4521-9A60-E731130C6123}"/>
                    </a:ext>
                  </a:extLst>
                </p:cNvPr>
                <p:cNvSpPr/>
                <p:nvPr/>
              </p:nvSpPr>
              <p:spPr bwMode="gray">
                <a:xfrm>
                  <a:off x="3794760" y="2086438"/>
                  <a:ext cx="789880" cy="789880"/>
                </a:xfrm>
                <a:prstGeom prst="ellipse">
                  <a:avLst/>
                </a:prstGeom>
                <a:noFill/>
                <a:ln w="22225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square" lIns="88900" tIns="88900" rIns="88900" bIns="8890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Freeform 838">
                <a:extLst>
                  <a:ext uri="{FF2B5EF4-FFF2-40B4-BE49-F238E27FC236}">
                    <a16:creationId xmlns:a16="http://schemas.microsoft.com/office/drawing/2014/main" id="{C280D23E-AB13-4C18-96BF-07A9217C7811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787297" y="3319241"/>
                <a:ext cx="683105" cy="683105"/>
              </a:xfrm>
              <a:custGeom>
                <a:avLst/>
                <a:gdLst>
                  <a:gd name="T0" fmla="*/ 309 w 512"/>
                  <a:gd name="T1" fmla="*/ 213 h 512"/>
                  <a:gd name="T2" fmla="*/ 394 w 512"/>
                  <a:gd name="T3" fmla="*/ 213 h 512"/>
                  <a:gd name="T4" fmla="*/ 394 w 512"/>
                  <a:gd name="T5" fmla="*/ 298 h 512"/>
                  <a:gd name="T6" fmla="*/ 309 w 512"/>
                  <a:gd name="T7" fmla="*/ 298 h 512"/>
                  <a:gd name="T8" fmla="*/ 298 w 512"/>
                  <a:gd name="T9" fmla="*/ 309 h 512"/>
                  <a:gd name="T10" fmla="*/ 298 w 512"/>
                  <a:gd name="T11" fmla="*/ 394 h 512"/>
                  <a:gd name="T12" fmla="*/ 213 w 512"/>
                  <a:gd name="T13" fmla="*/ 394 h 512"/>
                  <a:gd name="T14" fmla="*/ 213 w 512"/>
                  <a:gd name="T15" fmla="*/ 309 h 512"/>
                  <a:gd name="T16" fmla="*/ 202 w 512"/>
                  <a:gd name="T17" fmla="*/ 298 h 512"/>
                  <a:gd name="T18" fmla="*/ 117 w 512"/>
                  <a:gd name="T19" fmla="*/ 298 h 512"/>
                  <a:gd name="T20" fmla="*/ 117 w 512"/>
                  <a:gd name="T21" fmla="*/ 213 h 512"/>
                  <a:gd name="T22" fmla="*/ 202 w 512"/>
                  <a:gd name="T23" fmla="*/ 213 h 512"/>
                  <a:gd name="T24" fmla="*/ 213 w 512"/>
                  <a:gd name="T25" fmla="*/ 202 h 512"/>
                  <a:gd name="T26" fmla="*/ 213 w 512"/>
                  <a:gd name="T27" fmla="*/ 117 h 512"/>
                  <a:gd name="T28" fmla="*/ 298 w 512"/>
                  <a:gd name="T29" fmla="*/ 117 h 512"/>
                  <a:gd name="T30" fmla="*/ 298 w 512"/>
                  <a:gd name="T31" fmla="*/ 202 h 512"/>
                  <a:gd name="T32" fmla="*/ 309 w 512"/>
                  <a:gd name="T33" fmla="*/ 213 h 512"/>
                  <a:gd name="T34" fmla="*/ 512 w 512"/>
                  <a:gd name="T35" fmla="*/ 256 h 512"/>
                  <a:gd name="T36" fmla="*/ 256 w 512"/>
                  <a:gd name="T37" fmla="*/ 512 h 512"/>
                  <a:gd name="T38" fmla="*/ 0 w 512"/>
                  <a:gd name="T39" fmla="*/ 256 h 512"/>
                  <a:gd name="T40" fmla="*/ 256 w 512"/>
                  <a:gd name="T41" fmla="*/ 0 h 512"/>
                  <a:gd name="T42" fmla="*/ 512 w 512"/>
                  <a:gd name="T43" fmla="*/ 256 h 512"/>
                  <a:gd name="T44" fmla="*/ 416 w 512"/>
                  <a:gd name="T45" fmla="*/ 202 h 512"/>
                  <a:gd name="T46" fmla="*/ 405 w 512"/>
                  <a:gd name="T47" fmla="*/ 192 h 512"/>
                  <a:gd name="T48" fmla="*/ 320 w 512"/>
                  <a:gd name="T49" fmla="*/ 192 h 512"/>
                  <a:gd name="T50" fmla="*/ 320 w 512"/>
                  <a:gd name="T51" fmla="*/ 106 h 512"/>
                  <a:gd name="T52" fmla="*/ 309 w 512"/>
                  <a:gd name="T53" fmla="*/ 96 h 512"/>
                  <a:gd name="T54" fmla="*/ 202 w 512"/>
                  <a:gd name="T55" fmla="*/ 96 h 512"/>
                  <a:gd name="T56" fmla="*/ 192 w 512"/>
                  <a:gd name="T57" fmla="*/ 106 h 512"/>
                  <a:gd name="T58" fmla="*/ 192 w 512"/>
                  <a:gd name="T59" fmla="*/ 192 h 512"/>
                  <a:gd name="T60" fmla="*/ 106 w 512"/>
                  <a:gd name="T61" fmla="*/ 192 h 512"/>
                  <a:gd name="T62" fmla="*/ 96 w 512"/>
                  <a:gd name="T63" fmla="*/ 202 h 512"/>
                  <a:gd name="T64" fmla="*/ 96 w 512"/>
                  <a:gd name="T65" fmla="*/ 309 h 512"/>
                  <a:gd name="T66" fmla="*/ 106 w 512"/>
                  <a:gd name="T67" fmla="*/ 320 h 512"/>
                  <a:gd name="T68" fmla="*/ 192 w 512"/>
                  <a:gd name="T69" fmla="*/ 320 h 512"/>
                  <a:gd name="T70" fmla="*/ 192 w 512"/>
                  <a:gd name="T71" fmla="*/ 405 h 512"/>
                  <a:gd name="T72" fmla="*/ 202 w 512"/>
                  <a:gd name="T73" fmla="*/ 416 h 512"/>
                  <a:gd name="T74" fmla="*/ 309 w 512"/>
                  <a:gd name="T75" fmla="*/ 416 h 512"/>
                  <a:gd name="T76" fmla="*/ 320 w 512"/>
                  <a:gd name="T77" fmla="*/ 405 h 512"/>
                  <a:gd name="T78" fmla="*/ 320 w 512"/>
                  <a:gd name="T79" fmla="*/ 320 h 512"/>
                  <a:gd name="T80" fmla="*/ 405 w 512"/>
                  <a:gd name="T81" fmla="*/ 320 h 512"/>
                  <a:gd name="T82" fmla="*/ 416 w 512"/>
                  <a:gd name="T83" fmla="*/ 309 h 512"/>
                  <a:gd name="T84" fmla="*/ 416 w 512"/>
                  <a:gd name="T85" fmla="*/ 20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2" h="512">
                    <a:moveTo>
                      <a:pt x="309" y="213"/>
                    </a:moveTo>
                    <a:cubicBezTo>
                      <a:pt x="394" y="213"/>
                      <a:pt x="394" y="213"/>
                      <a:pt x="394" y="213"/>
                    </a:cubicBezTo>
                    <a:cubicBezTo>
                      <a:pt x="394" y="298"/>
                      <a:pt x="394" y="298"/>
                      <a:pt x="394" y="298"/>
                    </a:cubicBezTo>
                    <a:cubicBezTo>
                      <a:pt x="309" y="298"/>
                      <a:pt x="309" y="298"/>
                      <a:pt x="309" y="298"/>
                    </a:cubicBezTo>
                    <a:cubicBezTo>
                      <a:pt x="303" y="298"/>
                      <a:pt x="298" y="303"/>
                      <a:pt x="298" y="309"/>
                    </a:cubicBezTo>
                    <a:cubicBezTo>
                      <a:pt x="298" y="394"/>
                      <a:pt x="298" y="394"/>
                      <a:pt x="298" y="394"/>
                    </a:cubicBezTo>
                    <a:cubicBezTo>
                      <a:pt x="213" y="394"/>
                      <a:pt x="213" y="394"/>
                      <a:pt x="213" y="394"/>
                    </a:cubicBezTo>
                    <a:cubicBezTo>
                      <a:pt x="213" y="309"/>
                      <a:pt x="213" y="309"/>
                      <a:pt x="213" y="309"/>
                    </a:cubicBezTo>
                    <a:cubicBezTo>
                      <a:pt x="213" y="303"/>
                      <a:pt x="208" y="298"/>
                      <a:pt x="202" y="298"/>
                    </a:cubicBezTo>
                    <a:cubicBezTo>
                      <a:pt x="117" y="298"/>
                      <a:pt x="117" y="298"/>
                      <a:pt x="117" y="298"/>
                    </a:cubicBezTo>
                    <a:cubicBezTo>
                      <a:pt x="117" y="213"/>
                      <a:pt x="117" y="213"/>
                      <a:pt x="117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8" y="213"/>
                      <a:pt x="213" y="208"/>
                      <a:pt x="213" y="202"/>
                    </a:cubicBezTo>
                    <a:cubicBezTo>
                      <a:pt x="213" y="117"/>
                      <a:pt x="213" y="117"/>
                      <a:pt x="213" y="117"/>
                    </a:cubicBezTo>
                    <a:cubicBezTo>
                      <a:pt x="298" y="117"/>
                      <a:pt x="298" y="117"/>
                      <a:pt x="298" y="117"/>
                    </a:cubicBezTo>
                    <a:cubicBezTo>
                      <a:pt x="298" y="202"/>
                      <a:pt x="298" y="202"/>
                      <a:pt x="298" y="202"/>
                    </a:cubicBezTo>
                    <a:cubicBezTo>
                      <a:pt x="298" y="208"/>
                      <a:pt x="303" y="213"/>
                      <a:pt x="309" y="213"/>
                    </a:cubicBezTo>
                    <a:close/>
                    <a:moveTo>
                      <a:pt x="512" y="256"/>
                    </a:moveTo>
                    <a:cubicBezTo>
                      <a:pt x="512" y="397"/>
                      <a:pt x="397" y="512"/>
                      <a:pt x="256" y="512"/>
                    </a:cubicBezTo>
                    <a:cubicBezTo>
                      <a:pt x="114" y="512"/>
                      <a:pt x="0" y="397"/>
                      <a:pt x="0" y="256"/>
                    </a:cubicBezTo>
                    <a:cubicBezTo>
                      <a:pt x="0" y="114"/>
                      <a:pt x="114" y="0"/>
                      <a:pt x="256" y="0"/>
                    </a:cubicBezTo>
                    <a:cubicBezTo>
                      <a:pt x="397" y="0"/>
                      <a:pt x="512" y="114"/>
                      <a:pt x="512" y="256"/>
                    </a:cubicBezTo>
                    <a:close/>
                    <a:moveTo>
                      <a:pt x="416" y="202"/>
                    </a:moveTo>
                    <a:cubicBezTo>
                      <a:pt x="416" y="196"/>
                      <a:pt x="411" y="192"/>
                      <a:pt x="405" y="192"/>
                    </a:cubicBezTo>
                    <a:cubicBezTo>
                      <a:pt x="320" y="192"/>
                      <a:pt x="320" y="192"/>
                      <a:pt x="320" y="192"/>
                    </a:cubicBezTo>
                    <a:cubicBezTo>
                      <a:pt x="320" y="106"/>
                      <a:pt x="320" y="106"/>
                      <a:pt x="320" y="106"/>
                    </a:cubicBezTo>
                    <a:cubicBezTo>
                      <a:pt x="320" y="100"/>
                      <a:pt x="315" y="96"/>
                      <a:pt x="309" y="96"/>
                    </a:cubicBezTo>
                    <a:cubicBezTo>
                      <a:pt x="202" y="96"/>
                      <a:pt x="202" y="96"/>
                      <a:pt x="202" y="96"/>
                    </a:cubicBezTo>
                    <a:cubicBezTo>
                      <a:pt x="196" y="96"/>
                      <a:pt x="192" y="100"/>
                      <a:pt x="192" y="106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100" y="192"/>
                      <a:pt x="96" y="196"/>
                      <a:pt x="96" y="202"/>
                    </a:cubicBezTo>
                    <a:cubicBezTo>
                      <a:pt x="96" y="309"/>
                      <a:pt x="96" y="309"/>
                      <a:pt x="96" y="309"/>
                    </a:cubicBezTo>
                    <a:cubicBezTo>
                      <a:pt x="96" y="315"/>
                      <a:pt x="100" y="320"/>
                      <a:pt x="106" y="320"/>
                    </a:cubicBezTo>
                    <a:cubicBezTo>
                      <a:pt x="192" y="320"/>
                      <a:pt x="192" y="320"/>
                      <a:pt x="192" y="320"/>
                    </a:cubicBezTo>
                    <a:cubicBezTo>
                      <a:pt x="192" y="405"/>
                      <a:pt x="192" y="405"/>
                      <a:pt x="192" y="405"/>
                    </a:cubicBezTo>
                    <a:cubicBezTo>
                      <a:pt x="192" y="411"/>
                      <a:pt x="196" y="416"/>
                      <a:pt x="202" y="416"/>
                    </a:cubicBezTo>
                    <a:cubicBezTo>
                      <a:pt x="309" y="416"/>
                      <a:pt x="309" y="416"/>
                      <a:pt x="309" y="416"/>
                    </a:cubicBezTo>
                    <a:cubicBezTo>
                      <a:pt x="315" y="416"/>
                      <a:pt x="320" y="411"/>
                      <a:pt x="320" y="405"/>
                    </a:cubicBezTo>
                    <a:cubicBezTo>
                      <a:pt x="320" y="320"/>
                      <a:pt x="320" y="320"/>
                      <a:pt x="320" y="320"/>
                    </a:cubicBezTo>
                    <a:cubicBezTo>
                      <a:pt x="405" y="320"/>
                      <a:pt x="405" y="320"/>
                      <a:pt x="405" y="320"/>
                    </a:cubicBezTo>
                    <a:cubicBezTo>
                      <a:pt x="411" y="320"/>
                      <a:pt x="416" y="315"/>
                      <a:pt x="416" y="309"/>
                    </a:cubicBezTo>
                    <a:lnTo>
                      <a:pt x="416" y="202"/>
                    </a:lnTo>
                    <a:close/>
                  </a:path>
                </a:pathLst>
              </a:custGeom>
              <a:solidFill>
                <a:srgbClr val="046A3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9A92107-5B30-404F-91FE-A69D88A4F13C}"/>
                  </a:ext>
                </a:extLst>
              </p:cNvPr>
              <p:cNvSpPr/>
              <p:nvPr/>
            </p:nvSpPr>
            <p:spPr bwMode="gray">
              <a:xfrm>
                <a:off x="5323896" y="3577755"/>
                <a:ext cx="184815" cy="184815"/>
              </a:xfrm>
              <a:prstGeom prst="ellipse">
                <a:avLst/>
              </a:prstGeom>
              <a:solidFill>
                <a:schemeClr val="bg1"/>
              </a:solidFill>
              <a:ln w="34925" algn="ctr">
                <a:solidFill>
                  <a:srgbClr val="046A38"/>
                </a:solidFill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73" name="Freeform 329">
            <a:extLst>
              <a:ext uri="{FF2B5EF4-FFF2-40B4-BE49-F238E27FC236}">
                <a16:creationId xmlns:a16="http://schemas.microsoft.com/office/drawing/2014/main" id="{7834150E-93EC-4A17-BDE6-BB105C951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826708" y="1504382"/>
            <a:ext cx="683105" cy="683105"/>
          </a:xfrm>
          <a:custGeom>
            <a:avLst/>
            <a:gdLst>
              <a:gd name="T0" fmla="*/ 320 w 512"/>
              <a:gd name="T1" fmla="*/ 384 h 512"/>
              <a:gd name="T2" fmla="*/ 310 w 512"/>
              <a:gd name="T3" fmla="*/ 395 h 512"/>
              <a:gd name="T4" fmla="*/ 299 w 512"/>
              <a:gd name="T5" fmla="*/ 384 h 512"/>
              <a:gd name="T6" fmla="*/ 310 w 512"/>
              <a:gd name="T7" fmla="*/ 373 h 512"/>
              <a:gd name="T8" fmla="*/ 320 w 512"/>
              <a:gd name="T9" fmla="*/ 384 h 512"/>
              <a:gd name="T10" fmla="*/ 256 w 512"/>
              <a:gd name="T11" fmla="*/ 321 h 512"/>
              <a:gd name="T12" fmla="*/ 352 w 512"/>
              <a:gd name="T13" fmla="*/ 235 h 512"/>
              <a:gd name="T14" fmla="*/ 161 w 512"/>
              <a:gd name="T15" fmla="*/ 235 h 512"/>
              <a:gd name="T16" fmla="*/ 256 w 512"/>
              <a:gd name="T17" fmla="*/ 321 h 512"/>
              <a:gd name="T18" fmla="*/ 512 w 512"/>
              <a:gd name="T19" fmla="*/ 256 h 512"/>
              <a:gd name="T20" fmla="*/ 256 w 512"/>
              <a:gd name="T21" fmla="*/ 512 h 512"/>
              <a:gd name="T22" fmla="*/ 0 w 512"/>
              <a:gd name="T23" fmla="*/ 256 h 512"/>
              <a:gd name="T24" fmla="*/ 256 w 512"/>
              <a:gd name="T25" fmla="*/ 0 h 512"/>
              <a:gd name="T26" fmla="*/ 512 w 512"/>
              <a:gd name="T27" fmla="*/ 256 h 512"/>
              <a:gd name="T28" fmla="*/ 235 w 512"/>
              <a:gd name="T29" fmla="*/ 384 h 512"/>
              <a:gd name="T30" fmla="*/ 203 w 512"/>
              <a:gd name="T31" fmla="*/ 352 h 512"/>
              <a:gd name="T32" fmla="*/ 171 w 512"/>
              <a:gd name="T33" fmla="*/ 384 h 512"/>
              <a:gd name="T34" fmla="*/ 203 w 512"/>
              <a:gd name="T35" fmla="*/ 416 h 512"/>
              <a:gd name="T36" fmla="*/ 235 w 512"/>
              <a:gd name="T37" fmla="*/ 384 h 512"/>
              <a:gd name="T38" fmla="*/ 342 w 512"/>
              <a:gd name="T39" fmla="*/ 384 h 512"/>
              <a:gd name="T40" fmla="*/ 310 w 512"/>
              <a:gd name="T41" fmla="*/ 352 h 512"/>
              <a:gd name="T42" fmla="*/ 278 w 512"/>
              <a:gd name="T43" fmla="*/ 384 h 512"/>
              <a:gd name="T44" fmla="*/ 310 w 512"/>
              <a:gd name="T45" fmla="*/ 416 h 512"/>
              <a:gd name="T46" fmla="*/ 342 w 512"/>
              <a:gd name="T47" fmla="*/ 384 h 512"/>
              <a:gd name="T48" fmla="*/ 374 w 512"/>
              <a:gd name="T49" fmla="*/ 224 h 512"/>
              <a:gd name="T50" fmla="*/ 256 w 512"/>
              <a:gd name="T51" fmla="*/ 107 h 512"/>
              <a:gd name="T52" fmla="*/ 246 w 512"/>
              <a:gd name="T53" fmla="*/ 117 h 512"/>
              <a:gd name="T54" fmla="*/ 246 w 512"/>
              <a:gd name="T55" fmla="*/ 214 h 512"/>
              <a:gd name="T56" fmla="*/ 159 w 512"/>
              <a:gd name="T57" fmla="*/ 214 h 512"/>
              <a:gd name="T58" fmla="*/ 107 w 512"/>
              <a:gd name="T59" fmla="*/ 171 h 512"/>
              <a:gd name="T60" fmla="*/ 96 w 512"/>
              <a:gd name="T61" fmla="*/ 182 h 512"/>
              <a:gd name="T62" fmla="*/ 107 w 512"/>
              <a:gd name="T63" fmla="*/ 192 h 512"/>
              <a:gd name="T64" fmla="*/ 139 w 512"/>
              <a:gd name="T65" fmla="*/ 224 h 512"/>
              <a:gd name="T66" fmla="*/ 256 w 512"/>
              <a:gd name="T67" fmla="*/ 341 h 512"/>
              <a:gd name="T68" fmla="*/ 374 w 512"/>
              <a:gd name="T69" fmla="*/ 224 h 512"/>
              <a:gd name="T70" fmla="*/ 203 w 512"/>
              <a:gd name="T71" fmla="*/ 373 h 512"/>
              <a:gd name="T72" fmla="*/ 192 w 512"/>
              <a:gd name="T73" fmla="*/ 384 h 512"/>
              <a:gd name="T74" fmla="*/ 203 w 512"/>
              <a:gd name="T75" fmla="*/ 395 h 512"/>
              <a:gd name="T76" fmla="*/ 214 w 512"/>
              <a:gd name="T77" fmla="*/ 384 h 512"/>
              <a:gd name="T78" fmla="*/ 203 w 512"/>
              <a:gd name="T79" fmla="*/ 373 h 512"/>
              <a:gd name="T80" fmla="*/ 267 w 512"/>
              <a:gd name="T81" fmla="*/ 129 h 512"/>
              <a:gd name="T82" fmla="*/ 267 w 512"/>
              <a:gd name="T83" fmla="*/ 214 h 512"/>
              <a:gd name="T84" fmla="*/ 352 w 512"/>
              <a:gd name="T85" fmla="*/ 214 h 512"/>
              <a:gd name="T86" fmla="*/ 267 w 512"/>
              <a:gd name="T87" fmla="*/ 12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2" h="512">
                <a:moveTo>
                  <a:pt x="320" y="384"/>
                </a:moveTo>
                <a:cubicBezTo>
                  <a:pt x="320" y="390"/>
                  <a:pt x="316" y="395"/>
                  <a:pt x="310" y="395"/>
                </a:cubicBezTo>
                <a:cubicBezTo>
                  <a:pt x="304" y="395"/>
                  <a:pt x="299" y="390"/>
                  <a:pt x="299" y="384"/>
                </a:cubicBezTo>
                <a:cubicBezTo>
                  <a:pt x="299" y="378"/>
                  <a:pt x="304" y="373"/>
                  <a:pt x="310" y="373"/>
                </a:cubicBezTo>
                <a:cubicBezTo>
                  <a:pt x="316" y="373"/>
                  <a:pt x="320" y="378"/>
                  <a:pt x="320" y="384"/>
                </a:cubicBezTo>
                <a:close/>
                <a:moveTo>
                  <a:pt x="256" y="321"/>
                </a:moveTo>
                <a:cubicBezTo>
                  <a:pt x="306" y="321"/>
                  <a:pt x="346" y="282"/>
                  <a:pt x="352" y="235"/>
                </a:cubicBezTo>
                <a:cubicBezTo>
                  <a:pt x="161" y="235"/>
                  <a:pt x="161" y="235"/>
                  <a:pt x="161" y="235"/>
                </a:cubicBezTo>
                <a:cubicBezTo>
                  <a:pt x="166" y="282"/>
                  <a:pt x="207" y="321"/>
                  <a:pt x="256" y="321"/>
                </a:cubicBezTo>
                <a:close/>
                <a:moveTo>
                  <a:pt x="512" y="256"/>
                </a:moveTo>
                <a:cubicBezTo>
                  <a:pt x="512" y="397"/>
                  <a:pt x="398" y="512"/>
                  <a:pt x="256" y="512"/>
                </a:cubicBezTo>
                <a:cubicBezTo>
                  <a:pt x="115" y="512"/>
                  <a:pt x="0" y="397"/>
                  <a:pt x="0" y="256"/>
                </a:cubicBezTo>
                <a:cubicBezTo>
                  <a:pt x="0" y="115"/>
                  <a:pt x="115" y="0"/>
                  <a:pt x="256" y="0"/>
                </a:cubicBezTo>
                <a:cubicBezTo>
                  <a:pt x="398" y="0"/>
                  <a:pt x="512" y="115"/>
                  <a:pt x="512" y="256"/>
                </a:cubicBezTo>
                <a:close/>
                <a:moveTo>
                  <a:pt x="235" y="384"/>
                </a:moveTo>
                <a:cubicBezTo>
                  <a:pt x="235" y="366"/>
                  <a:pt x="221" y="352"/>
                  <a:pt x="203" y="352"/>
                </a:cubicBezTo>
                <a:cubicBezTo>
                  <a:pt x="185" y="352"/>
                  <a:pt x="171" y="366"/>
                  <a:pt x="171" y="384"/>
                </a:cubicBezTo>
                <a:cubicBezTo>
                  <a:pt x="171" y="402"/>
                  <a:pt x="185" y="416"/>
                  <a:pt x="203" y="416"/>
                </a:cubicBezTo>
                <a:cubicBezTo>
                  <a:pt x="221" y="416"/>
                  <a:pt x="235" y="402"/>
                  <a:pt x="235" y="384"/>
                </a:cubicBezTo>
                <a:close/>
                <a:moveTo>
                  <a:pt x="342" y="384"/>
                </a:moveTo>
                <a:cubicBezTo>
                  <a:pt x="342" y="366"/>
                  <a:pt x="327" y="352"/>
                  <a:pt x="310" y="352"/>
                </a:cubicBezTo>
                <a:cubicBezTo>
                  <a:pt x="292" y="352"/>
                  <a:pt x="278" y="366"/>
                  <a:pt x="278" y="384"/>
                </a:cubicBezTo>
                <a:cubicBezTo>
                  <a:pt x="278" y="402"/>
                  <a:pt x="292" y="416"/>
                  <a:pt x="310" y="416"/>
                </a:cubicBezTo>
                <a:cubicBezTo>
                  <a:pt x="327" y="416"/>
                  <a:pt x="342" y="402"/>
                  <a:pt x="342" y="384"/>
                </a:cubicBezTo>
                <a:close/>
                <a:moveTo>
                  <a:pt x="374" y="224"/>
                </a:moveTo>
                <a:cubicBezTo>
                  <a:pt x="374" y="159"/>
                  <a:pt x="321" y="107"/>
                  <a:pt x="256" y="107"/>
                </a:cubicBezTo>
                <a:cubicBezTo>
                  <a:pt x="250" y="107"/>
                  <a:pt x="246" y="111"/>
                  <a:pt x="246" y="117"/>
                </a:cubicBezTo>
                <a:cubicBezTo>
                  <a:pt x="246" y="214"/>
                  <a:pt x="246" y="214"/>
                  <a:pt x="246" y="214"/>
                </a:cubicBezTo>
                <a:cubicBezTo>
                  <a:pt x="159" y="214"/>
                  <a:pt x="159" y="214"/>
                  <a:pt x="159" y="214"/>
                </a:cubicBezTo>
                <a:cubicBezTo>
                  <a:pt x="154" y="189"/>
                  <a:pt x="133" y="171"/>
                  <a:pt x="107" y="171"/>
                </a:cubicBezTo>
                <a:cubicBezTo>
                  <a:pt x="101" y="171"/>
                  <a:pt x="96" y="176"/>
                  <a:pt x="96" y="182"/>
                </a:cubicBezTo>
                <a:cubicBezTo>
                  <a:pt x="96" y="187"/>
                  <a:pt x="101" y="192"/>
                  <a:pt x="107" y="192"/>
                </a:cubicBezTo>
                <a:cubicBezTo>
                  <a:pt x="125" y="192"/>
                  <a:pt x="139" y="206"/>
                  <a:pt x="139" y="224"/>
                </a:cubicBezTo>
                <a:cubicBezTo>
                  <a:pt x="139" y="289"/>
                  <a:pt x="192" y="341"/>
                  <a:pt x="256" y="341"/>
                </a:cubicBezTo>
                <a:cubicBezTo>
                  <a:pt x="321" y="341"/>
                  <a:pt x="374" y="289"/>
                  <a:pt x="374" y="224"/>
                </a:cubicBezTo>
                <a:close/>
                <a:moveTo>
                  <a:pt x="203" y="373"/>
                </a:moveTo>
                <a:cubicBezTo>
                  <a:pt x="197" y="373"/>
                  <a:pt x="192" y="378"/>
                  <a:pt x="192" y="384"/>
                </a:cubicBezTo>
                <a:cubicBezTo>
                  <a:pt x="192" y="390"/>
                  <a:pt x="197" y="395"/>
                  <a:pt x="203" y="395"/>
                </a:cubicBezTo>
                <a:cubicBezTo>
                  <a:pt x="209" y="395"/>
                  <a:pt x="214" y="390"/>
                  <a:pt x="214" y="384"/>
                </a:cubicBezTo>
                <a:cubicBezTo>
                  <a:pt x="214" y="378"/>
                  <a:pt x="209" y="373"/>
                  <a:pt x="203" y="373"/>
                </a:cubicBezTo>
                <a:close/>
                <a:moveTo>
                  <a:pt x="267" y="129"/>
                </a:moveTo>
                <a:cubicBezTo>
                  <a:pt x="267" y="214"/>
                  <a:pt x="267" y="214"/>
                  <a:pt x="267" y="214"/>
                </a:cubicBezTo>
                <a:cubicBezTo>
                  <a:pt x="352" y="214"/>
                  <a:pt x="352" y="214"/>
                  <a:pt x="352" y="214"/>
                </a:cubicBezTo>
                <a:cubicBezTo>
                  <a:pt x="347" y="169"/>
                  <a:pt x="311" y="134"/>
                  <a:pt x="267" y="129"/>
                </a:cubicBezTo>
                <a:close/>
              </a:path>
            </a:pathLst>
          </a:custGeom>
          <a:solidFill>
            <a:srgbClr val="00A3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45FF09A-C9E1-4008-9410-1303AA28AC27}"/>
              </a:ext>
            </a:extLst>
          </p:cNvPr>
          <p:cNvSpPr/>
          <p:nvPr/>
        </p:nvSpPr>
        <p:spPr>
          <a:xfrm>
            <a:off x="1406892" y="3024505"/>
            <a:ext cx="3061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Pediatric Common Data Elements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8E5191-C454-4FB5-BDB5-EFF331239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9934937" y="-39947"/>
            <a:ext cx="2361235" cy="891251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18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44667F-353E-405A-A9DA-FFA9ACD8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Today’s Learning Objectives	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3419846-DBFC-4CBE-BD27-20B7166B3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58965"/>
              </p:ext>
            </p:extLst>
          </p:nvPr>
        </p:nvGraphicFramePr>
        <p:xfrm>
          <a:off x="551688" y="1565046"/>
          <a:ext cx="11390734" cy="2795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39">
                  <a:extLst>
                    <a:ext uri="{9D8B030D-6E8A-4147-A177-3AD203B41FA5}">
                      <a16:colId xmlns:a16="http://schemas.microsoft.com/office/drawing/2014/main" val="2685160063"/>
                    </a:ext>
                  </a:extLst>
                </a:gridCol>
                <a:gridCol w="10544695">
                  <a:extLst>
                    <a:ext uri="{9D8B030D-6E8A-4147-A177-3AD203B41FA5}">
                      <a16:colId xmlns:a16="http://schemas.microsoft.com/office/drawing/2014/main" val="2405918622"/>
                    </a:ext>
                  </a:extLst>
                </a:gridCol>
              </a:tblGrid>
              <a:tr h="931977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Review the importance of data harmonization and the critical role of CDEs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2575725"/>
                  </a:ext>
                </a:extLst>
              </a:tr>
              <a:tr h="931977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Understand the aim of the NIH’s recommended Pregnancy and Pediatric COVID-19 and PASC CDE initiatives and how recommendations were developed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773423"/>
                  </a:ext>
                </a:extLst>
              </a:tr>
              <a:tr h="931977"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Become familiar with accessing the recommended CDEs on the DR2 platform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289915"/>
                  </a:ext>
                </a:extLst>
              </a:tr>
            </a:tbl>
          </a:graphicData>
        </a:graphic>
      </p:graphicFrame>
      <p:pic>
        <p:nvPicPr>
          <p:cNvPr id="12" name="Graphic 11" descr="Clipboard with solid fill">
            <a:extLst>
              <a:ext uri="{FF2B5EF4-FFF2-40B4-BE49-F238E27FC236}">
                <a16:creationId xmlns:a16="http://schemas.microsoft.com/office/drawing/2014/main" id="{B185E4E8-1D85-4C28-8448-F71335FB2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743" y="1744126"/>
            <a:ext cx="594989" cy="594989"/>
          </a:xfrm>
          <a:prstGeom prst="rect">
            <a:avLst/>
          </a:prstGeom>
        </p:spPr>
      </p:pic>
      <p:pic>
        <p:nvPicPr>
          <p:cNvPr id="13" name="Graphic 12" descr="Circular flowchart with solid fill">
            <a:extLst>
              <a:ext uri="{FF2B5EF4-FFF2-40B4-BE49-F238E27FC236}">
                <a16:creationId xmlns:a16="http://schemas.microsoft.com/office/drawing/2014/main" id="{0D4F87E4-96EE-4D9B-A8AF-3EC5A4833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5682" y="2630674"/>
            <a:ext cx="594989" cy="594989"/>
          </a:xfrm>
          <a:prstGeom prst="rect">
            <a:avLst/>
          </a:prstGeom>
        </p:spPr>
      </p:pic>
      <p:pic>
        <p:nvPicPr>
          <p:cNvPr id="14" name="Graphic 13" descr="Internet outline">
            <a:extLst>
              <a:ext uri="{FF2B5EF4-FFF2-40B4-BE49-F238E27FC236}">
                <a16:creationId xmlns:a16="http://schemas.microsoft.com/office/drawing/2014/main" id="{4A3F52FE-8AA4-466C-A154-06327B83DC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619" y="3517222"/>
            <a:ext cx="673113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4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7F10-8B0B-DDD2-3710-A96F1FDB98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9900" y="-692151"/>
            <a:ext cx="11252200" cy="692151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Diana W. Bianchi, M.D. Quote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BEB9F-0CC9-4CA3-B870-28646F19D54E}"/>
              </a:ext>
            </a:extLst>
          </p:cNvPr>
          <p:cNvSpPr txBox="1"/>
          <p:nvPr/>
        </p:nvSpPr>
        <p:spPr>
          <a:xfrm>
            <a:off x="833377" y="1571279"/>
            <a:ext cx="102204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“Common data elements are critical for providing consistency in the way we collect, describe, and analyze research data.</a:t>
            </a:r>
            <a:r>
              <a:rPr kumimoji="0" lang="en-US" sz="2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Our hope is that these common elements are central to future COVID-19 studies.”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- Diana W. Bianchi, M.D. NICHD Director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Picture 3" descr="Diana Bianchi">
            <a:extLst>
              <a:ext uri="{FF2B5EF4-FFF2-40B4-BE49-F238E27FC236}">
                <a16:creationId xmlns:a16="http://schemas.microsoft.com/office/drawing/2014/main" id="{6F95DCA2-271B-46C2-BD04-7F6EACF25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981" y="3874168"/>
            <a:ext cx="2478842" cy="247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7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8F8D8CD-8C9D-4971-93E3-33C113CDA0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3377" y="1571279"/>
            <a:ext cx="10220446" cy="38472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Development of Pregnancy and Pediatric CDEs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for COVID-19 and Post-Acute Sequelae of SARS-CoV-2 Infection (PASC)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4A8B27-13A4-49E9-80F2-5AC50DAB4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1189" y="3600450"/>
            <a:ext cx="82607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03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B82175-9FD7-4941-BA49-2153C6D6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COVID-19 Data Harmonization: NIH’s Deliberate Process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21CCFE-2BD3-4144-AD38-20D235591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9" y="3046396"/>
            <a:ext cx="10058403" cy="1188720"/>
            <a:chOff x="4421133" y="2166937"/>
            <a:chExt cx="2783126" cy="34610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15D9D1-99E1-43D3-BB5A-B5259CDAABB9}"/>
                </a:ext>
              </a:extLst>
            </p:cNvPr>
            <p:cNvSpPr/>
            <p:nvPr/>
          </p:nvSpPr>
          <p:spPr>
            <a:xfrm>
              <a:off x="4421133" y="2166937"/>
              <a:ext cx="50602" cy="3461096"/>
            </a:xfrm>
            <a:prstGeom prst="rect">
              <a:avLst/>
            </a:prstGeom>
            <a:solidFill>
              <a:srgbClr val="9DD4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551078-F49C-4D02-AE28-A332DEC3CE7A}"/>
                </a:ext>
              </a:extLst>
            </p:cNvPr>
            <p:cNvSpPr/>
            <p:nvPr/>
          </p:nvSpPr>
          <p:spPr>
            <a:xfrm>
              <a:off x="4471735" y="2166937"/>
              <a:ext cx="2732524" cy="34610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9400" marR="0" lvl="2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Used a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modified Delphi approach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to build consensus for data harmonization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39B6EF8-50F0-415A-A77F-C05C8324B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66801" y="4471164"/>
            <a:ext cx="182878" cy="1188720"/>
          </a:xfrm>
          <a:prstGeom prst="rect">
            <a:avLst/>
          </a:prstGeom>
          <a:solidFill>
            <a:srgbClr val="00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C65AF7-3EAD-4EF5-BBB5-61D5CDBD6DA3}"/>
              </a:ext>
            </a:extLst>
          </p:cNvPr>
          <p:cNvSpPr/>
          <p:nvPr/>
        </p:nvSpPr>
        <p:spPr>
          <a:xfrm>
            <a:off x="1249680" y="4471164"/>
            <a:ext cx="9875519" cy="1188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9400" lvl="2">
              <a:spcAft>
                <a:spcPts val="2500"/>
              </a:spcAft>
              <a:defRPr/>
            </a:pPr>
            <a:r>
              <a:rPr lang="en-US">
                <a:solidFill>
                  <a:prstClr val="black"/>
                </a:solidFill>
                <a:latin typeface="Open Sans"/>
              </a:rPr>
              <a:t>Engaged in a </a:t>
            </a:r>
            <a:r>
              <a:rPr lang="en-US" b="1">
                <a:solidFill>
                  <a:prstClr val="black"/>
                </a:solidFill>
                <a:latin typeface="Open Sans"/>
              </a:rPr>
              <a:t>deliberate process </a:t>
            </a:r>
            <a:r>
              <a:rPr lang="en-US">
                <a:solidFill>
                  <a:prstClr val="black"/>
                </a:solidFill>
                <a:latin typeface="Open Sans"/>
              </a:rPr>
              <a:t>from March 2020 to June 2021 that included the refinement and addition of CDEs, which reflect the increased scientific knowledge of SARS‑CoV‑2 and Post-Acute Sequelae of SARS-CoV-2 Infection disease manifestation, variants, and vaccine efforts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82A409-F532-4765-8560-0AB78FC81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6809" y="1621628"/>
            <a:ext cx="10058403" cy="1188720"/>
            <a:chOff x="4421133" y="2166937"/>
            <a:chExt cx="2783126" cy="37495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0FD4E7-D47A-4775-B939-CFCFED87756E}"/>
                </a:ext>
              </a:extLst>
            </p:cNvPr>
            <p:cNvSpPr/>
            <p:nvPr/>
          </p:nvSpPr>
          <p:spPr>
            <a:xfrm>
              <a:off x="4421133" y="2166937"/>
              <a:ext cx="50602" cy="3749521"/>
            </a:xfrm>
            <a:prstGeom prst="rect">
              <a:avLst/>
            </a:prstGeom>
            <a:solidFill>
              <a:srgbClr val="DDE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6D6995-7F51-439F-BC58-B958A4062BCF}"/>
                </a:ext>
              </a:extLst>
            </p:cNvPr>
            <p:cNvSpPr/>
            <p:nvPr/>
          </p:nvSpPr>
          <p:spPr>
            <a:xfrm>
              <a:off x="4471735" y="2166937"/>
              <a:ext cx="2732524" cy="37495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9400" marR="0" lvl="2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Planned for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data harmonization and future analyses combining datasets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to address key research questions</a:t>
              </a:r>
            </a:p>
          </p:txBody>
        </p:sp>
      </p:grp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51756AA4-58D3-47A6-9D77-C2775416AE5F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454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solidFill>
                  <a:schemeClr val="tx1"/>
                </a:solidFill>
              </a:rPr>
              <a:t>In the 2020-2021 timeframe, NIH led the development of biomedical, psychosocial, and biospecimen CDEs to promote data harmonization in pregnancy and pediatric research. </a:t>
            </a:r>
            <a:r>
              <a:rPr lang="en-US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4228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1CC80BC5-F72D-4071-B3DB-E5205B07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Assembled Working Groups Comprised of Subject Matter Experts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ADFA5C8C-1BE7-4522-B54E-70CC811A75A7}"/>
              </a:ext>
            </a:extLst>
          </p:cNvPr>
          <p:cNvSpPr txBox="1">
            <a:spLocks/>
          </p:cNvSpPr>
          <p:nvPr/>
        </p:nvSpPr>
        <p:spPr>
          <a:xfrm>
            <a:off x="551688" y="642301"/>
            <a:ext cx="11390734" cy="454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spcAft>
                <a:spcPts val="1333"/>
              </a:spcAft>
              <a:buSzPct val="100000"/>
              <a:buFontTx/>
              <a:buNone/>
              <a:defRPr lang="en-US" sz="1800" b="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270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94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800" indent="-127000" algn="l" defTabSz="1219170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4200" indent="-127000" algn="l" defTabSz="1064657" rtl="0" eaLnBrk="1" latinLnBrk="0" hangingPunct="1">
              <a:spcBef>
                <a:spcPts val="0"/>
              </a:spcBef>
              <a:spcAft>
                <a:spcPts val="1333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1333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NIH’s COVID-19 CDEs encompass the collective contributions of NIH ICO representatives, federal partners, NIH extramural and intramural investigators, and non-NIH funded studies from the relevant research community.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10FA8CD-1008-478E-8E7A-A00C1947B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61" y="1855733"/>
            <a:ext cx="927785" cy="87108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089958D-AC42-447E-A0CB-17DC7E0F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639" y="1875543"/>
            <a:ext cx="811724" cy="8463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EC01B51-9C0F-40DE-B92F-4F64EA292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595" y="2764551"/>
            <a:ext cx="1441875" cy="6454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622DBF1-3E52-4CD9-8FDD-B5A9868BA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4367" y="3468029"/>
            <a:ext cx="956040" cy="611998"/>
          </a:xfrm>
          <a:prstGeom prst="rect">
            <a:avLst/>
          </a:prstGeom>
        </p:spPr>
      </p:pic>
      <p:pic>
        <p:nvPicPr>
          <p:cNvPr id="63" name="Picture 2" descr="Site Icon">
            <a:extLst>
              <a:ext uri="{FF2B5EF4-FFF2-40B4-BE49-F238E27FC236}">
                <a16:creationId xmlns:a16="http://schemas.microsoft.com/office/drawing/2014/main" id="{6F87C00C-F955-4073-95B6-7B98D700F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/>
          <a:stretch/>
        </p:blipFill>
        <p:spPr bwMode="auto">
          <a:xfrm>
            <a:off x="907935" y="4037724"/>
            <a:ext cx="1020453" cy="4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7C9EDA8-6C28-4265-B337-F861A1740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9814" y="3445430"/>
            <a:ext cx="1281551" cy="1213888"/>
            <a:chOff x="2230402" y="1961419"/>
            <a:chExt cx="2208394" cy="1890425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A2D0151-BBA7-4B14-B9B1-5788E2549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7552" y="1961419"/>
              <a:ext cx="971600" cy="1695536"/>
            </a:xfrm>
            <a:prstGeom prst="rect">
              <a:avLst/>
            </a:prstGeom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1D3E3C1-CF65-4164-B076-25EAFF4D6633}"/>
                </a:ext>
              </a:extLst>
            </p:cNvPr>
            <p:cNvSpPr/>
            <p:nvPr/>
          </p:nvSpPr>
          <p:spPr>
            <a:xfrm>
              <a:off x="2230402" y="3591654"/>
              <a:ext cx="2208394" cy="260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Global Network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CC5ECFF-4688-4DEA-8ABB-7C45E639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4367" y="4652525"/>
            <a:ext cx="1730267" cy="439980"/>
            <a:chOff x="551688" y="3429001"/>
            <a:chExt cx="2890333" cy="58207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E3FB52-0DC1-420F-93BE-FDDEC73A6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0825" y="3429001"/>
              <a:ext cx="2291196" cy="581993"/>
            </a:xfrm>
            <a:prstGeom prst="rect">
              <a:avLst/>
            </a:prstGeom>
          </p:spPr>
        </p:pic>
        <p:pic>
          <p:nvPicPr>
            <p:cNvPr id="37" name="Picture 14">
              <a:extLst>
                <a:ext uri="{FF2B5EF4-FFF2-40B4-BE49-F238E27FC236}">
                  <a16:creationId xmlns:a16="http://schemas.microsoft.com/office/drawing/2014/main" id="{F0D3246F-D73D-4821-A300-127690672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88" y="3430414"/>
              <a:ext cx="580663" cy="580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" name="Picture 8" descr="NIH - CARING for Children with COVID - Collaboration to Assess Risk and Identify long-term outcomes for Children with COVID">
            <a:extLst>
              <a:ext uri="{FF2B5EF4-FFF2-40B4-BE49-F238E27FC236}">
                <a16:creationId xmlns:a16="http://schemas.microsoft.com/office/drawing/2014/main" id="{6B9F6D02-9506-46E1-93D8-6F5CA2BEE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3" y="5126841"/>
            <a:ext cx="1645920" cy="2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321CCFE-2BD3-4144-AD38-20D235591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1057" y="1882918"/>
            <a:ext cx="2796822" cy="3514725"/>
            <a:chOff x="4421133" y="2166937"/>
            <a:chExt cx="2796822" cy="35147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815D9D1-99E1-43D3-BB5A-B5259CDAABB9}"/>
                </a:ext>
              </a:extLst>
            </p:cNvPr>
            <p:cNvSpPr/>
            <p:nvPr/>
          </p:nvSpPr>
          <p:spPr>
            <a:xfrm>
              <a:off x="4421133" y="2166937"/>
              <a:ext cx="45719" cy="35147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551078-F49C-4D02-AE28-A332DEC3CE7A}"/>
                </a:ext>
              </a:extLst>
            </p:cNvPr>
            <p:cNvSpPr/>
            <p:nvPr/>
          </p:nvSpPr>
          <p:spPr>
            <a:xfrm>
              <a:off x="4493043" y="2166937"/>
              <a:ext cx="2724912" cy="35147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9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5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90+ stakeholders in five working groups 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(WGs) across NIH, NIH-supported COVID-19 research studies, and three Federal agencies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B17E04-D971-4574-A7F5-4A777F002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69423" y="1882918"/>
            <a:ext cx="2770630" cy="3514724"/>
            <a:chOff x="8219734" y="2166937"/>
            <a:chExt cx="2770630" cy="351472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9B6EF8-50F0-415A-A77F-C05C8324B492}"/>
                </a:ext>
              </a:extLst>
            </p:cNvPr>
            <p:cNvSpPr/>
            <p:nvPr/>
          </p:nvSpPr>
          <p:spPr>
            <a:xfrm flipH="1">
              <a:off x="8219734" y="2166937"/>
              <a:ext cx="45719" cy="3514724"/>
            </a:xfrm>
            <a:prstGeom prst="rect">
              <a:avLst/>
            </a:prstGeom>
            <a:solidFill>
              <a:srgbClr val="1783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BF3961-8A7F-4033-B197-090489BA42A3}"/>
                </a:ext>
              </a:extLst>
            </p:cNvPr>
            <p:cNvSpPr/>
            <p:nvPr/>
          </p:nvSpPr>
          <p:spPr>
            <a:xfrm>
              <a:off x="8265452" y="2166937"/>
              <a:ext cx="2724912" cy="35147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79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  <a:p>
              <a:pPr marL="279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Participating NIH Institutes, Centers, and Offices (ICOs) included: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NIEHS,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NHLBI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NIAID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NICHD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NIDA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NIDDK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NIMH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NINDS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NLM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, and </a:t>
              </a: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Calibri" panose="020F0502020204030204" pitchFamily="34" charset="0"/>
                  <a:cs typeface="Times New Roman" panose="02020603050405020304" pitchFamily="18" charset="0"/>
                </a:rPr>
                <a:t>OD</a:t>
              </a:r>
            </a:p>
            <a:p>
              <a:pPr marL="2794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9471ED-4EA0-486C-93C5-2CA01E02D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50907" y="1894646"/>
            <a:ext cx="911569" cy="871087"/>
            <a:chOff x="6953692" y="351089"/>
            <a:chExt cx="1790472" cy="160189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E3DAA3C3-A3F9-4645-B753-F11D9B120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953692" y="351089"/>
              <a:ext cx="1790471" cy="120691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3AE51D6D-8761-48F6-8AF8-A19A8AAD8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53692" y="1622810"/>
              <a:ext cx="1790472" cy="330174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B3B13D7A-2DC6-4443-A27B-53CE73765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13508" y="1479126"/>
            <a:ext cx="1550747" cy="1550747"/>
          </a:xfrm>
          <a:prstGeom prst="rect">
            <a:avLst/>
          </a:prstGeom>
        </p:spPr>
      </p:pic>
      <p:pic>
        <p:nvPicPr>
          <p:cNvPr id="70" name="Picture 12">
            <a:extLst>
              <a:ext uri="{FF2B5EF4-FFF2-40B4-BE49-F238E27FC236}">
                <a16:creationId xmlns:a16="http://schemas.microsoft.com/office/drawing/2014/main" id="{86A6661A-C596-456B-8A0C-56477C496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689" y="2824664"/>
            <a:ext cx="915007" cy="6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1168DBC-654E-4F66-B618-5D7518B3F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16667" r="7008" b="13697"/>
          <a:stretch/>
        </p:blipFill>
        <p:spPr>
          <a:xfrm>
            <a:off x="10250152" y="2726463"/>
            <a:ext cx="1300757" cy="26133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B8997E4-68DB-498D-BF81-BC7B89AF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175345" y="3045463"/>
            <a:ext cx="1145873" cy="61675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B943712-52F8-409A-B4BA-C27123511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339" y="3516199"/>
            <a:ext cx="1066314" cy="104145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3CF206C-B2BF-40D6-A4A4-FAACB4A51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422" y="3640280"/>
            <a:ext cx="1393155" cy="742083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0894C36-21CC-4F09-AE68-FEDBE61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16679" y="4504441"/>
            <a:ext cx="2069267" cy="815026"/>
            <a:chOff x="1220885" y="5756857"/>
            <a:chExt cx="2072740" cy="82615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F827812-AA39-4CA6-AFB2-26E3CAE31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220886" y="6173121"/>
              <a:ext cx="1036369" cy="409890"/>
            </a:xfrm>
            <a:prstGeom prst="rect">
              <a:avLst/>
            </a:prstGeom>
          </p:spPr>
        </p:pic>
        <p:pic>
          <p:nvPicPr>
            <p:cNvPr id="68" name="Picture 4" descr="Neurocritical Care Society">
              <a:extLst>
                <a:ext uri="{FF2B5EF4-FFF2-40B4-BE49-F238E27FC236}">
                  <a16:creationId xmlns:a16="http://schemas.microsoft.com/office/drawing/2014/main" id="{D47A703F-ECA5-463F-9D54-E22BF7AEE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0885" y="5756857"/>
              <a:ext cx="2007512" cy="35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F7FFA65-D8B4-452B-8936-DD0E4242F480}"/>
                </a:ext>
              </a:extLst>
            </p:cNvPr>
            <p:cNvSpPr/>
            <p:nvPr/>
          </p:nvSpPr>
          <p:spPr>
            <a:xfrm>
              <a:off x="2257256" y="6159185"/>
              <a:ext cx="1036369" cy="218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1A207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GCSNeuroCOVID</a:t>
              </a: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A2071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25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81D23FA7-4658-407B-BD6C-1FA9758A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238606"/>
            <a:ext cx="11390734" cy="8577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</a:rPr>
              <a:t>Five Working Groups Contributed to Pregnancy and Pediatrics COVID-19 and PASC CDE Development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52D701-63F6-42C2-AA01-179D7871A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365187"/>
              </p:ext>
            </p:extLst>
          </p:nvPr>
        </p:nvGraphicFramePr>
        <p:xfrm>
          <a:off x="1296778" y="68485"/>
          <a:ext cx="9348424" cy="609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Badge 1 with solid fill">
            <a:extLst>
              <a:ext uri="{FF2B5EF4-FFF2-40B4-BE49-F238E27FC236}">
                <a16:creationId xmlns:a16="http://schemas.microsoft.com/office/drawing/2014/main" id="{CF2283E9-6DE8-402E-8FA1-C8053A274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70646" y="5058857"/>
            <a:ext cx="453528" cy="453528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9B595724-8FAD-4BDB-A827-C40463AC6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34482" y="5055185"/>
            <a:ext cx="457200" cy="457200"/>
          </a:xfrm>
          <a:prstGeom prst="rect">
            <a:avLst/>
          </a:prstGeom>
        </p:spPr>
      </p:pic>
      <p:pic>
        <p:nvPicPr>
          <p:cNvPr id="21" name="Graphic 20" descr="Badge 3 with solid fill">
            <a:extLst>
              <a:ext uri="{FF2B5EF4-FFF2-40B4-BE49-F238E27FC236}">
                <a16:creationId xmlns:a16="http://schemas.microsoft.com/office/drawing/2014/main" id="{77694517-3C07-4922-855D-9A1FC39C96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1027" y="5055185"/>
            <a:ext cx="457200" cy="457200"/>
          </a:xfrm>
          <a:prstGeom prst="rect">
            <a:avLst/>
          </a:prstGeom>
        </p:spPr>
      </p:pic>
      <p:pic>
        <p:nvPicPr>
          <p:cNvPr id="24" name="Graphic 23" descr="Badge 4 with solid fill">
            <a:extLst>
              <a:ext uri="{FF2B5EF4-FFF2-40B4-BE49-F238E27FC236}">
                <a16:creationId xmlns:a16="http://schemas.microsoft.com/office/drawing/2014/main" id="{BF9CCACA-D31A-45B3-85AE-E616414924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40914" y="5072350"/>
            <a:ext cx="457200" cy="457200"/>
          </a:xfrm>
          <a:prstGeom prst="rect">
            <a:avLst/>
          </a:prstGeom>
        </p:spPr>
      </p:pic>
      <p:pic>
        <p:nvPicPr>
          <p:cNvPr id="29" name="Graphic 28" descr="Badge 5 with solid fill">
            <a:extLst>
              <a:ext uri="{FF2B5EF4-FFF2-40B4-BE49-F238E27FC236}">
                <a16:creationId xmlns:a16="http://schemas.microsoft.com/office/drawing/2014/main" id="{B1506EFF-D83B-4816-B1AD-F97B94EAFF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64154" y="505518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196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N4SEoXjPTbimCfMYyOz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fPBLZKrlrPQKDp33E2bg"/>
</p:tagLst>
</file>

<file path=ppt/theme/theme1.xml><?xml version="1.0" encoding="utf-8"?>
<a:theme xmlns:a="http://schemas.openxmlformats.org/drawingml/2006/main" name="3_Deloitte_US_Onscreen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2.xml><?xml version="1.0" encoding="utf-8"?>
<a:theme xmlns:a="http://schemas.openxmlformats.org/drawingml/2006/main" name="7_Deloitte_US_Onscreen">
  <a:themeElements>
    <a:clrScheme name="Custom 14">
      <a:dk1>
        <a:srgbClr val="000000"/>
      </a:dk1>
      <a:lt1>
        <a:srgbClr val="FFFFFF"/>
      </a:lt1>
      <a:dk2>
        <a:srgbClr val="20558A"/>
      </a:dk2>
      <a:lt2>
        <a:srgbClr val="F4F4F4"/>
      </a:lt2>
      <a:accent1>
        <a:srgbClr val="178381"/>
      </a:accent1>
      <a:accent2>
        <a:srgbClr val="6991AC"/>
      </a:accent2>
      <a:accent3>
        <a:srgbClr val="E6B174"/>
      </a:accent3>
      <a:accent4>
        <a:srgbClr val="C3D8DF"/>
      </a:accent4>
      <a:accent5>
        <a:srgbClr val="616265"/>
      </a:accent5>
      <a:accent6>
        <a:srgbClr val="E57200"/>
      </a:accent6>
      <a:hlink>
        <a:srgbClr val="0079D2"/>
      </a:hlink>
      <a:folHlink>
        <a:srgbClr val="80008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3.xml><?xml version="1.0" encoding="utf-8"?>
<a:theme xmlns:a="http://schemas.openxmlformats.org/drawingml/2006/main" name="4_Deloitte_US_Onscreen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4.xml><?xml version="1.0" encoding="utf-8"?>
<a:theme xmlns:a="http://schemas.openxmlformats.org/drawingml/2006/main" name="5_Deloitte_US_Onscreen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5.xml><?xml version="1.0" encoding="utf-8"?>
<a:theme xmlns:a="http://schemas.openxmlformats.org/drawingml/2006/main" name="6_Deloitte_US_Onscreen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6.xml><?xml version="1.0" encoding="utf-8"?>
<a:theme xmlns:a="http://schemas.openxmlformats.org/drawingml/2006/main" name="8_Deloitte_US_Onscreen">
  <a:themeElements>
    <a:clrScheme name="Custom 14">
      <a:dk1>
        <a:srgbClr val="000000"/>
      </a:dk1>
      <a:lt1>
        <a:srgbClr val="FFFFFF"/>
      </a:lt1>
      <a:dk2>
        <a:srgbClr val="20558A"/>
      </a:dk2>
      <a:lt2>
        <a:srgbClr val="F4F4F4"/>
      </a:lt2>
      <a:accent1>
        <a:srgbClr val="178381"/>
      </a:accent1>
      <a:accent2>
        <a:srgbClr val="6991AC"/>
      </a:accent2>
      <a:accent3>
        <a:srgbClr val="E6B174"/>
      </a:accent3>
      <a:accent4>
        <a:srgbClr val="C3D8DF"/>
      </a:accent4>
      <a:accent5>
        <a:srgbClr val="616265"/>
      </a:accent5>
      <a:accent6>
        <a:srgbClr val="E57200"/>
      </a:accent6>
      <a:hlink>
        <a:srgbClr val="0079D2"/>
      </a:hlink>
      <a:folHlink>
        <a:srgbClr val="800080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5" id="{21219445-7334-4AA3-9246-0115222D80DA}" vid="{F469ED6C-1D06-4A16-8A79-F12014AA15C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24584C23FDF4BB8656E52E9AA5D01" ma:contentTypeVersion="16" ma:contentTypeDescription="Create a new document." ma:contentTypeScope="" ma:versionID="a61cc99f4ee5d109c4e719b9f2dbdcf6">
  <xsd:schema xmlns:xsd="http://www.w3.org/2001/XMLSchema" xmlns:xs="http://www.w3.org/2001/XMLSchema" xmlns:p="http://schemas.microsoft.com/office/2006/metadata/properties" xmlns:ns2="bc35cd33-ac99-4bdf-afb1-5d174353cdd5" xmlns:ns3="2e9196fe-87c2-4263-8992-3ae1dbaa9fde" targetNamespace="http://schemas.microsoft.com/office/2006/metadata/properties" ma:root="true" ma:fieldsID="e88b656b0837ddd11a2ecd69afbee273" ns2:_="" ns3:_="">
    <xsd:import namespace="bc35cd33-ac99-4bdf-afb1-5d174353cdd5"/>
    <xsd:import namespace="2e9196fe-87c2-4263-8992-3ae1dbaa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5cd33-ac99-4bdf-afb1-5d174353cd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98d900d-0589-4081-96eb-513de833a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196fe-87c2-4263-8992-3ae1dbaa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0df3b2-088a-4da6-a268-d7e3ef138cc8}" ma:internalName="TaxCatchAll" ma:showField="CatchAllData" ma:web="2e9196fe-87c2-4263-8992-3ae1dbaa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35cd33-ac99-4bdf-afb1-5d174353cdd5">
      <Terms xmlns="http://schemas.microsoft.com/office/infopath/2007/PartnerControls"/>
    </lcf76f155ced4ddcb4097134ff3c332f>
    <TaxCatchAll xmlns="2e9196fe-87c2-4263-8992-3ae1dbaa9fde" xsi:nil="true"/>
  </documentManagement>
</p:properties>
</file>

<file path=customXml/itemProps1.xml><?xml version="1.0" encoding="utf-8"?>
<ds:datastoreItem xmlns:ds="http://schemas.openxmlformats.org/officeDocument/2006/customXml" ds:itemID="{F200FCA9-F412-4103-AF08-CDF1B6BCDD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065F89-FFCF-4E75-A792-8266304A5A60}">
  <ds:schemaRefs>
    <ds:schemaRef ds:uri="2e9196fe-87c2-4263-8992-3ae1dbaa9fde"/>
    <ds:schemaRef ds:uri="bc35cd33-ac99-4bdf-afb1-5d174353cd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BFFFFD-79E7-4A18-A173-3176D5DD79AB}">
  <ds:schemaRefs>
    <ds:schemaRef ds:uri="http://www.w3.org/XML/1998/namespace"/>
    <ds:schemaRef ds:uri="bc35cd33-ac99-4bdf-afb1-5d174353cdd5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2e9196fe-87c2-4263-8992-3ae1dbaa9fd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2742</Words>
  <Application>Microsoft Office PowerPoint</Application>
  <PresentationFormat>Widescreen</PresentationFormat>
  <Paragraphs>472</Paragraphs>
  <Slides>32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-apple-system</vt:lpstr>
      <vt:lpstr>Arial</vt:lpstr>
      <vt:lpstr>Calibri</vt:lpstr>
      <vt:lpstr>Calibri Light</vt:lpstr>
      <vt:lpstr>Chronicle Display Black</vt:lpstr>
      <vt:lpstr>Open Sans</vt:lpstr>
      <vt:lpstr>Open Sans (Body)</vt:lpstr>
      <vt:lpstr>Open Sans Light</vt:lpstr>
      <vt:lpstr>Open Sans Semibold</vt:lpstr>
      <vt:lpstr>Verdana</vt:lpstr>
      <vt:lpstr>Wingdings</vt:lpstr>
      <vt:lpstr>Wingdings 2</vt:lpstr>
      <vt:lpstr>YACgEQNAr7w 0</vt:lpstr>
      <vt:lpstr>YADLjHWw7fA 0</vt:lpstr>
      <vt:lpstr>3_Deloitte_US_Onscreen</vt:lpstr>
      <vt:lpstr>7_Deloitte_US_Onscreen</vt:lpstr>
      <vt:lpstr>4_Deloitte_US_Onscreen</vt:lpstr>
      <vt:lpstr>5_Deloitte_US_Onscreen</vt:lpstr>
      <vt:lpstr>6_Deloitte_US_Onscreen</vt:lpstr>
      <vt:lpstr>8_Deloitte_US_Onscreen</vt:lpstr>
      <vt:lpstr>think-cell Slide</vt:lpstr>
      <vt:lpstr>NICHD and niehs present: Training and REDCap Demonstration for the Implementation of NICHD’s common data element (CDE) Recommendations for COVID-19 Research in Pediatric, Pregnant, and Lactating Populations Published Through the NIEHS Disaster Research Response (dr2) Portal </vt:lpstr>
      <vt:lpstr>Training and REDCap Demonstration for the Implementation of NICHD's CDE Recommendations for COVID-19 Research in Pediatric, Pregnant, and Lactating Populations Published Through the NIEHS Disaster Research Response (DR2) Portal</vt:lpstr>
      <vt:lpstr>Agenda</vt:lpstr>
      <vt:lpstr>Today’s Learning Objectives </vt:lpstr>
      <vt:lpstr>Diana W. Bianchi, M.D. Quote</vt:lpstr>
      <vt:lpstr> Development of Pregnancy and Pediatric CDEs  for COVID-19 and Post-Acute Sequelae of SARS-CoV-2 Infection (PASC)    </vt:lpstr>
      <vt:lpstr>COVID-19 Data Harmonization: NIH’s Deliberate Process</vt:lpstr>
      <vt:lpstr>Assembled Working Groups Comprised of Subject Matter Experts </vt:lpstr>
      <vt:lpstr>Five Working Groups Contributed to Pregnancy and Pediatrics COVID-19 and PASC CDE Development</vt:lpstr>
      <vt:lpstr>Pregnancy and Pediatrics CDE Reports </vt:lpstr>
      <vt:lpstr>NICHD Common Data Elements: DR2 Web Analytics</vt:lpstr>
      <vt:lpstr>   Overview of CDE Structure  </vt:lpstr>
      <vt:lpstr>Tier 1 &amp; Tier 2 Recommendations  </vt:lpstr>
      <vt:lpstr>Subject Area, Domains, Concepts, &amp; Elements</vt:lpstr>
      <vt:lpstr>Pregnancy CDE Domains</vt:lpstr>
      <vt:lpstr>Pediatrics CDE Domains</vt:lpstr>
      <vt:lpstr>Modifications </vt:lpstr>
      <vt:lpstr>Examples of CDE Amendments as our Understanding of the Current Pandemic Continues to Evolve</vt:lpstr>
      <vt:lpstr>  Accessing CDEs via the Disaster Research Response Program (DR2) Website and REDCap    </vt:lpstr>
      <vt:lpstr>DR2 Hosts NIH COVID-19 Data Collection/Survey Instruments</vt:lpstr>
      <vt:lpstr>CDEs Live on DR2 via REDCap</vt:lpstr>
      <vt:lpstr>DEMO: DR2 </vt:lpstr>
      <vt:lpstr>   Call to Action   </vt:lpstr>
      <vt:lpstr>A Call to Action</vt:lpstr>
      <vt:lpstr>   Contributors    </vt:lpstr>
      <vt:lpstr>Pregnancy Working Group Membership </vt:lpstr>
      <vt:lpstr>Pediatrics Working Group Membership </vt:lpstr>
      <vt:lpstr>   Q&amp;A   </vt:lpstr>
      <vt:lpstr>   Thank You  </vt:lpstr>
      <vt:lpstr>   Appendix  </vt:lpstr>
      <vt:lpstr>Pregnancy CDE Success Stories </vt:lpstr>
      <vt:lpstr>Pediatrics CDE Success Stories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Shipman, Will</dc:creator>
  <cp:lastModifiedBy>Strouse, Jon (NIH/NIEHS) [C]</cp:lastModifiedBy>
  <cp:revision>3</cp:revision>
  <dcterms:created xsi:type="dcterms:W3CDTF">2021-11-30T20:32:59Z</dcterms:created>
  <dcterms:modified xsi:type="dcterms:W3CDTF">2023-04-11T16:17:09Z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0x010100F1A24584C23FDF4BB8656E52E9AA5D01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2021-11-30T20:34:04Z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609ab03f-88a3-43a1-891f-b8125f1c5a7e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</Properties>
</file>