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62" r:id="rId2"/>
    <p:sldId id="317" r:id="rId3"/>
    <p:sldId id="938" r:id="rId4"/>
    <p:sldId id="308" r:id="rId5"/>
    <p:sldId id="283" r:id="rId6"/>
    <p:sldId id="382" r:id="rId7"/>
    <p:sldId id="945" r:id="rId8"/>
    <p:sldId id="941" r:id="rId9"/>
    <p:sldId id="284" r:id="rId10"/>
    <p:sldId id="285" r:id="rId11"/>
    <p:sldId id="287" r:id="rId12"/>
    <p:sldId id="303" r:id="rId13"/>
    <p:sldId id="269" r:id="rId14"/>
    <p:sldId id="306" r:id="rId15"/>
    <p:sldId id="299" r:id="rId16"/>
    <p:sldId id="289" r:id="rId17"/>
    <p:sldId id="288" r:id="rId18"/>
    <p:sldId id="373" r:id="rId19"/>
    <p:sldId id="290" r:id="rId20"/>
    <p:sldId id="291" r:id="rId21"/>
    <p:sldId id="294" r:id="rId22"/>
    <p:sldId id="307" r:id="rId23"/>
    <p:sldId id="298" r:id="rId24"/>
    <p:sldId id="270" r:id="rId25"/>
    <p:sldId id="942" r:id="rId26"/>
    <p:sldId id="29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/>
    <p:restoredTop sz="94663"/>
  </p:normalViewPr>
  <p:slideViewPr>
    <p:cSldViewPr snapToGrid="0" snapToObjects="1">
      <p:cViewPr varScale="1">
        <p:scale>
          <a:sx n="73" d="100"/>
          <a:sy n="73" d="100"/>
        </p:scale>
        <p:origin x="9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F8139-1598-AB4E-B9D7-3ACDA53E468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B5CA4-4FC9-A645-A864-3E86FC7D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1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CA4-4FC9-A645-A864-3E86FC7D8D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779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+mn-lt"/>
                <a:ea typeface="宋体" charset="0"/>
                <a:cs typeface="Calibri"/>
              </a:rPr>
              <a:t>Use active listening skills to identify deeper emotions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CA4-4FC9-A645-A864-3E86FC7D8D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Oh, the places you’ll go!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CA4-4FC9-A645-A864-3E86FC7D8D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CA4-4FC9-A645-A864-3E86FC7D8D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B5CA4-4FC9-A645-A864-3E86FC7D8D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CA4-4FC9-A645-A864-3E86FC7D8D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2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Oh, the places you’ll go!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CA4-4FC9-A645-A864-3E86FC7D8D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0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CE1247-71F9-4C1B-A9B2-EF901BAE6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E26C8-0C8B-4DB7-AB72-5B93AE82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6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9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1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18771-9EBC-43D8-9826-D0C362BD4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60A86-4C68-4193-955F-A5F72CDD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F78C7-3DB2-4490-984A-D07BAB5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59E3E-9D85-46EA-B705-DB0E451E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30233-7CFB-47DD-967C-903465D0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1DCC7C-A13B-4081-8073-C5FA6D47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4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26515E-0CE4-43E4-B87A-74AA8F42F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4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D0FA3B-D260-4876-AE62-E7521E1DDFD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B498-6A42-E940-8F71-CD317FB2AD6B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5880-E579-E64D-8A7A-C36D86F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jpeg"/><Relationship Id="rId7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00BD17-8C6F-0A4C-9FE3-2D72B8F9CAFD}"/>
              </a:ext>
            </a:extLst>
          </p:cNvPr>
          <p:cNvSpPr/>
          <p:nvPr/>
        </p:nvSpPr>
        <p:spPr>
          <a:xfrm>
            <a:off x="4882463" y="5049503"/>
            <a:ext cx="2427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Ted Benson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Managing Partner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37A0C-74AF-A648-A94E-26C06C49518A}"/>
              </a:ext>
            </a:extLst>
          </p:cNvPr>
          <p:cNvSpPr txBox="1"/>
          <p:nvPr/>
        </p:nvSpPr>
        <p:spPr>
          <a:xfrm>
            <a:off x="4399676" y="2583062"/>
            <a:ext cx="339265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endParaRPr lang="en-US" sz="2000" dirty="0"/>
          </a:p>
          <a:p>
            <a:pPr lvl="0" algn="ctr"/>
            <a:r>
              <a:rPr lang="en-US" sz="4800" b="1" dirty="0"/>
              <a:t>Interviewing</a:t>
            </a:r>
          </a:p>
          <a:p>
            <a:pPr lvl="0" algn="ctr"/>
            <a:endParaRPr lang="en-US" sz="1200" dirty="0"/>
          </a:p>
          <a:p>
            <a:pPr lvl="0" algn="ctr"/>
            <a:r>
              <a:rPr lang="en-US" sz="2400" dirty="0"/>
              <a:t>Tips to succeed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76A0D9-34BB-8445-A508-67376BF1F944}"/>
              </a:ext>
            </a:extLst>
          </p:cNvPr>
          <p:cNvSpPr/>
          <p:nvPr/>
        </p:nvSpPr>
        <p:spPr>
          <a:xfrm>
            <a:off x="3348774" y="6173651"/>
            <a:ext cx="5494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i="1" dirty="0"/>
              <a:t>Your Market Differentiator is Human Potential: Realize It.</a:t>
            </a:r>
          </a:p>
        </p:txBody>
      </p:sp>
      <p:pic>
        <p:nvPicPr>
          <p:cNvPr id="9" name="Graphic 8" descr="NIEHS logo">
            <a:extLst>
              <a:ext uri="{FF2B5EF4-FFF2-40B4-BE49-F238E27FC236}">
                <a16:creationId xmlns:a16="http://schemas.microsoft.com/office/drawing/2014/main" id="{4BCC2C55-646C-0C41-87EE-C6BA86D62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2737" y="1211954"/>
            <a:ext cx="9566526" cy="997947"/>
          </a:xfrm>
          <a:prstGeom prst="rect">
            <a:avLst/>
          </a:prstGeom>
        </p:spPr>
      </p:pic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5FC97B49-D19E-4C34-B3F1-622DBE7C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Interviewing</a:t>
            </a:r>
          </a:p>
        </p:txBody>
      </p:sp>
    </p:spTree>
    <p:extLst>
      <p:ext uri="{BB962C8B-B14F-4D97-AF65-F5344CB8AC3E}">
        <p14:creationId xmlns:p14="http://schemas.microsoft.com/office/powerpoint/2010/main" val="334758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7D093-0206-2A45-9D25-D921E74C745E}"/>
              </a:ext>
            </a:extLst>
          </p:cNvPr>
          <p:cNvSpPr/>
          <p:nvPr/>
        </p:nvSpPr>
        <p:spPr>
          <a:xfrm>
            <a:off x="1771715" y="788162"/>
            <a:ext cx="86485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… or constructive conversations.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You</a:t>
            </a:r>
            <a:r>
              <a:rPr lang="en-US" sz="3200" dirty="0"/>
              <a:t> help make the choice. </a:t>
            </a:r>
          </a:p>
        </p:txBody>
      </p:sp>
      <p:pic>
        <p:nvPicPr>
          <p:cNvPr id="5" name="Picture 4" descr="man and woman shaking hands">
            <a:extLst>
              <a:ext uri="{FF2B5EF4-FFF2-40B4-BE49-F238E27FC236}">
                <a16:creationId xmlns:a16="http://schemas.microsoft.com/office/drawing/2014/main" id="{4C9ED2B1-BCF0-2940-BEC4-540E44D9D2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388" y="1398324"/>
            <a:ext cx="6525224" cy="433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54F03-7522-4D2C-881B-3127EBC4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constructive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4631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590426-4690-A54C-9717-5BBDEA72F039}"/>
              </a:ext>
            </a:extLst>
          </p:cNvPr>
          <p:cNvSpPr/>
          <p:nvPr/>
        </p:nvSpPr>
        <p:spPr>
          <a:xfrm>
            <a:off x="1560908" y="1937264"/>
            <a:ext cx="9888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k-SK" sz="2400" dirty="0" err="1"/>
              <a:t>Pain</a:t>
            </a:r>
            <a:r>
              <a:rPr lang="sk-SK" sz="2400" dirty="0"/>
              <a:t>: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candidate</a:t>
            </a:r>
            <a:r>
              <a:rPr lang="sk-SK" sz="2400" dirty="0"/>
              <a:t> </a:t>
            </a:r>
            <a:r>
              <a:rPr lang="sk-SK" sz="2400" dirty="0" err="1"/>
              <a:t>can</a:t>
            </a:r>
            <a:r>
              <a:rPr lang="sk-SK" sz="2400" dirty="0"/>
              <a:t> save the </a:t>
            </a:r>
            <a:r>
              <a:rPr lang="sk-SK" sz="2400" dirty="0" err="1"/>
              <a:t>company</a:t>
            </a:r>
            <a:r>
              <a:rPr lang="sk-SK" sz="2400" dirty="0"/>
              <a:t> </a:t>
            </a:r>
            <a:r>
              <a:rPr lang="sk-SK" sz="2400" b="1" dirty="0" err="1"/>
              <a:t>value</a:t>
            </a:r>
            <a:endParaRPr lang="sk-SK" sz="2400" b="1" dirty="0"/>
          </a:p>
          <a:p>
            <a:pPr lvl="1"/>
            <a:endParaRPr lang="sk-SK" sz="2400" dirty="0"/>
          </a:p>
          <a:p>
            <a:pPr lvl="1"/>
            <a:r>
              <a:rPr lang="sk-SK" sz="2400" dirty="0" err="1"/>
              <a:t>Opportunity</a:t>
            </a:r>
            <a:r>
              <a:rPr lang="sk-SK" sz="2400" dirty="0"/>
              <a:t>: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candidate</a:t>
            </a:r>
            <a:r>
              <a:rPr lang="sk-SK" sz="2400" dirty="0"/>
              <a:t>  </a:t>
            </a:r>
            <a:r>
              <a:rPr lang="sk-SK" sz="2400" dirty="0" err="1"/>
              <a:t>can</a:t>
            </a:r>
            <a:r>
              <a:rPr lang="sk-SK" sz="2400" dirty="0"/>
              <a:t> create new </a:t>
            </a:r>
            <a:r>
              <a:rPr lang="sk-SK" sz="2400" dirty="0" err="1"/>
              <a:t>company</a:t>
            </a:r>
            <a:r>
              <a:rPr lang="sk-SK" sz="2400" dirty="0"/>
              <a:t> </a:t>
            </a:r>
            <a:r>
              <a:rPr lang="sk-SK" sz="2400" b="1" dirty="0" err="1"/>
              <a:t>value</a:t>
            </a:r>
            <a:endParaRPr lang="sk-SK" sz="2400" b="1" dirty="0"/>
          </a:p>
          <a:p>
            <a:pPr lvl="1"/>
            <a:endParaRPr lang="sk-SK" sz="2400" dirty="0"/>
          </a:p>
          <a:p>
            <a:pPr lvl="1"/>
            <a:r>
              <a:rPr lang="sk-SK" sz="2400" dirty="0" err="1"/>
              <a:t>Bottom</a:t>
            </a:r>
            <a:r>
              <a:rPr lang="sk-SK" sz="2400" dirty="0"/>
              <a:t> </a:t>
            </a:r>
            <a:r>
              <a:rPr lang="sk-SK" sz="2400" dirty="0" err="1"/>
              <a:t>line</a:t>
            </a:r>
            <a:r>
              <a:rPr lang="sk-SK" sz="2400" dirty="0"/>
              <a:t>: </a:t>
            </a:r>
            <a:r>
              <a:rPr lang="sk-SK" sz="2400" b="1" dirty="0" err="1"/>
              <a:t>The</a:t>
            </a:r>
            <a:r>
              <a:rPr lang="sk-SK" sz="2400" b="1" dirty="0"/>
              <a:t> </a:t>
            </a:r>
            <a:r>
              <a:rPr lang="sk-SK" sz="2400" b="1" dirty="0" err="1"/>
              <a:t>manger</a:t>
            </a:r>
            <a:r>
              <a:rPr lang="sk-SK" sz="2400" b="1" dirty="0"/>
              <a:t> </a:t>
            </a:r>
            <a:r>
              <a:rPr lang="sk-SK" sz="2400" b="1" dirty="0" err="1"/>
              <a:t>needs</a:t>
            </a:r>
            <a:r>
              <a:rPr lang="sk-SK" sz="2400" b="1" dirty="0"/>
              <a:t> to </a:t>
            </a:r>
            <a:r>
              <a:rPr lang="sk-SK" sz="2400" b="1" dirty="0" err="1"/>
              <a:t>see</a:t>
            </a:r>
            <a:r>
              <a:rPr lang="sk-SK" sz="2400" b="1" dirty="0"/>
              <a:t> </a:t>
            </a:r>
            <a:r>
              <a:rPr lang="sk-SK" sz="2400" b="1" dirty="0" err="1"/>
              <a:t>your</a:t>
            </a:r>
            <a:r>
              <a:rPr lang="sk-SK" sz="2400" b="1" dirty="0"/>
              <a:t> </a:t>
            </a:r>
            <a:r>
              <a:rPr lang="sk-SK" sz="2400" b="1" dirty="0" err="1"/>
              <a:t>value</a:t>
            </a:r>
            <a:r>
              <a:rPr lang="sk-SK" sz="2400" b="1" dirty="0"/>
              <a:t> to </a:t>
            </a:r>
            <a:r>
              <a:rPr lang="sk-SK" sz="2400" b="1" dirty="0" err="1"/>
              <a:t>the</a:t>
            </a:r>
            <a:r>
              <a:rPr lang="sk-SK" sz="2400" b="1" dirty="0"/>
              <a:t> </a:t>
            </a:r>
            <a:r>
              <a:rPr lang="sk-SK" sz="2400" b="1" dirty="0" err="1"/>
              <a:t>company</a:t>
            </a:r>
            <a:endParaRPr lang="sk-SK" sz="2400" b="1" dirty="0"/>
          </a:p>
        </p:txBody>
      </p:sp>
      <p:pic>
        <p:nvPicPr>
          <p:cNvPr id="5" name="Picture 4" descr="VALUE">
            <a:extLst>
              <a:ext uri="{FF2B5EF4-FFF2-40B4-BE49-F238E27FC236}">
                <a16:creationId xmlns:a16="http://schemas.microsoft.com/office/drawing/2014/main" id="{0EA6EBC6-1ABB-E243-997D-DB6AB1EB5E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062" y="4077635"/>
            <a:ext cx="4605875" cy="24165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8102BA5-F8DE-8E49-B68A-E41334D6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701"/>
            <a:ext cx="10515600" cy="1325563"/>
          </a:xfrm>
        </p:spPr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does a manager need to hire?</a:t>
            </a:r>
          </a:p>
        </p:txBody>
      </p:sp>
    </p:spTree>
    <p:extLst>
      <p:ext uri="{BB962C8B-B14F-4D97-AF65-F5344CB8AC3E}">
        <p14:creationId xmlns:p14="http://schemas.microsoft.com/office/powerpoint/2010/main" val="393836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102BA5-F8DE-8E49-B68A-E41334D6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030" y="2623381"/>
            <a:ext cx="7139940" cy="1325563"/>
          </a:xfrm>
        </p:spPr>
        <p:txBody>
          <a:bodyPr/>
          <a:lstStyle/>
          <a:p>
            <a:r>
              <a:rPr lang="en-US" dirty="0"/>
              <a:t>So the goal of an interview is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D42A3-614B-DB4E-9E44-7B324B5C2534}"/>
              </a:ext>
            </a:extLst>
          </p:cNvPr>
          <p:cNvSpPr/>
          <p:nvPr/>
        </p:nvSpPr>
        <p:spPr>
          <a:xfrm>
            <a:off x="3161704" y="6063419"/>
            <a:ext cx="586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Century Gothic"/>
              </a:rPr>
              <a:t>Please share: What do you think…?</a:t>
            </a:r>
          </a:p>
        </p:txBody>
      </p:sp>
    </p:spTree>
    <p:extLst>
      <p:ext uri="{BB962C8B-B14F-4D97-AF65-F5344CB8AC3E}">
        <p14:creationId xmlns:p14="http://schemas.microsoft.com/office/powerpoint/2010/main" val="20418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son wearing sunglasses">
            <a:extLst>
              <a:ext uri="{FF2B5EF4-FFF2-40B4-BE49-F238E27FC236}">
                <a16:creationId xmlns:a16="http://schemas.microsoft.com/office/drawing/2014/main" id="{6CB29FB7-B9E1-8A49-9F6B-A448DCADB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096" y="736125"/>
            <a:ext cx="5785807" cy="5785807"/>
          </a:xfrm>
          <a:prstGeom prst="rect">
            <a:avLst/>
          </a:prstGeom>
        </p:spPr>
      </p:pic>
      <p:sp>
        <p:nvSpPr>
          <p:cNvPr id="5" name="Donut 4" descr="Trust">
            <a:extLst>
              <a:ext uri="{FF2B5EF4-FFF2-40B4-BE49-F238E27FC236}">
                <a16:creationId xmlns:a16="http://schemas.microsoft.com/office/drawing/2014/main" id="{8EF58040-6472-D843-8543-3D262C4EB743}"/>
              </a:ext>
            </a:extLst>
          </p:cNvPr>
          <p:cNvSpPr/>
          <p:nvPr/>
        </p:nvSpPr>
        <p:spPr>
          <a:xfrm rot="20238889">
            <a:off x="6859668" y="546423"/>
            <a:ext cx="2422221" cy="2134639"/>
          </a:xfrm>
          <a:prstGeom prst="donut">
            <a:avLst>
              <a:gd name="adj" fmla="val 61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42711-7E06-3B48-BE26-F42EAF1A6079}"/>
              </a:ext>
            </a:extLst>
          </p:cNvPr>
          <p:cNvSpPr txBox="1"/>
          <p:nvPr/>
        </p:nvSpPr>
        <p:spPr>
          <a:xfrm>
            <a:off x="9643144" y="6246654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Elvis Costello: “Trust”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2C065E-F82D-4FDE-9E3E-765D512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300635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102BA5-F8DE-8E49-B68A-E41334D6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277" y="2634811"/>
            <a:ext cx="6989445" cy="1325563"/>
          </a:xfrm>
        </p:spPr>
        <p:txBody>
          <a:bodyPr/>
          <a:lstStyle/>
          <a:p>
            <a:r>
              <a:rPr lang="en-US" dirty="0"/>
              <a:t>And </a:t>
            </a:r>
            <a:r>
              <a:rPr lang="en-US" b="1" dirty="0"/>
              <a:t>how</a:t>
            </a:r>
            <a:r>
              <a:rPr lang="en-US" dirty="0"/>
              <a:t> do you create trust?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0CF7C-FB62-EE4E-A814-25587D73C3FA}"/>
              </a:ext>
            </a:extLst>
          </p:cNvPr>
          <p:cNvSpPr/>
          <p:nvPr/>
        </p:nvSpPr>
        <p:spPr>
          <a:xfrm>
            <a:off x="3161704" y="6063419"/>
            <a:ext cx="586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Century Gothic"/>
              </a:rPr>
              <a:t>Please share: Your thoughts…?</a:t>
            </a:r>
          </a:p>
        </p:txBody>
      </p:sp>
    </p:spTree>
    <p:extLst>
      <p:ext uri="{BB962C8B-B14F-4D97-AF65-F5344CB8AC3E}">
        <p14:creationId xmlns:p14="http://schemas.microsoft.com/office/powerpoint/2010/main" val="281218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426F-8433-D74B-A707-F2C40E76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944"/>
            <a:ext cx="10515600" cy="1325563"/>
          </a:xfrm>
        </p:spPr>
        <p:txBody>
          <a:bodyPr/>
          <a:lstStyle/>
          <a:p>
            <a:r>
              <a:rPr lang="en-US" dirty="0"/>
              <a:t>How to create trust: show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0DDF6-AD43-BC40-9164-A5AAAF5232BC}"/>
              </a:ext>
            </a:extLst>
          </p:cNvPr>
          <p:cNvSpPr txBox="1"/>
          <p:nvPr/>
        </p:nvSpPr>
        <p:spPr>
          <a:xfrm>
            <a:off x="9551704" y="5623666"/>
            <a:ext cx="180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Mayer, Davis, </a:t>
            </a:r>
            <a:r>
              <a:rPr lang="en-US" sz="1000" dirty="0" err="1"/>
              <a:t>Schoorman</a:t>
            </a:r>
            <a:r>
              <a:rPr lang="en-US" sz="1000" dirty="0"/>
              <a:t> 1995</a:t>
            </a:r>
          </a:p>
        </p:txBody>
      </p:sp>
      <p:grpSp>
        <p:nvGrpSpPr>
          <p:cNvPr id="3" name="Group 2" descr="Factors of perceived trustworthiness, ability, benevolence, integrity">
            <a:extLst>
              <a:ext uri="{FF2B5EF4-FFF2-40B4-BE49-F238E27FC236}">
                <a16:creationId xmlns:a16="http://schemas.microsoft.com/office/drawing/2014/main" id="{1D1DA58E-8CFA-407E-A142-6D6C4E9F17E4}"/>
              </a:ext>
            </a:extLst>
          </p:cNvPr>
          <p:cNvGrpSpPr/>
          <p:nvPr/>
        </p:nvGrpSpPr>
        <p:grpSpPr>
          <a:xfrm>
            <a:off x="2567490" y="1765743"/>
            <a:ext cx="7701829" cy="4180758"/>
            <a:chOff x="2567490" y="1765743"/>
            <a:chExt cx="7701829" cy="4180758"/>
          </a:xfrm>
        </p:grpSpPr>
        <p:pic>
          <p:nvPicPr>
            <p:cNvPr id="5" name="Picture 4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5C983E20-3C38-484C-82B4-61227F6FA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7490" y="1765743"/>
              <a:ext cx="7701829" cy="4180758"/>
            </a:xfrm>
            <a:prstGeom prst="rect">
              <a:avLst/>
            </a:prstGeom>
          </p:spPr>
        </p:pic>
        <p:sp>
          <p:nvSpPr>
            <p:cNvPr id="7" name="Donut 6">
              <a:extLst>
                <a:ext uri="{FF2B5EF4-FFF2-40B4-BE49-F238E27FC236}">
                  <a16:creationId xmlns:a16="http://schemas.microsoft.com/office/drawing/2014/main" id="{3DD110D2-C9BB-C840-8296-81CBF18B9880}"/>
                </a:ext>
              </a:extLst>
            </p:cNvPr>
            <p:cNvSpPr/>
            <p:nvPr/>
          </p:nvSpPr>
          <p:spPr>
            <a:xfrm>
              <a:off x="3107645" y="2490108"/>
              <a:ext cx="1797269" cy="749712"/>
            </a:xfrm>
            <a:prstGeom prst="donut">
              <a:avLst>
                <a:gd name="adj" fmla="val 586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>
              <a:extLst>
                <a:ext uri="{FF2B5EF4-FFF2-40B4-BE49-F238E27FC236}">
                  <a16:creationId xmlns:a16="http://schemas.microsoft.com/office/drawing/2014/main" id="{E9690244-55F0-954E-B779-84E16D226154}"/>
                </a:ext>
              </a:extLst>
            </p:cNvPr>
            <p:cNvSpPr/>
            <p:nvPr/>
          </p:nvSpPr>
          <p:spPr>
            <a:xfrm>
              <a:off x="3107644" y="3254574"/>
              <a:ext cx="1797269" cy="749712"/>
            </a:xfrm>
            <a:prstGeom prst="donut">
              <a:avLst>
                <a:gd name="adj" fmla="val 58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>
              <a:extLst>
                <a:ext uri="{FF2B5EF4-FFF2-40B4-BE49-F238E27FC236}">
                  <a16:creationId xmlns:a16="http://schemas.microsoft.com/office/drawing/2014/main" id="{ABC46F09-C82F-2642-B553-421950D70EF1}"/>
                </a:ext>
              </a:extLst>
            </p:cNvPr>
            <p:cNvSpPr/>
            <p:nvPr/>
          </p:nvSpPr>
          <p:spPr>
            <a:xfrm>
              <a:off x="3107643" y="4032178"/>
              <a:ext cx="1797269" cy="749712"/>
            </a:xfrm>
            <a:prstGeom prst="donut">
              <a:avLst>
                <a:gd name="adj" fmla="val 58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31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ECED-6F60-4E3B-B9DB-008B4239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Candidates: Appearance vs Reality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0E9AB8-22C9-8E44-A4FE-949070C146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414963"/>
            <a:ext cx="8229600" cy="6238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Managers want to hire </a:t>
            </a:r>
            <a:r>
              <a:rPr lang="en-US" sz="2400" b="1" dirty="0">
                <a:solidFill>
                  <a:srgbClr val="00B050"/>
                </a:solidFill>
              </a:rPr>
              <a:t>true positives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… and avoid </a:t>
            </a:r>
            <a:r>
              <a:rPr lang="en-US" sz="2400" b="1" dirty="0">
                <a:solidFill>
                  <a:schemeClr val="accent2"/>
                </a:solidFill>
              </a:rPr>
              <a:t>false positives</a:t>
            </a:r>
          </a:p>
        </p:txBody>
      </p:sp>
      <p:graphicFrame>
        <p:nvGraphicFramePr>
          <p:cNvPr id="6" name="Table 79">
            <a:extLst>
              <a:ext uri="{FF2B5EF4-FFF2-40B4-BE49-F238E27FC236}">
                <a16:creationId xmlns:a16="http://schemas.microsoft.com/office/drawing/2014/main" id="{801718D6-EB6A-D94E-AA33-4EA86AF38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126078"/>
              </p:ext>
            </p:extLst>
          </p:nvPr>
        </p:nvGraphicFramePr>
        <p:xfrm>
          <a:off x="2590800" y="2224673"/>
          <a:ext cx="7010400" cy="286559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8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400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000" dirty="0"/>
                        <a:t>True</a:t>
                      </a:r>
                      <a:r>
                        <a:rPr lang="en-US" sz="4000" dirty="0"/>
                        <a:t> +</a:t>
                      </a:r>
                      <a:r>
                        <a:rPr sz="4000" dirty="0"/>
                        <a:t>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000" dirty="0"/>
                        <a:t>False</a:t>
                      </a:r>
                      <a:r>
                        <a:rPr lang="en-US" sz="4000" dirty="0"/>
                        <a:t> -</a:t>
                      </a:r>
                      <a:endParaRPr sz="4000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55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4000" dirty="0"/>
                        <a:t>Positive +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/>
                        <a:t>TP +</a:t>
                      </a:r>
                      <a:r>
                        <a:rPr lang="en-US" sz="4000" dirty="0"/>
                        <a:t>+</a:t>
                      </a:r>
                      <a:endParaRPr sz="4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/>
                        <a:t>FP +</a:t>
                      </a:r>
                      <a:r>
                        <a:rPr lang="en-US" sz="4000" dirty="0"/>
                        <a:t>-</a:t>
                      </a:r>
                      <a:endParaRPr sz="4000" dirty="0"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55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4000" dirty="0"/>
                        <a:t>Negative -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/>
                        <a:t>TN -</a:t>
                      </a:r>
                      <a:r>
                        <a:rPr lang="en-US" sz="4000" dirty="0"/>
                        <a:t>+</a:t>
                      </a:r>
                      <a:endParaRPr sz="40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 dirty="0"/>
                        <a:t>FN -</a:t>
                      </a:r>
                      <a:r>
                        <a:rPr lang="en-US" sz="4000" dirty="0"/>
                        <a:t>-</a:t>
                      </a:r>
                      <a:endParaRPr sz="4000" dirty="0"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064CA4-5221-3C4A-BC23-DDC6D523E9CB}"/>
              </a:ext>
            </a:extLst>
          </p:cNvPr>
          <p:cNvSpPr/>
          <p:nvPr/>
        </p:nvSpPr>
        <p:spPr>
          <a:xfrm rot="16200000">
            <a:off x="501349" y="3735857"/>
            <a:ext cx="2959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3200" dirty="0"/>
              <a:t>Appearance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F42017-4612-2B43-8AB7-FA0285E7F962}"/>
              </a:ext>
            </a:extLst>
          </p:cNvPr>
          <p:cNvSpPr/>
          <p:nvPr/>
        </p:nvSpPr>
        <p:spPr>
          <a:xfrm>
            <a:off x="6112896" y="1566644"/>
            <a:ext cx="2242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3200" dirty="0"/>
              <a:t>Reality</a:t>
            </a:r>
          </a:p>
        </p:txBody>
      </p:sp>
      <p:sp>
        <p:nvSpPr>
          <p:cNvPr id="9" name="Donut 8" descr="&quot;&quot;">
            <a:extLst>
              <a:ext uri="{FF2B5EF4-FFF2-40B4-BE49-F238E27FC236}">
                <a16:creationId xmlns:a16="http://schemas.microsoft.com/office/drawing/2014/main" id="{FC61E4A2-5FF2-9342-BA06-EFCEBAA7D8FC}"/>
              </a:ext>
            </a:extLst>
          </p:cNvPr>
          <p:cNvSpPr/>
          <p:nvPr/>
        </p:nvSpPr>
        <p:spPr>
          <a:xfrm>
            <a:off x="5326283" y="3079119"/>
            <a:ext cx="1539433" cy="949125"/>
          </a:xfrm>
          <a:prstGeom prst="donut">
            <a:avLst>
              <a:gd name="adj" fmla="val 46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 descr="&quot;&quot;">
            <a:extLst>
              <a:ext uri="{FF2B5EF4-FFF2-40B4-BE49-F238E27FC236}">
                <a16:creationId xmlns:a16="http://schemas.microsoft.com/office/drawing/2014/main" id="{BB4FEE65-E70D-9842-96FF-66BE70353727}"/>
              </a:ext>
            </a:extLst>
          </p:cNvPr>
          <p:cNvSpPr/>
          <p:nvPr/>
        </p:nvSpPr>
        <p:spPr>
          <a:xfrm>
            <a:off x="7586007" y="3065091"/>
            <a:ext cx="1539433" cy="949125"/>
          </a:xfrm>
          <a:prstGeom prst="donut">
            <a:avLst>
              <a:gd name="adj" fmla="val 46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 hidden="1">
            <a:extLst>
              <a:ext uri="{FF2B5EF4-FFF2-40B4-BE49-F238E27FC236}">
                <a16:creationId xmlns:a16="http://schemas.microsoft.com/office/drawing/2014/main" id="{8ADA09FB-63D5-F14D-90C6-5AFFDD6312AA}"/>
              </a:ext>
            </a:extLst>
          </p:cNvPr>
          <p:cNvSpPr txBox="1">
            <a:spLocks/>
          </p:cNvSpPr>
          <p:nvPr/>
        </p:nvSpPr>
        <p:spPr>
          <a:xfrm>
            <a:off x="838200" y="6117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Candidates: Appearance vs Reality</a:t>
            </a:r>
          </a:p>
        </p:txBody>
      </p:sp>
    </p:spTree>
    <p:extLst>
      <p:ext uri="{BB962C8B-B14F-4D97-AF65-F5344CB8AC3E}">
        <p14:creationId xmlns:p14="http://schemas.microsoft.com/office/powerpoint/2010/main" val="235270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DCEC78-DDDF-0649-B4F0-D68A3F2118ED}"/>
              </a:ext>
            </a:extLst>
          </p:cNvPr>
          <p:cNvSpPr/>
          <p:nvPr/>
        </p:nvSpPr>
        <p:spPr>
          <a:xfrm>
            <a:off x="9203579" y="2383251"/>
            <a:ext cx="1527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k-SK" sz="2400" dirty="0"/>
              <a:t>1:1</a:t>
            </a:r>
          </a:p>
          <a:p>
            <a:pPr lvl="1"/>
            <a:endParaRPr lang="sk-SK" sz="2400" dirty="0"/>
          </a:p>
          <a:p>
            <a:pPr lvl="1"/>
            <a:r>
              <a:rPr lang="sk-SK" sz="2400" dirty="0"/>
              <a:t>HR</a:t>
            </a:r>
          </a:p>
          <a:p>
            <a:pPr lvl="1"/>
            <a:endParaRPr lang="sk-SK" sz="2400" dirty="0"/>
          </a:p>
          <a:p>
            <a:pPr lvl="1"/>
            <a:r>
              <a:rPr lang="sk-SK" sz="2400" dirty="0"/>
              <a:t>Team</a:t>
            </a:r>
          </a:p>
        </p:txBody>
      </p:sp>
      <p:pic>
        <p:nvPicPr>
          <p:cNvPr id="5" name="Picture 4" descr="person being interviewed by a team">
            <a:extLst>
              <a:ext uri="{FF2B5EF4-FFF2-40B4-BE49-F238E27FC236}">
                <a16:creationId xmlns:a16="http://schemas.microsoft.com/office/drawing/2014/main" id="{033FCE36-260D-ED46-92A5-2789659264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7174"/>
            <a:ext cx="9288402" cy="34462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6328AB-C630-A942-B780-8047B234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701"/>
            <a:ext cx="10515600" cy="1325563"/>
          </a:xfrm>
        </p:spPr>
        <p:txBody>
          <a:bodyPr/>
          <a:lstStyle/>
          <a:p>
            <a:r>
              <a:rPr lang="en-US" dirty="0"/>
              <a:t>Interview Formats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E4642-736E-204D-833E-876D5BEFA98E}"/>
              </a:ext>
            </a:extLst>
          </p:cNvPr>
          <p:cNvSpPr/>
          <p:nvPr/>
        </p:nvSpPr>
        <p:spPr>
          <a:xfrm>
            <a:off x="2090588" y="6085173"/>
            <a:ext cx="801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Century Gothic"/>
              </a:rPr>
              <a:t>Please share: Which do you find most challenging?</a:t>
            </a:r>
          </a:p>
        </p:txBody>
      </p:sp>
    </p:spTree>
    <p:extLst>
      <p:ext uri="{BB962C8B-B14F-4D97-AF65-F5344CB8AC3E}">
        <p14:creationId xmlns:p14="http://schemas.microsoft.com/office/powerpoint/2010/main" val="240571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590426-4690-A54C-9717-5BBDEA72F039}"/>
              </a:ext>
            </a:extLst>
          </p:cNvPr>
          <p:cNvSpPr/>
          <p:nvPr/>
        </p:nvSpPr>
        <p:spPr>
          <a:xfrm>
            <a:off x="571500" y="1769714"/>
            <a:ext cx="12192000" cy="501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667" dirty="0"/>
              <a:t>Video call 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667" dirty="0"/>
              <a:t>Quiet space, no interruptions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667" dirty="0"/>
              <a:t>Natural lighting on face, calm background</a:t>
            </a:r>
          </a:p>
          <a:p>
            <a:pPr marL="457189" lvl="1"/>
            <a:endParaRPr lang="en-US" sz="2667" dirty="0"/>
          </a:p>
          <a:p>
            <a:pPr marL="457189" lvl="1"/>
            <a:r>
              <a:rPr lang="en-US" sz="2667" dirty="0"/>
              <a:t>Confirm video and audio set up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667" dirty="0"/>
              <a:t>Can clearly see and hear each other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667" dirty="0"/>
              <a:t>Know how to reconnect if needed</a:t>
            </a:r>
          </a:p>
          <a:p>
            <a:pPr marL="457189" lvl="1"/>
            <a:endParaRPr lang="en-US" sz="2667" dirty="0"/>
          </a:p>
          <a:p>
            <a:pPr marL="457189" lvl="1"/>
            <a:r>
              <a:rPr lang="en-US" sz="2667" dirty="0"/>
              <a:t>Positive visual impact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667" dirty="0"/>
              <a:t>Business casual clothing, friendly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2667" dirty="0"/>
              <a:t>Smile &amp; look at them!</a:t>
            </a:r>
          </a:p>
          <a:p>
            <a:pPr marL="457189" lvl="1"/>
            <a:endParaRPr lang="en-US" sz="2667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6AB4C3-C8AE-BF4E-A4BB-9EE4A351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701"/>
            <a:ext cx="10515600" cy="1325563"/>
          </a:xfrm>
        </p:spPr>
        <p:txBody>
          <a:bodyPr/>
          <a:lstStyle/>
          <a:p>
            <a:r>
              <a:rPr lang="en-US" dirty="0"/>
              <a:t>Remote interviews</a:t>
            </a:r>
          </a:p>
        </p:txBody>
      </p:sp>
      <p:pic>
        <p:nvPicPr>
          <p:cNvPr id="10" name="Picture 9" descr="video call">
            <a:extLst>
              <a:ext uri="{FF2B5EF4-FFF2-40B4-BE49-F238E27FC236}">
                <a16:creationId xmlns:a16="http://schemas.microsoft.com/office/drawing/2014/main" id="{06CD7BCF-E1AB-F249-B680-B38D04789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7"/>
          <a:stretch/>
        </p:blipFill>
        <p:spPr>
          <a:xfrm>
            <a:off x="7443744" y="1769714"/>
            <a:ext cx="4748256" cy="43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9737A8-2173-9C43-A6BC-6702358A1BDA}"/>
              </a:ext>
            </a:extLst>
          </p:cNvPr>
          <p:cNvSpPr/>
          <p:nvPr/>
        </p:nvSpPr>
        <p:spPr>
          <a:xfrm>
            <a:off x="838200" y="1937264"/>
            <a:ext cx="98882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k-SK" sz="2400" dirty="0" err="1"/>
              <a:t>Skills</a:t>
            </a:r>
            <a:r>
              <a:rPr lang="sk-SK" sz="2400" dirty="0"/>
              <a:t>: 	</a:t>
            </a:r>
            <a:r>
              <a:rPr lang="sk-SK" sz="2400" dirty="0" err="1"/>
              <a:t>What</a:t>
            </a:r>
            <a:r>
              <a:rPr lang="sk-SK" sz="2400" dirty="0"/>
              <a:t> – </a:t>
            </a:r>
            <a:r>
              <a:rPr lang="sk-SK" sz="2400" dirty="0" err="1"/>
              <a:t>technical</a:t>
            </a:r>
            <a:r>
              <a:rPr lang="sk-SK" sz="2400" dirty="0"/>
              <a:t> + </a:t>
            </a:r>
            <a:r>
              <a:rPr lang="sk-SK" sz="2400" dirty="0" err="1"/>
              <a:t>communication</a:t>
            </a:r>
            <a:r>
              <a:rPr lang="sk-SK" sz="2400" dirty="0"/>
              <a:t> </a:t>
            </a:r>
          </a:p>
          <a:p>
            <a:pPr lvl="1"/>
            <a:r>
              <a:rPr lang="sk-SK" sz="2400" dirty="0"/>
              <a:t>		</a:t>
            </a:r>
            <a:r>
              <a:rPr lang="sk-SK" sz="2400" dirty="0" err="1">
                <a:solidFill>
                  <a:srgbClr val="00B050"/>
                </a:solidFill>
              </a:rPr>
              <a:t>Ability</a:t>
            </a:r>
            <a:r>
              <a:rPr lang="sk-SK" sz="2400" dirty="0">
                <a:solidFill>
                  <a:srgbClr val="00B050"/>
                </a:solidFill>
              </a:rPr>
              <a:t> </a:t>
            </a:r>
          </a:p>
          <a:p>
            <a:pPr lvl="1"/>
            <a:endParaRPr lang="sk-SK" sz="2400" dirty="0"/>
          </a:p>
          <a:p>
            <a:pPr lvl="1"/>
            <a:r>
              <a:rPr lang="sk-SK" sz="2400" dirty="0" err="1"/>
              <a:t>Behavior</a:t>
            </a:r>
            <a:r>
              <a:rPr lang="sk-SK" sz="2400" dirty="0"/>
              <a:t>: 	</a:t>
            </a:r>
            <a:r>
              <a:rPr lang="sk-SK" sz="2400" dirty="0" err="1"/>
              <a:t>How</a:t>
            </a:r>
            <a:r>
              <a:rPr lang="sk-SK" sz="2400" dirty="0"/>
              <a:t> – “</a:t>
            </a:r>
            <a:r>
              <a:rPr lang="sk-SK" sz="2400" dirty="0" err="1"/>
              <a:t>Tell</a:t>
            </a:r>
            <a:r>
              <a:rPr lang="sk-SK" sz="2400" dirty="0"/>
              <a:t> </a:t>
            </a:r>
            <a:r>
              <a:rPr lang="sk-SK" sz="2400" dirty="0" err="1"/>
              <a:t>me</a:t>
            </a:r>
            <a:r>
              <a:rPr lang="sk-SK" sz="2400" dirty="0"/>
              <a:t> </a:t>
            </a:r>
            <a:r>
              <a:rPr lang="sk-SK" sz="2400" dirty="0" err="1"/>
              <a:t>about</a:t>
            </a:r>
            <a:r>
              <a:rPr lang="sk-SK" sz="2400" dirty="0"/>
              <a:t> a </a:t>
            </a:r>
            <a:r>
              <a:rPr lang="sk-SK" sz="2400" dirty="0" err="1"/>
              <a:t>time</a:t>
            </a:r>
            <a:r>
              <a:rPr lang="sk-SK" sz="2400" dirty="0"/>
              <a:t> </a:t>
            </a:r>
            <a:r>
              <a:rPr lang="sk-SK" sz="2400" dirty="0" err="1"/>
              <a:t>you</a:t>
            </a:r>
            <a:r>
              <a:rPr lang="sk-SK" sz="2400" dirty="0"/>
              <a:t>...“</a:t>
            </a:r>
          </a:p>
          <a:p>
            <a:pPr lvl="3"/>
            <a:r>
              <a:rPr lang="sk-SK" sz="2400" dirty="0"/>
              <a:t>	STAR: </a:t>
            </a:r>
            <a:r>
              <a:rPr lang="sk-SK" sz="2400" dirty="0" err="1"/>
              <a:t>Situation</a:t>
            </a:r>
            <a:r>
              <a:rPr lang="sk-SK" sz="2400" dirty="0"/>
              <a:t>, </a:t>
            </a:r>
            <a:r>
              <a:rPr lang="sk-SK" sz="2400" dirty="0" err="1"/>
              <a:t>Task</a:t>
            </a:r>
            <a:r>
              <a:rPr lang="sk-SK" sz="2400" dirty="0"/>
              <a:t>, </a:t>
            </a:r>
            <a:r>
              <a:rPr lang="sk-SK" sz="2400" dirty="0" err="1"/>
              <a:t>Action</a:t>
            </a:r>
            <a:r>
              <a:rPr lang="sk-SK" sz="2400" dirty="0"/>
              <a:t>, </a:t>
            </a:r>
            <a:r>
              <a:rPr lang="sk-SK" sz="2400" dirty="0" err="1"/>
              <a:t>Result</a:t>
            </a:r>
            <a:endParaRPr lang="sk-SK" sz="2400" dirty="0"/>
          </a:p>
          <a:p>
            <a:pPr lvl="3"/>
            <a:r>
              <a:rPr lang="sk-SK" sz="2400" dirty="0"/>
              <a:t>	Adaptability, </a:t>
            </a:r>
            <a:r>
              <a:rPr lang="sk-SK" sz="2400" dirty="0" err="1"/>
              <a:t>problem-solving</a:t>
            </a:r>
            <a:endParaRPr lang="sk-SK" sz="2400" dirty="0"/>
          </a:p>
          <a:p>
            <a:pPr lvl="3"/>
            <a:r>
              <a:rPr lang="sk-SK" sz="2400" dirty="0"/>
              <a:t>	</a:t>
            </a:r>
            <a:r>
              <a:rPr lang="sk-SK" sz="2400" dirty="0" err="1">
                <a:solidFill>
                  <a:srgbClr val="00B050"/>
                </a:solidFill>
              </a:rPr>
              <a:t>Benevolence</a:t>
            </a:r>
            <a:r>
              <a:rPr lang="sk-SK" sz="2400" dirty="0">
                <a:solidFill>
                  <a:srgbClr val="00B050"/>
                </a:solidFill>
              </a:rPr>
              <a:t>/</a:t>
            </a:r>
            <a:r>
              <a:rPr lang="sk-SK" sz="2400" dirty="0" err="1">
                <a:solidFill>
                  <a:srgbClr val="00B050"/>
                </a:solidFill>
              </a:rPr>
              <a:t>good</a:t>
            </a:r>
            <a:r>
              <a:rPr lang="sk-SK" sz="2400" dirty="0">
                <a:solidFill>
                  <a:srgbClr val="00B050"/>
                </a:solidFill>
              </a:rPr>
              <a:t> </a:t>
            </a:r>
            <a:r>
              <a:rPr lang="sk-SK" sz="2400" dirty="0" err="1">
                <a:solidFill>
                  <a:srgbClr val="00B050"/>
                </a:solidFill>
              </a:rPr>
              <a:t>intent</a:t>
            </a:r>
            <a:endParaRPr lang="sk-SK" sz="2400" dirty="0">
              <a:solidFill>
                <a:srgbClr val="00B050"/>
              </a:solidFill>
            </a:endParaRPr>
          </a:p>
          <a:p>
            <a:pPr lvl="3"/>
            <a:r>
              <a:rPr lang="sk-SK" sz="2400" dirty="0">
                <a:solidFill>
                  <a:srgbClr val="00B050"/>
                </a:solidFill>
              </a:rPr>
              <a:t>	</a:t>
            </a:r>
            <a:r>
              <a:rPr lang="en-US" dirty="0"/>
              <a:t>”</a:t>
            </a:r>
            <a:r>
              <a:rPr lang="en-US" i="1" dirty="0"/>
              <a:t>Tell me about your most significant accomplishment”</a:t>
            </a:r>
            <a:endParaRPr lang="sk-SK" sz="2400" dirty="0">
              <a:solidFill>
                <a:srgbClr val="00B050"/>
              </a:solidFill>
            </a:endParaRPr>
          </a:p>
          <a:p>
            <a:pPr lvl="1"/>
            <a:endParaRPr lang="sk-SK" sz="2400" dirty="0"/>
          </a:p>
          <a:p>
            <a:pPr lvl="1"/>
            <a:r>
              <a:rPr lang="sk-SK" sz="2400" dirty="0" err="1"/>
              <a:t>Cultural</a:t>
            </a:r>
            <a:r>
              <a:rPr lang="sk-SK" sz="2400" dirty="0"/>
              <a:t>: 	</a:t>
            </a:r>
            <a:r>
              <a:rPr lang="sk-SK" sz="2400" dirty="0" err="1"/>
              <a:t>Why</a:t>
            </a:r>
            <a:r>
              <a:rPr lang="sk-SK" sz="2400" dirty="0"/>
              <a:t> – </a:t>
            </a:r>
            <a:r>
              <a:rPr lang="sk-SK" sz="2400" dirty="0" err="1"/>
              <a:t>values</a:t>
            </a:r>
            <a:r>
              <a:rPr lang="sk-SK" sz="2400" dirty="0"/>
              <a:t>/</a:t>
            </a:r>
            <a:r>
              <a:rPr lang="sk-SK" sz="2400" dirty="0" err="1"/>
              <a:t>qualities</a:t>
            </a:r>
            <a:endParaRPr lang="sk-SK" sz="2400" dirty="0"/>
          </a:p>
          <a:p>
            <a:pPr lvl="1"/>
            <a:r>
              <a:rPr lang="sk-SK" sz="2400" dirty="0"/>
              <a:t>		</a:t>
            </a:r>
            <a:r>
              <a:rPr lang="sk-SK" sz="2400" dirty="0" err="1"/>
              <a:t>Demeanor</a:t>
            </a:r>
            <a:r>
              <a:rPr lang="sk-SK" sz="2400" dirty="0"/>
              <a:t>: </a:t>
            </a:r>
            <a:r>
              <a:rPr lang="sk-SK" sz="2400" dirty="0" err="1"/>
              <a:t>calm</a:t>
            </a:r>
            <a:r>
              <a:rPr lang="sk-SK" sz="2400" dirty="0"/>
              <a:t>, </a:t>
            </a:r>
            <a:r>
              <a:rPr lang="sk-SK" sz="2400" dirty="0" err="1"/>
              <a:t>enthusiastic</a:t>
            </a:r>
            <a:r>
              <a:rPr lang="sk-SK" sz="2400" dirty="0"/>
              <a:t>, </a:t>
            </a:r>
            <a:r>
              <a:rPr lang="sk-SK" sz="2400" dirty="0" err="1"/>
              <a:t>serious</a:t>
            </a:r>
            <a:r>
              <a:rPr lang="sk-SK" sz="2400" dirty="0"/>
              <a:t>, </a:t>
            </a:r>
            <a:r>
              <a:rPr lang="sk-SK" sz="2400" dirty="0" err="1"/>
              <a:t>fun</a:t>
            </a:r>
            <a:r>
              <a:rPr lang="sk-SK" sz="2400" dirty="0"/>
              <a:t>...</a:t>
            </a:r>
            <a:br>
              <a:rPr lang="sk-SK" sz="2400" dirty="0"/>
            </a:br>
            <a:r>
              <a:rPr lang="sk-SK" sz="2400" dirty="0"/>
              <a:t>		</a:t>
            </a:r>
            <a:r>
              <a:rPr lang="sk-SK" sz="2400" dirty="0">
                <a:solidFill>
                  <a:srgbClr val="00B050"/>
                </a:solidFill>
              </a:rPr>
              <a:t>Integrity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BAE71A-7689-7C46-B3F8-0CD5FE971745}"/>
              </a:ext>
            </a:extLst>
          </p:cNvPr>
          <p:cNvSpPr txBox="1">
            <a:spLocks/>
          </p:cNvSpPr>
          <p:nvPr/>
        </p:nvSpPr>
        <p:spPr>
          <a:xfrm>
            <a:off x="838200" y="6117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qualities assessed</a:t>
            </a:r>
          </a:p>
        </p:txBody>
      </p:sp>
      <p:pic>
        <p:nvPicPr>
          <p:cNvPr id="2" name="Picture 1" descr="clipboard and checkboxes">
            <a:extLst>
              <a:ext uri="{FF2B5EF4-FFF2-40B4-BE49-F238E27FC236}">
                <a16:creationId xmlns:a16="http://schemas.microsoft.com/office/drawing/2014/main" id="{3E93B116-14E4-784E-9A1C-19AEB9B48A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767" y="611701"/>
            <a:ext cx="4892040" cy="4892040"/>
          </a:xfrm>
          <a:prstGeom prst="rect">
            <a:avLst/>
          </a:prstGeo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46119368-8037-4FE6-8EAC-00D083D9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qualities assessed</a:t>
            </a:r>
          </a:p>
        </p:txBody>
      </p:sp>
    </p:spTree>
    <p:extLst>
      <p:ext uri="{BB962C8B-B14F-4D97-AF65-F5344CB8AC3E}">
        <p14:creationId xmlns:p14="http://schemas.microsoft.com/office/powerpoint/2010/main" val="186856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42A9-F0B6-794E-AC39-BEAE2F1D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63" y="1792563"/>
            <a:ext cx="7224047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This moment, Ted &amp; his company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Objectives, red text, and BFOs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Why does a manager hire?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goal of an interview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Candidates: </a:t>
            </a:r>
            <a:r>
              <a:rPr lang="en-US" sz="2400" dirty="0" err="1"/>
              <a:t>Apearance</a:t>
            </a:r>
            <a:r>
              <a:rPr lang="en-US" sz="2400" dirty="0"/>
              <a:t> vs Reality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Types of interviews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4 A‘s of A-players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Your needs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Questions and discussion!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328C0B-8BEF-6A41-A3BF-152BFB06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427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 descr="highlighter and checkboxes">
            <a:extLst>
              <a:ext uri="{FF2B5EF4-FFF2-40B4-BE49-F238E27FC236}">
                <a16:creationId xmlns:a16="http://schemas.microsoft.com/office/drawing/2014/main" id="{55BFC679-3448-AF41-BC9B-08B4B4515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818" y="935166"/>
            <a:ext cx="12213818" cy="56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BEBDAE-750F-3C4F-802D-2D8ADA025DB1}"/>
              </a:ext>
            </a:extLst>
          </p:cNvPr>
          <p:cNvSpPr/>
          <p:nvPr/>
        </p:nvSpPr>
        <p:spPr>
          <a:xfrm>
            <a:off x="1458205" y="2029026"/>
            <a:ext cx="98882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k-SK" sz="2400" b="1" dirty="0" err="1"/>
              <a:t>Appearance</a:t>
            </a:r>
            <a:r>
              <a:rPr lang="sk-SK" sz="2400" b="1" dirty="0"/>
              <a:t>: </a:t>
            </a:r>
            <a:r>
              <a:rPr lang="sk-SK" sz="2400" dirty="0"/>
              <a:t>Professional </a:t>
            </a:r>
            <a:r>
              <a:rPr lang="sk-SK" sz="2400" dirty="0" err="1"/>
              <a:t>dress</a:t>
            </a:r>
            <a:r>
              <a:rPr lang="sk-SK" sz="2400" dirty="0"/>
              <a:t>, </a:t>
            </a:r>
            <a:r>
              <a:rPr lang="sk-SK" sz="2400" dirty="0" err="1"/>
              <a:t>open</a:t>
            </a:r>
            <a:r>
              <a:rPr lang="sk-SK" sz="2400" dirty="0"/>
              <a:t> body </a:t>
            </a:r>
            <a:r>
              <a:rPr lang="sk-SK" sz="2400" dirty="0" err="1"/>
              <a:t>language</a:t>
            </a:r>
            <a:r>
              <a:rPr lang="sk-SK" sz="2400" dirty="0"/>
              <a:t>, </a:t>
            </a:r>
            <a:r>
              <a:rPr lang="sk-SK" sz="2400" dirty="0" err="1"/>
              <a:t>eye</a:t>
            </a:r>
            <a:r>
              <a:rPr lang="sk-SK" sz="2400" dirty="0"/>
              <a:t> </a:t>
            </a:r>
            <a:r>
              <a:rPr lang="sk-SK" sz="2400" dirty="0" err="1"/>
              <a:t>contact</a:t>
            </a:r>
            <a:endParaRPr lang="sk-SK" sz="2400" dirty="0"/>
          </a:p>
          <a:p>
            <a:pPr lvl="1"/>
            <a:endParaRPr lang="sk-SK" sz="2400" b="1" dirty="0"/>
          </a:p>
          <a:p>
            <a:pPr lvl="1"/>
            <a:endParaRPr lang="sk-SK" sz="2400" b="1" dirty="0"/>
          </a:p>
          <a:p>
            <a:pPr lvl="1"/>
            <a:r>
              <a:rPr lang="sk-SK" sz="2400" b="1" dirty="0" err="1"/>
              <a:t>Ability</a:t>
            </a:r>
            <a:r>
              <a:rPr lang="sk-SK" sz="2400" dirty="0"/>
              <a:t>: Qualified, </a:t>
            </a:r>
            <a:r>
              <a:rPr lang="sk-SK" sz="2400" dirty="0" err="1"/>
              <a:t>credible</a:t>
            </a:r>
            <a:r>
              <a:rPr lang="sk-SK" sz="2400" dirty="0"/>
              <a:t>, </a:t>
            </a:r>
            <a:r>
              <a:rPr lang="sk-SK" sz="2400" dirty="0" err="1"/>
              <a:t>responsible</a:t>
            </a:r>
            <a:r>
              <a:rPr lang="sk-SK" sz="2400" dirty="0"/>
              <a:t>, </a:t>
            </a:r>
            <a:r>
              <a:rPr lang="sk-SK" sz="2400" dirty="0" err="1"/>
              <a:t>results</a:t>
            </a:r>
            <a:r>
              <a:rPr lang="sk-SK" sz="2400" dirty="0"/>
              <a:t> </a:t>
            </a:r>
          </a:p>
          <a:p>
            <a:pPr lvl="1"/>
            <a:endParaRPr lang="sk-SK" sz="2400" dirty="0"/>
          </a:p>
          <a:p>
            <a:pPr lvl="1"/>
            <a:endParaRPr lang="sk-SK" sz="2400" dirty="0"/>
          </a:p>
          <a:p>
            <a:pPr lvl="1"/>
            <a:r>
              <a:rPr lang="sk-SK" sz="2400" b="1" dirty="0" err="1"/>
              <a:t>Authenticity</a:t>
            </a:r>
            <a:r>
              <a:rPr lang="sk-SK" sz="2400" dirty="0"/>
              <a:t>: Integrity, </a:t>
            </a:r>
            <a:r>
              <a:rPr lang="sk-SK" sz="2400" dirty="0" err="1"/>
              <a:t>benevolence</a:t>
            </a:r>
            <a:r>
              <a:rPr lang="sk-SK" sz="2400" dirty="0"/>
              <a:t>, </a:t>
            </a:r>
            <a:r>
              <a:rPr lang="sk-SK" sz="2400" dirty="0" err="1"/>
              <a:t>trustworthiness</a:t>
            </a:r>
            <a:r>
              <a:rPr lang="sk-SK" sz="2400" dirty="0"/>
              <a:t> </a:t>
            </a:r>
          </a:p>
          <a:p>
            <a:pPr lvl="1"/>
            <a:endParaRPr lang="sk-SK" sz="2400" dirty="0"/>
          </a:p>
          <a:p>
            <a:pPr lvl="1"/>
            <a:endParaRPr lang="sk-SK" sz="2400" dirty="0"/>
          </a:p>
          <a:p>
            <a:pPr lvl="1"/>
            <a:r>
              <a:rPr lang="sk-SK" sz="2400" b="1" dirty="0"/>
              <a:t>Awareness</a:t>
            </a:r>
            <a:r>
              <a:rPr lang="sk-SK" sz="2400" dirty="0"/>
              <a:t>: </a:t>
            </a:r>
            <a:r>
              <a:rPr lang="sk-SK" sz="2400" dirty="0" err="1"/>
              <a:t>Company</a:t>
            </a:r>
            <a:r>
              <a:rPr lang="sk-SK" sz="2400" dirty="0"/>
              <a:t> </a:t>
            </a:r>
            <a:r>
              <a:rPr lang="sk-SK" sz="2400" dirty="0" err="1"/>
              <a:t>mission</a:t>
            </a:r>
            <a:r>
              <a:rPr lang="sk-SK" sz="2400" dirty="0"/>
              <a:t>, values, </a:t>
            </a:r>
            <a:r>
              <a:rPr lang="sk-SK" sz="2400" dirty="0" err="1"/>
              <a:t>needs</a:t>
            </a:r>
            <a:endParaRPr lang="sk-SK" sz="2400" dirty="0"/>
          </a:p>
          <a:p>
            <a:endParaRPr lang="en-US" sz="2400" dirty="0"/>
          </a:p>
        </p:txBody>
      </p:sp>
      <p:sp>
        <p:nvSpPr>
          <p:cNvPr id="5" name="Sun 4" descr="sun">
            <a:extLst>
              <a:ext uri="{FF2B5EF4-FFF2-40B4-BE49-F238E27FC236}">
                <a16:creationId xmlns:a16="http://schemas.microsoft.com/office/drawing/2014/main" id="{B2554BAF-BDCD-EF49-9A7F-B20708EADE1D}"/>
              </a:ext>
            </a:extLst>
          </p:cNvPr>
          <p:cNvSpPr/>
          <p:nvPr/>
        </p:nvSpPr>
        <p:spPr>
          <a:xfrm>
            <a:off x="1138793" y="5233240"/>
            <a:ext cx="606055" cy="60605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 descr="green circle">
            <a:extLst>
              <a:ext uri="{FF2B5EF4-FFF2-40B4-BE49-F238E27FC236}">
                <a16:creationId xmlns:a16="http://schemas.microsoft.com/office/drawing/2014/main" id="{CF5B11EB-1239-D540-BCAB-64AC9A2FA42E}"/>
              </a:ext>
            </a:extLst>
          </p:cNvPr>
          <p:cNvSpPr/>
          <p:nvPr/>
        </p:nvSpPr>
        <p:spPr>
          <a:xfrm>
            <a:off x="1226001" y="3126660"/>
            <a:ext cx="457199" cy="461090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miley Face 6" descr="smiley face">
            <a:extLst>
              <a:ext uri="{FF2B5EF4-FFF2-40B4-BE49-F238E27FC236}">
                <a16:creationId xmlns:a16="http://schemas.microsoft.com/office/drawing/2014/main" id="{67A48481-9492-9D4F-9EF6-EBF3001496BF}"/>
              </a:ext>
            </a:extLst>
          </p:cNvPr>
          <p:cNvSpPr/>
          <p:nvPr/>
        </p:nvSpPr>
        <p:spPr>
          <a:xfrm>
            <a:off x="1189548" y="4166541"/>
            <a:ext cx="530107" cy="52994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EA850D-6302-0847-B708-19EDB916FB94}"/>
              </a:ext>
            </a:extLst>
          </p:cNvPr>
          <p:cNvSpPr txBox="1">
            <a:spLocks/>
          </p:cNvSpPr>
          <p:nvPr/>
        </p:nvSpPr>
        <p:spPr>
          <a:xfrm>
            <a:off x="838200" y="6117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A-player attributes</a:t>
            </a:r>
          </a:p>
        </p:txBody>
      </p:sp>
      <p:sp>
        <p:nvSpPr>
          <p:cNvPr id="3" name="Collate 2" descr="triangles">
            <a:extLst>
              <a:ext uri="{FF2B5EF4-FFF2-40B4-BE49-F238E27FC236}">
                <a16:creationId xmlns:a16="http://schemas.microsoft.com/office/drawing/2014/main" id="{C0A19344-9BE3-5441-8B82-F83BEE952BD4}"/>
              </a:ext>
            </a:extLst>
          </p:cNvPr>
          <p:cNvSpPr/>
          <p:nvPr/>
        </p:nvSpPr>
        <p:spPr>
          <a:xfrm rot="16200000">
            <a:off x="1336624" y="2010932"/>
            <a:ext cx="235954" cy="4572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8D393-65D7-9641-9880-EAF2A7494F53}"/>
              </a:ext>
            </a:extLst>
          </p:cNvPr>
          <p:cNvSpPr/>
          <p:nvPr/>
        </p:nvSpPr>
        <p:spPr>
          <a:xfrm>
            <a:off x="1333202" y="5984689"/>
            <a:ext cx="9525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Century Gothic"/>
              </a:rPr>
              <a:t>Please share: Which of these is the trickiest to demonstrate?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A72224-324D-427C-92D9-3C88DE6E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A-player attributes</a:t>
            </a:r>
          </a:p>
        </p:txBody>
      </p:sp>
    </p:spTree>
    <p:extLst>
      <p:ext uri="{BB962C8B-B14F-4D97-AF65-F5344CB8AC3E}">
        <p14:creationId xmlns:p14="http://schemas.microsoft.com/office/powerpoint/2010/main" val="321012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 holding arms up standing on a mountain">
            <a:extLst>
              <a:ext uri="{FF2B5EF4-FFF2-40B4-BE49-F238E27FC236}">
                <a16:creationId xmlns:a16="http://schemas.microsoft.com/office/drawing/2014/main" id="{A9144157-6F26-4148-A1F4-FBD9DCCA2F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"/>
          <a:stretch/>
        </p:blipFill>
        <p:spPr>
          <a:xfrm>
            <a:off x="-1" y="793363"/>
            <a:ext cx="5980387" cy="5880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EFC9C-7191-8945-87F4-1B7CCDEAD635}"/>
              </a:ext>
            </a:extLst>
          </p:cNvPr>
          <p:cNvSpPr txBox="1"/>
          <p:nvPr/>
        </p:nvSpPr>
        <p:spPr>
          <a:xfrm>
            <a:off x="6096000" y="793363"/>
            <a:ext cx="5038174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Your needs, your fit</a:t>
            </a:r>
          </a:p>
          <a:p>
            <a:endParaRPr lang="en-US" dirty="0"/>
          </a:p>
          <a:p>
            <a:r>
              <a:rPr lang="en-US" sz="2400" dirty="0"/>
              <a:t>Interview to find a good fit – for </a:t>
            </a:r>
            <a:r>
              <a:rPr lang="en-US" sz="2400" b="1" dirty="0"/>
              <a:t>you</a:t>
            </a:r>
            <a:r>
              <a:rPr lang="en-US" sz="2400" dirty="0"/>
              <a:t>!</a:t>
            </a:r>
          </a:p>
          <a:p>
            <a:br>
              <a:rPr lang="en-US" sz="2400" dirty="0"/>
            </a:br>
            <a:r>
              <a:rPr lang="en-US" sz="2400" dirty="0"/>
              <a:t>What </a:t>
            </a:r>
            <a:r>
              <a:rPr lang="en-US" sz="2400" b="1" dirty="0"/>
              <a:t>you</a:t>
            </a:r>
            <a:r>
              <a:rPr lang="en-US" sz="2400" dirty="0"/>
              <a:t> want to ask</a:t>
            </a:r>
          </a:p>
          <a:p>
            <a:br>
              <a:rPr lang="en-US" sz="2400" dirty="0"/>
            </a:br>
            <a:r>
              <a:rPr lang="en-US" sz="2400" dirty="0"/>
              <a:t>What </a:t>
            </a:r>
            <a:r>
              <a:rPr lang="en-US" sz="2400" b="1" dirty="0"/>
              <a:t>you</a:t>
            </a:r>
            <a:r>
              <a:rPr lang="en-US" sz="2400" dirty="0"/>
              <a:t> want to do</a:t>
            </a:r>
          </a:p>
          <a:p>
            <a:br>
              <a:rPr lang="en-US" sz="2400" dirty="0"/>
            </a:br>
            <a:r>
              <a:rPr lang="en-US" sz="2400" b="1" dirty="0"/>
              <a:t>Your</a:t>
            </a:r>
            <a:r>
              <a:rPr lang="en-US" sz="2400" dirty="0"/>
              <a:t> strengths/areas for growth</a:t>
            </a:r>
          </a:p>
          <a:p>
            <a:endParaRPr lang="en-US" sz="2400" dirty="0"/>
          </a:p>
          <a:p>
            <a:r>
              <a:rPr lang="en-US" sz="2400" dirty="0"/>
              <a:t>Reaction: how the manager responded</a:t>
            </a:r>
          </a:p>
          <a:p>
            <a:endParaRPr lang="en-US" sz="2400" dirty="0"/>
          </a:p>
          <a:p>
            <a:r>
              <a:rPr lang="en-US" sz="2400" dirty="0"/>
              <a:t>Structured vs unstructured interview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D1857-E264-814E-BFD0-E3B32F7E8918}"/>
              </a:ext>
            </a:extLst>
          </p:cNvPr>
          <p:cNvSpPr/>
          <p:nvPr/>
        </p:nvSpPr>
        <p:spPr>
          <a:xfrm>
            <a:off x="6096000" y="6064637"/>
            <a:ext cx="6112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Century Gothic"/>
              </a:rPr>
              <a:t>Please share: Have you said “no thanks”?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FA7EF-3474-45F0-AB7D-5D8EC160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needs, your fit</a:t>
            </a:r>
          </a:p>
        </p:txBody>
      </p:sp>
    </p:spTree>
    <p:extLst>
      <p:ext uri="{BB962C8B-B14F-4D97-AF65-F5344CB8AC3E}">
        <p14:creationId xmlns:p14="http://schemas.microsoft.com/office/powerpoint/2010/main" val="936855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62C48A2-584A-3F43-9369-EA08CBC2F34B}"/>
              </a:ext>
            </a:extLst>
          </p:cNvPr>
          <p:cNvSpPr txBox="1">
            <a:spLocks/>
          </p:cNvSpPr>
          <p:nvPr/>
        </p:nvSpPr>
        <p:spPr>
          <a:xfrm>
            <a:off x="792480" y="5659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 action items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B0B5D-F5D8-E94A-B20E-D7B64B7B5A2E}"/>
              </a:ext>
            </a:extLst>
          </p:cNvPr>
          <p:cNvSpPr/>
          <p:nvPr/>
        </p:nvSpPr>
        <p:spPr>
          <a:xfrm>
            <a:off x="755750" y="2022573"/>
            <a:ext cx="11120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/>
              <a:t>1. Define 4 STAR stories, write each on a 3x5 index card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2. PRACTICE!</a:t>
            </a:r>
          </a:p>
        </p:txBody>
      </p:sp>
      <p:pic>
        <p:nvPicPr>
          <p:cNvPr id="8" name="Picture 7" descr="notecards">
            <a:extLst>
              <a:ext uri="{FF2B5EF4-FFF2-40B4-BE49-F238E27FC236}">
                <a16:creationId xmlns:a16="http://schemas.microsoft.com/office/drawing/2014/main" id="{32E70C57-4C1A-DE44-91D0-3BB11202E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3776899"/>
            <a:ext cx="4546600" cy="271780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59D3CB-C089-4EA7-ADF3-8488E0D1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action items</a:t>
            </a:r>
          </a:p>
        </p:txBody>
      </p:sp>
    </p:spTree>
    <p:extLst>
      <p:ext uri="{BB962C8B-B14F-4D97-AF65-F5344CB8AC3E}">
        <p14:creationId xmlns:p14="http://schemas.microsoft.com/office/powerpoint/2010/main" val="3790951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E184BA-2CC4-7E40-8D39-F0AD92F56A39}"/>
              </a:ext>
            </a:extLst>
          </p:cNvPr>
          <p:cNvSpPr/>
          <p:nvPr/>
        </p:nvSpPr>
        <p:spPr>
          <a:xfrm>
            <a:off x="791088" y="746513"/>
            <a:ext cx="98882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Summary</a:t>
            </a:r>
          </a:p>
          <a:p>
            <a:pPr lvl="1"/>
            <a:r>
              <a:rPr lang="en-US" sz="2400" dirty="0"/>
              <a:t>	Why: VALUE </a:t>
            </a:r>
          </a:p>
          <a:p>
            <a:pPr lvl="1"/>
            <a:r>
              <a:rPr lang="en-US" sz="2400" dirty="0"/>
              <a:t>	How: TRUST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	Types &amp; components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	The 4 A’s: </a:t>
            </a:r>
          </a:p>
          <a:p>
            <a:pPr lvl="1"/>
            <a:r>
              <a:rPr lang="en-US" sz="2400" dirty="0"/>
              <a:t>		Appearance</a:t>
            </a:r>
          </a:p>
          <a:p>
            <a:pPr lvl="1"/>
            <a:r>
              <a:rPr lang="en-US" sz="2400" dirty="0"/>
              <a:t>		Ability</a:t>
            </a:r>
          </a:p>
          <a:p>
            <a:pPr lvl="1"/>
            <a:r>
              <a:rPr lang="en-US" sz="2400" dirty="0"/>
              <a:t>		Authenticity</a:t>
            </a:r>
          </a:p>
          <a:p>
            <a:pPr lvl="1"/>
            <a:r>
              <a:rPr lang="en-US" sz="2400" dirty="0"/>
              <a:t>		Awareness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	Your needs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	Tell them you’re interested</a:t>
            </a:r>
          </a:p>
        </p:txBody>
      </p:sp>
      <p:pic>
        <p:nvPicPr>
          <p:cNvPr id="5" name="Picture 4" descr="Review">
            <a:extLst>
              <a:ext uri="{FF2B5EF4-FFF2-40B4-BE49-F238E27FC236}">
                <a16:creationId xmlns:a16="http://schemas.microsoft.com/office/drawing/2014/main" id="{1E51DFA5-9B18-FE47-9F85-9DD0F8B75D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896" y="1618871"/>
            <a:ext cx="4027470" cy="402747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FAA728-A843-4B69-9D8F-22E8A14C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0853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2CB1-53BF-467D-AC4E-54C4740B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701"/>
            <a:ext cx="10515600" cy="1325563"/>
          </a:xfrm>
        </p:spPr>
        <p:txBody>
          <a:bodyPr/>
          <a:lstStyle/>
          <a:p>
            <a:r>
              <a:rPr lang="en-US" b="1" dirty="0"/>
              <a:t>It all adds up...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179D-47BF-4E67-99D5-8D38DA50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359" y="2419043"/>
            <a:ext cx="10515600" cy="2310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Good fit for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fit for employer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outcome for others</a:t>
            </a:r>
          </a:p>
          <a:p>
            <a:endParaRPr lang="en-US" dirty="0"/>
          </a:p>
        </p:txBody>
      </p:sp>
      <p:pic>
        <p:nvPicPr>
          <p:cNvPr id="7" name="Picture 6" descr="arrows in a target">
            <a:extLst>
              <a:ext uri="{FF2B5EF4-FFF2-40B4-BE49-F238E27FC236}">
                <a16:creationId xmlns:a16="http://schemas.microsoft.com/office/drawing/2014/main" id="{6297F8CB-55E8-4D46-B57F-1A9F409E16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574" y="1937264"/>
            <a:ext cx="4787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179D-47BF-4E67-99D5-8D38DA50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839" y="5835992"/>
            <a:ext cx="7986323" cy="7851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What will you stop or start doing?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3F65B7-39D5-124F-976B-A1573CD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70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 Blinding Flash of the Obvious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 descr="lightning">
            <a:extLst>
              <a:ext uri="{FF2B5EF4-FFF2-40B4-BE49-F238E27FC236}">
                <a16:creationId xmlns:a16="http://schemas.microsoft.com/office/drawing/2014/main" id="{D16E8975-2704-2944-AC6C-7B78FD91A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751" y="1663489"/>
            <a:ext cx="7556500" cy="41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1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s?">
            <a:extLst>
              <a:ext uri="{FF2B5EF4-FFF2-40B4-BE49-F238E27FC236}">
                <a16:creationId xmlns:a16="http://schemas.microsoft.com/office/drawing/2014/main" id="{49E73954-860F-044B-B1E7-15DF57EFD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46497"/>
            <a:ext cx="9144000" cy="5122355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4C5676-F807-4D37-B274-4F04984C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06981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A588BE-9DCA-8F4C-8148-6D092DF282FF}"/>
              </a:ext>
            </a:extLst>
          </p:cNvPr>
          <p:cNvSpPr txBox="1"/>
          <p:nvPr/>
        </p:nvSpPr>
        <p:spPr>
          <a:xfrm>
            <a:off x="7325411" y="6354176"/>
            <a:ext cx="4866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 text and logo Copyright 2020 by Corralling Chaos, LLC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764A447A-2B81-4107-8E08-B5435F80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</p:txBody>
      </p:sp>
      <p:pic>
        <p:nvPicPr>
          <p:cNvPr id="8" name="Content Placeholder 7" descr="Corralling CHAOS logo">
            <a:extLst>
              <a:ext uri="{FF2B5EF4-FFF2-40B4-BE49-F238E27FC236}">
                <a16:creationId xmlns:a16="http://schemas.microsoft.com/office/drawing/2014/main" id="{0DC9EBCC-08A0-FE44-927A-A892A3A197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861" y="803275"/>
            <a:ext cx="4486275" cy="435133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C4F454-4C2C-A347-9F1C-DA25362013D9}"/>
              </a:ext>
            </a:extLst>
          </p:cNvPr>
          <p:cNvSpPr/>
          <p:nvPr/>
        </p:nvSpPr>
        <p:spPr>
          <a:xfrm>
            <a:off x="4050055" y="5292831"/>
            <a:ext cx="4091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www.linkedin.com</a:t>
            </a:r>
            <a:r>
              <a:rPr lang="en-US" dirty="0"/>
              <a:t>/in/</a:t>
            </a:r>
            <a:r>
              <a:rPr lang="en-US" dirty="0" err="1"/>
              <a:t>tedbenson</a:t>
            </a:r>
            <a:r>
              <a:rPr lang="en-US" dirty="0"/>
              <a:t>/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Free content: </a:t>
            </a:r>
            <a:r>
              <a:rPr lang="en-US" dirty="0" err="1"/>
              <a:t>www.corrallingchaos.com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DE2968-3EAB-C04B-9608-44940AA6757C}"/>
              </a:ext>
            </a:extLst>
          </p:cNvPr>
          <p:cNvSpPr/>
          <p:nvPr/>
        </p:nvSpPr>
        <p:spPr>
          <a:xfrm>
            <a:off x="1017916" y="1715005"/>
            <a:ext cx="73842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-apple-system"/>
              </a:rPr>
              <a:t>"I hope in the years to come everyone will be able to take pride in how they responded to this challenge… with self-discipline, quiet good-humored resolve and fellow-feeling…</a:t>
            </a:r>
          </a:p>
          <a:p>
            <a:endParaRPr lang="en-US" sz="2800" dirty="0">
              <a:latin typeface="-apple-system"/>
            </a:endParaRPr>
          </a:p>
          <a:p>
            <a:r>
              <a:rPr lang="en-US" sz="2800" dirty="0">
                <a:latin typeface="-apple-system"/>
              </a:rPr>
              <a:t>We join with all nations across the globe in a common </a:t>
            </a:r>
            <a:r>
              <a:rPr lang="en-US" sz="2800" dirty="0" err="1">
                <a:latin typeface="-apple-system"/>
              </a:rPr>
              <a:t>endeavour</a:t>
            </a:r>
            <a:r>
              <a:rPr lang="en-US" sz="2800" dirty="0">
                <a:latin typeface="-apple-system"/>
              </a:rPr>
              <a:t>, using the great advances of science and our instinctive compassion to heal. We will succeed - and that success will belong to every one of us."</a:t>
            </a:r>
            <a:endParaRPr lang="en-US" sz="2800" dirty="0"/>
          </a:p>
        </p:txBody>
      </p:sp>
      <p:pic>
        <p:nvPicPr>
          <p:cNvPr id="6" name="Picture 5" descr="Queen Elizabeth II">
            <a:extLst>
              <a:ext uri="{FF2B5EF4-FFF2-40B4-BE49-F238E27FC236}">
                <a16:creationId xmlns:a16="http://schemas.microsoft.com/office/drawing/2014/main" id="{B2EB0CE2-E193-EB44-ACD1-D09F5051D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7665" y="1715005"/>
            <a:ext cx="3115147" cy="41705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F42F00-962E-AF46-A5F3-F2BD7549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34" y="532847"/>
            <a:ext cx="10515600" cy="1325563"/>
          </a:xfrm>
        </p:spPr>
        <p:txBody>
          <a:bodyPr/>
          <a:lstStyle/>
          <a:p>
            <a:r>
              <a:rPr lang="en-US" dirty="0"/>
              <a:t>This Moment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F3742-8969-6544-AA92-C1782A0BC576}"/>
              </a:ext>
            </a:extLst>
          </p:cNvPr>
          <p:cNvSpPr txBox="1"/>
          <p:nvPr/>
        </p:nvSpPr>
        <p:spPr>
          <a:xfrm>
            <a:off x="8958414" y="5933407"/>
            <a:ext cx="231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Queen Elizabeth II </a:t>
            </a:r>
          </a:p>
          <a:p>
            <a:pPr algn="ctr"/>
            <a:r>
              <a:rPr lang="en-US" dirty="0"/>
              <a:t>of the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297041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D32A-23DA-5C46-9C3F-CE8F2DB2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9" y="53015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Ted Benson</a:t>
            </a:r>
          </a:p>
        </p:txBody>
      </p:sp>
      <p:pic>
        <p:nvPicPr>
          <p:cNvPr id="6" name="Picture 5" descr="hhmi logo">
            <a:extLst>
              <a:ext uri="{FF2B5EF4-FFF2-40B4-BE49-F238E27FC236}">
                <a16:creationId xmlns:a16="http://schemas.microsoft.com/office/drawing/2014/main" id="{C48597AD-ED80-6848-B84B-07A4D6C8A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01" y="4210825"/>
            <a:ext cx="1388447" cy="833068"/>
          </a:xfrm>
          <a:prstGeom prst="rect">
            <a:avLst/>
          </a:prstGeom>
        </p:spPr>
      </p:pic>
      <p:pic>
        <p:nvPicPr>
          <p:cNvPr id="11" name="Picture 9" descr="Affinergy, Inc.">
            <a:extLst>
              <a:ext uri="{FF2B5EF4-FFF2-40B4-BE49-F238E27FC236}">
                <a16:creationId xmlns:a16="http://schemas.microsoft.com/office/drawing/2014/main" id="{37E6310A-AB5E-9544-88C0-62450219C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5229" y="3318084"/>
            <a:ext cx="1754819" cy="50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OS logo">
            <a:extLst>
              <a:ext uri="{FF2B5EF4-FFF2-40B4-BE49-F238E27FC236}">
                <a16:creationId xmlns:a16="http://schemas.microsoft.com/office/drawing/2014/main" id="{90B23C2B-386E-2E47-AAFF-EDA7CFBB2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360" y="4398161"/>
            <a:ext cx="1717901" cy="461664"/>
          </a:xfrm>
          <a:prstGeom prst="rect">
            <a:avLst/>
          </a:prstGeom>
        </p:spPr>
      </p:pic>
      <p:pic>
        <p:nvPicPr>
          <p:cNvPr id="13" name="Picture 12" descr="KARO BIO logo">
            <a:extLst>
              <a:ext uri="{FF2B5EF4-FFF2-40B4-BE49-F238E27FC236}">
                <a16:creationId xmlns:a16="http://schemas.microsoft.com/office/drawing/2014/main" id="{830EFD01-8E5A-0245-87CC-862C805BF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3" t="-52153" r="-5016" b="-43098"/>
          <a:stretch/>
        </p:blipFill>
        <p:spPr>
          <a:xfrm>
            <a:off x="6975230" y="2377400"/>
            <a:ext cx="1979221" cy="5020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97143-C375-5342-BD4A-960CE595448F}"/>
              </a:ext>
            </a:extLst>
          </p:cNvPr>
          <p:cNvSpPr txBox="1"/>
          <p:nvPr/>
        </p:nvSpPr>
        <p:spPr>
          <a:xfrm>
            <a:off x="2539676" y="5641749"/>
            <a:ext cx="711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Helping teams succeed for over 25 years </a:t>
            </a:r>
          </a:p>
        </p:txBody>
      </p:sp>
      <p:pic>
        <p:nvPicPr>
          <p:cNvPr id="19" name="Picture 18" descr="Duke logo">
            <a:extLst>
              <a:ext uri="{FF2B5EF4-FFF2-40B4-BE49-F238E27FC236}">
                <a16:creationId xmlns:a16="http://schemas.microsoft.com/office/drawing/2014/main" id="{757BE73C-997B-BB4B-A73E-478F52F8F6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549" y="3083857"/>
            <a:ext cx="1041659" cy="1041659"/>
          </a:xfrm>
          <a:prstGeom prst="rect">
            <a:avLst/>
          </a:prstGeom>
        </p:spPr>
      </p:pic>
      <p:pic>
        <p:nvPicPr>
          <p:cNvPr id="20" name="Picture 19" descr="GSK logo">
            <a:extLst>
              <a:ext uri="{FF2B5EF4-FFF2-40B4-BE49-F238E27FC236}">
                <a16:creationId xmlns:a16="http://schemas.microsoft.com/office/drawing/2014/main" id="{25DF99B1-7B73-D940-9A6E-D9982CA142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867" y="3203181"/>
            <a:ext cx="931028" cy="803011"/>
          </a:xfrm>
          <a:prstGeom prst="rect">
            <a:avLst/>
          </a:prstGeom>
        </p:spPr>
      </p:pic>
      <p:pic>
        <p:nvPicPr>
          <p:cNvPr id="21" name="Picture 20" descr="GRIFOLS logo">
            <a:extLst>
              <a:ext uri="{FF2B5EF4-FFF2-40B4-BE49-F238E27FC236}">
                <a16:creationId xmlns:a16="http://schemas.microsoft.com/office/drawing/2014/main" id="{5C4F7EAC-42D7-C046-8D74-8CCDE53EDC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5743" y="2449365"/>
            <a:ext cx="1904308" cy="407187"/>
          </a:xfrm>
          <a:prstGeom prst="rect">
            <a:avLst/>
          </a:prstGeom>
        </p:spPr>
      </p:pic>
      <p:pic>
        <p:nvPicPr>
          <p:cNvPr id="22" name="Picture 21" descr="Catalent logo">
            <a:extLst>
              <a:ext uri="{FF2B5EF4-FFF2-40B4-BE49-F238E27FC236}">
                <a16:creationId xmlns:a16="http://schemas.microsoft.com/office/drawing/2014/main" id="{0CF01200-D6BE-2742-8987-64E3A6D168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025" y="4398161"/>
            <a:ext cx="1895843" cy="519571"/>
          </a:xfrm>
          <a:prstGeom prst="rect">
            <a:avLst/>
          </a:prstGeom>
        </p:spPr>
      </p:pic>
      <p:pic>
        <p:nvPicPr>
          <p:cNvPr id="17" name="Picture 16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B981F34F-65C8-904D-B1D5-08C5A112F29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7" y="2144746"/>
            <a:ext cx="1979220" cy="2811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2269AD-D291-5749-82AD-C66E98AE42D8}"/>
              </a:ext>
            </a:extLst>
          </p:cNvPr>
          <p:cNvSpPr/>
          <p:nvPr/>
        </p:nvSpPr>
        <p:spPr>
          <a:xfrm>
            <a:off x="2880103" y="1669353"/>
            <a:ext cx="26736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Education &amp; Research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A7A6589-D767-554F-A35C-D7D05C44DAF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970" y="2284204"/>
            <a:ext cx="2294004" cy="5735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646FE27-069A-4447-919D-595F802A180C}"/>
              </a:ext>
            </a:extLst>
          </p:cNvPr>
          <p:cNvSpPr/>
          <p:nvPr/>
        </p:nvSpPr>
        <p:spPr>
          <a:xfrm>
            <a:off x="6763213" y="1666301"/>
            <a:ext cx="26262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Biotech &amp; Biopharma</a:t>
            </a:r>
          </a:p>
        </p:txBody>
      </p:sp>
    </p:spTree>
    <p:extLst>
      <p:ext uri="{BB962C8B-B14F-4D97-AF65-F5344CB8AC3E}">
        <p14:creationId xmlns:p14="http://schemas.microsoft.com/office/powerpoint/2010/main" val="33567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AD9461-64BE-454F-9E5C-42EDB677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16" y="459915"/>
            <a:ext cx="11110645" cy="1325563"/>
          </a:xfrm>
        </p:spPr>
        <p:txBody>
          <a:bodyPr/>
          <a:lstStyle/>
          <a:p>
            <a:r>
              <a:rPr lang="en-US" dirty="0"/>
              <a:t>About Corralling Chaos, LLC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D16F35-A8C7-3A46-B0E4-BA8E8FE98F9F}"/>
              </a:ext>
            </a:extLst>
          </p:cNvPr>
          <p:cNvSpPr/>
          <p:nvPr/>
        </p:nvSpPr>
        <p:spPr>
          <a:xfrm>
            <a:off x="969147" y="1785478"/>
            <a:ext cx="11393335" cy="446275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800" dirty="0">
                <a:solidFill>
                  <a:srgbClr val="2F5597"/>
                </a:solidFill>
              </a:rPr>
              <a:t>We are management consultants.</a:t>
            </a:r>
          </a:p>
          <a:p>
            <a:endParaRPr lang="en-US" sz="2800" dirty="0">
              <a:solidFill>
                <a:srgbClr val="2F5597"/>
              </a:solidFill>
            </a:endParaRPr>
          </a:p>
          <a:p>
            <a:r>
              <a:rPr lang="en-US" sz="2800" dirty="0">
                <a:solidFill>
                  <a:srgbClr val="2F5597"/>
                </a:solidFill>
              </a:rPr>
              <a:t>We equip teams with practical skills and tools to…</a:t>
            </a:r>
          </a:p>
          <a:p>
            <a:endParaRPr lang="en-US" sz="2800" b="1" dirty="0">
              <a:solidFill>
                <a:srgbClr val="2F5597"/>
              </a:solidFill>
            </a:endParaRPr>
          </a:p>
          <a:p>
            <a:r>
              <a:rPr lang="en-US" sz="2800" b="1" dirty="0"/>
              <a:t>	</a:t>
            </a:r>
            <a:r>
              <a:rPr lang="en-US" sz="2800" b="1" dirty="0">
                <a:solidFill>
                  <a:srgbClr val="ED7D31"/>
                </a:solidFill>
              </a:rPr>
              <a:t>Align</a:t>
            </a:r>
            <a:r>
              <a:rPr lang="en-US" sz="2800" b="1" dirty="0"/>
              <a:t> </a:t>
            </a:r>
            <a:r>
              <a:rPr lang="en-US" sz="2800" dirty="0"/>
              <a:t>culture and behavior to mission, vision and values</a:t>
            </a:r>
          </a:p>
          <a:p>
            <a:endParaRPr lang="en-US" sz="2800" u="sng" dirty="0"/>
          </a:p>
          <a:p>
            <a:r>
              <a:rPr lang="en-US" sz="2800" b="1" dirty="0">
                <a:solidFill>
                  <a:srgbClr val="ED7D31"/>
                </a:solidFill>
              </a:rPr>
              <a:t>	Increase</a:t>
            </a:r>
            <a:r>
              <a:rPr lang="en-US" sz="2800" dirty="0">
                <a:solidFill>
                  <a:srgbClr val="ED7D31"/>
                </a:solidFill>
              </a:rPr>
              <a:t> </a:t>
            </a:r>
            <a:r>
              <a:rPr lang="en-US" sz="2800" dirty="0"/>
              <a:t>retention and productivity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ED7D31"/>
                </a:solidFill>
              </a:rPr>
              <a:t> 	Develop</a:t>
            </a:r>
            <a:r>
              <a:rPr lang="en-US" sz="2800" b="1" dirty="0"/>
              <a:t> </a:t>
            </a:r>
            <a:r>
              <a:rPr lang="en-US" sz="2800" dirty="0"/>
              <a:t>potential leaders</a:t>
            </a:r>
          </a:p>
          <a:p>
            <a:r>
              <a:rPr lang="en-US" sz="3200" b="1" dirty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066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on holding camera lens">
            <a:extLst>
              <a:ext uri="{FF2B5EF4-FFF2-40B4-BE49-F238E27FC236}">
                <a16:creationId xmlns:a16="http://schemas.microsoft.com/office/drawing/2014/main" id="{4C42F68D-547F-764E-BC5D-B645C4171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3482"/>
            <a:ext cx="12192000" cy="5972124"/>
          </a:xfrm>
          <a:prstGeom prst="rect">
            <a:avLst/>
          </a:prstGeom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499533" y="1782270"/>
            <a:ext cx="11387667" cy="3347776"/>
          </a:xfrm>
          <a:prstGeom prst="rect">
            <a:avLst/>
          </a:prstGeom>
        </p:spPr>
        <p:txBody>
          <a:bodyPr>
            <a:noAutofit/>
          </a:bodyPr>
          <a:lstStyle>
            <a:lvl1pPr marL="194804" indent="-194804" algn="l" defTabSz="779218" rtl="0" eaLnBrk="1" latinLnBrk="0" hangingPunct="1">
              <a:lnSpc>
                <a:spcPct val="90000"/>
              </a:lnSpc>
              <a:spcBef>
                <a:spcPts val="852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413" indent="-194804" algn="l" defTabSz="779218" rtl="0" eaLnBrk="1" latinLnBrk="0" hangingPunct="1">
              <a:lnSpc>
                <a:spcPct val="90000"/>
              </a:lnSpc>
              <a:spcBef>
                <a:spcPts val="42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22" indent="-194804" algn="l" defTabSz="779218" rtl="0" eaLnBrk="1" latinLnBrk="0" hangingPunct="1">
              <a:lnSpc>
                <a:spcPct val="90000"/>
              </a:lnSpc>
              <a:spcBef>
                <a:spcPts val="426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31" indent="-194804" algn="l" defTabSz="779218" rtl="0" eaLnBrk="1" latinLnBrk="0" hangingPunct="1">
              <a:lnSpc>
                <a:spcPct val="90000"/>
              </a:lnSpc>
              <a:spcBef>
                <a:spcPts val="426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239" indent="-194804" algn="l" defTabSz="779218" rtl="0" eaLnBrk="1" latinLnBrk="0" hangingPunct="1">
              <a:lnSpc>
                <a:spcPct val="90000"/>
              </a:lnSpc>
              <a:spcBef>
                <a:spcPts val="426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848" indent="-194804" algn="l" defTabSz="779218" rtl="0" eaLnBrk="1" latinLnBrk="0" hangingPunct="1">
              <a:lnSpc>
                <a:spcPct val="90000"/>
              </a:lnSpc>
              <a:spcBef>
                <a:spcPts val="426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457" indent="-194804" algn="l" defTabSz="779218" rtl="0" eaLnBrk="1" latinLnBrk="0" hangingPunct="1">
              <a:lnSpc>
                <a:spcPct val="90000"/>
              </a:lnSpc>
              <a:spcBef>
                <a:spcPts val="426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066" indent="-194804" algn="l" defTabSz="779218" rtl="0" eaLnBrk="1" latinLnBrk="0" hangingPunct="1">
              <a:lnSpc>
                <a:spcPct val="90000"/>
              </a:lnSpc>
              <a:spcBef>
                <a:spcPts val="426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675" indent="-194804" algn="l" defTabSz="779218" rtl="0" eaLnBrk="1" latinLnBrk="0" hangingPunct="1">
              <a:lnSpc>
                <a:spcPct val="90000"/>
              </a:lnSpc>
              <a:spcBef>
                <a:spcPts val="426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sz="2800" dirty="0">
                <a:latin typeface="Calibri"/>
                <a:ea typeface="宋体" charset="0"/>
                <a:cs typeface="Calibri"/>
              </a:rPr>
              <a:t>At the conclusion of this webinar, you will: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altLang="zh-CN" sz="2800" dirty="0">
              <a:latin typeface="Calibri"/>
              <a:ea typeface="宋体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Calibri"/>
                <a:ea typeface="宋体" charset="0"/>
                <a:cs typeface="Calibri"/>
              </a:rPr>
              <a:t>Understand the motivation and purpose of an interview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sz="2800" dirty="0">
              <a:latin typeface="Calibri"/>
              <a:ea typeface="宋体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Calibri"/>
                <a:ea typeface="宋体" charset="0"/>
                <a:cs typeface="Calibri"/>
              </a:rPr>
              <a:t>Know how to prepare for, conduct and follow-up that conversation</a:t>
            </a:r>
          </a:p>
          <a:p>
            <a:pPr>
              <a:lnSpc>
                <a:spcPct val="80000"/>
              </a:lnSpc>
            </a:pPr>
            <a:endParaRPr lang="en-US" altLang="zh-CN" sz="2800" dirty="0">
              <a:latin typeface="Calibri"/>
              <a:ea typeface="宋体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altLang="zh-CN" sz="2800" dirty="0">
                <a:latin typeface="Calibri"/>
                <a:ea typeface="宋体" charset="0"/>
                <a:cs typeface="Calibri"/>
              </a:rPr>
              <a:t>Be aware of at least one thing you will do differently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6B47BD-7714-A546-A2BC-FEEA9CE32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823821"/>
            <a:ext cx="7118239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96" tIns="51948" rIns="103896" bIns="51948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ea typeface="ＭＳ Ｐゴシック" charset="0"/>
                <a:cs typeface="ＭＳ Ｐゴシック" charset="0"/>
              </a:rPr>
              <a:t>Objectives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D59D995-4BB0-4821-A170-F777A55C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33724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C74924-32E5-4D48-B2F4-73C5CD1722CA}"/>
              </a:ext>
            </a:extLst>
          </p:cNvPr>
          <p:cNvSpPr/>
          <p:nvPr/>
        </p:nvSpPr>
        <p:spPr>
          <a:xfrm>
            <a:off x="1021005" y="5589822"/>
            <a:ext cx="10149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Century Gothic"/>
              </a:rPr>
              <a:t>When you see this red text, please share your thoughts in the chat!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C270B2-D1B6-4D0B-9051-5757D3BB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thoughts</a:t>
            </a:r>
          </a:p>
        </p:txBody>
      </p:sp>
    </p:spTree>
    <p:extLst>
      <p:ext uri="{BB962C8B-B14F-4D97-AF65-F5344CB8AC3E}">
        <p14:creationId xmlns:p14="http://schemas.microsoft.com/office/powerpoint/2010/main" val="340155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179D-47BF-4E67-99D5-8D38DA50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839" y="5835992"/>
            <a:ext cx="7986323" cy="7851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7030A0"/>
                </a:solidFill>
              </a:rPr>
              <a:t>What will you stop or start doing?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3F65B7-39D5-124F-976B-A1573CD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70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 Blinding Flash of the Obvious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 descr="lightning">
            <a:extLst>
              <a:ext uri="{FF2B5EF4-FFF2-40B4-BE49-F238E27FC236}">
                <a16:creationId xmlns:a16="http://schemas.microsoft.com/office/drawing/2014/main" id="{D16E8975-2704-2944-AC6C-7B78FD91A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751" y="1663489"/>
            <a:ext cx="7556500" cy="41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0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5258DD-E3AB-C540-AA5F-83C629197A7B}"/>
              </a:ext>
            </a:extLst>
          </p:cNvPr>
          <p:cNvSpPr/>
          <p:nvPr/>
        </p:nvSpPr>
        <p:spPr>
          <a:xfrm>
            <a:off x="1771715" y="620000"/>
            <a:ext cx="86485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Interviews can be bleak interrogations…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5" name="Picture 4" descr="office setting">
            <a:extLst>
              <a:ext uri="{FF2B5EF4-FFF2-40B4-BE49-F238E27FC236}">
                <a16:creationId xmlns:a16="http://schemas.microsoft.com/office/drawing/2014/main" id="{D33E5CC0-7F89-C941-BB8C-354EB0A549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546" y="1224841"/>
            <a:ext cx="4018908" cy="5319143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A9C964-5A9B-4352-AF84-123E92AC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 can be bleak interrogations</a:t>
            </a:r>
          </a:p>
        </p:txBody>
      </p:sp>
    </p:spTree>
    <p:extLst>
      <p:ext uri="{BB962C8B-B14F-4D97-AF65-F5344CB8AC3E}">
        <p14:creationId xmlns:p14="http://schemas.microsoft.com/office/powerpoint/2010/main" val="4278473755"/>
      </p:ext>
    </p:extLst>
  </p:cSld>
  <p:clrMapOvr>
    <a:masterClrMapping/>
  </p:clrMapOvr>
</p:sld>
</file>

<file path=ppt/theme/theme1.xml><?xml version="1.0" encoding="utf-8"?>
<a:theme xmlns:a="http://schemas.openxmlformats.org/drawingml/2006/main" name="CC theme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 theme ppt" id="{19F1DF34-6D65-4CAF-B112-3CCAD070940E}" vid="{5622142A-DE07-42B2-92C6-1B26DF961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 theme ppt</Template>
  <TotalTime>1181</TotalTime>
  <Words>686</Words>
  <Application>Microsoft Office PowerPoint</Application>
  <PresentationFormat>Widescreen</PresentationFormat>
  <Paragraphs>206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-apple-system</vt:lpstr>
      <vt:lpstr>Arial</vt:lpstr>
      <vt:lpstr>Calibri</vt:lpstr>
      <vt:lpstr>Calibri Light</vt:lpstr>
      <vt:lpstr>Wingdings</vt:lpstr>
      <vt:lpstr>CC theme ppt</vt:lpstr>
      <vt:lpstr>Interviewing</vt:lpstr>
      <vt:lpstr>Agenda</vt:lpstr>
      <vt:lpstr>This Moment</vt:lpstr>
      <vt:lpstr>Ted Benson</vt:lpstr>
      <vt:lpstr>About Corralling Chaos, LLC</vt:lpstr>
      <vt:lpstr>Objectives</vt:lpstr>
      <vt:lpstr>Share your thoughts</vt:lpstr>
      <vt:lpstr>A Blinding Flash of the Obvious</vt:lpstr>
      <vt:lpstr>Interviews can be bleak interrogations</vt:lpstr>
      <vt:lpstr>Or constructive conversations</vt:lpstr>
      <vt:lpstr>Why does a manager need to hire?</vt:lpstr>
      <vt:lpstr>So the goal of an interview is …</vt:lpstr>
      <vt:lpstr>Trust</vt:lpstr>
      <vt:lpstr>And how do you create trust?</vt:lpstr>
      <vt:lpstr>How to create trust: show …</vt:lpstr>
      <vt:lpstr>Candidates: Appearance vs Reality</vt:lpstr>
      <vt:lpstr>Interview Formats</vt:lpstr>
      <vt:lpstr>Remote interviews</vt:lpstr>
      <vt:lpstr>Key qualities assessed</vt:lpstr>
      <vt:lpstr>A-player attributes</vt:lpstr>
      <vt:lpstr>Your needs, your fit</vt:lpstr>
      <vt:lpstr>Two action items</vt:lpstr>
      <vt:lpstr>Summary</vt:lpstr>
      <vt:lpstr>It all adds up...</vt:lpstr>
      <vt:lpstr>A Blinding Flash of the Obvious</vt:lpstr>
      <vt:lpstr>Questions?</vt:lpstr>
      <vt:lpstr>Goodbye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Gonzalez</dc:creator>
  <cp:lastModifiedBy>Bishop, Stephanie (NIH/NIEHS) [C]</cp:lastModifiedBy>
  <cp:revision>369</cp:revision>
  <dcterms:created xsi:type="dcterms:W3CDTF">2018-08-03T21:03:02Z</dcterms:created>
  <dcterms:modified xsi:type="dcterms:W3CDTF">2020-08-13T19:47:49Z</dcterms:modified>
</cp:coreProperties>
</file>