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878" r:id="rId2"/>
  </p:sldMasterIdLst>
  <p:notesMasterIdLst>
    <p:notesMasterId r:id="rId82"/>
  </p:notesMasterIdLst>
  <p:handoutMasterIdLst>
    <p:handoutMasterId r:id="rId83"/>
  </p:handoutMasterIdLst>
  <p:sldIdLst>
    <p:sldId id="331" r:id="rId3"/>
    <p:sldId id="332" r:id="rId4"/>
    <p:sldId id="333" r:id="rId5"/>
    <p:sldId id="258" r:id="rId6"/>
    <p:sldId id="305" r:id="rId7"/>
    <p:sldId id="285" r:id="rId8"/>
    <p:sldId id="324" r:id="rId9"/>
    <p:sldId id="287" r:id="rId10"/>
    <p:sldId id="284" r:id="rId11"/>
    <p:sldId id="327" r:id="rId12"/>
    <p:sldId id="322" r:id="rId13"/>
    <p:sldId id="325" r:id="rId14"/>
    <p:sldId id="263" r:id="rId15"/>
    <p:sldId id="288" r:id="rId16"/>
    <p:sldId id="306" r:id="rId17"/>
    <p:sldId id="328" r:id="rId18"/>
    <p:sldId id="317" r:id="rId19"/>
    <p:sldId id="334" r:id="rId20"/>
    <p:sldId id="267" r:id="rId21"/>
    <p:sldId id="308" r:id="rId22"/>
    <p:sldId id="294" r:id="rId23"/>
    <p:sldId id="296" r:id="rId24"/>
    <p:sldId id="329" r:id="rId25"/>
    <p:sldId id="303" r:id="rId26"/>
    <p:sldId id="310" r:id="rId27"/>
    <p:sldId id="313" r:id="rId28"/>
    <p:sldId id="290" r:id="rId29"/>
    <p:sldId id="311" r:id="rId30"/>
    <p:sldId id="330" r:id="rId31"/>
    <p:sldId id="320" r:id="rId32"/>
    <p:sldId id="281" r:id="rId33"/>
    <p:sldId id="318" r:id="rId34"/>
    <p:sldId id="293" r:id="rId35"/>
    <p:sldId id="282" r:id="rId36"/>
    <p:sldId id="321" r:id="rId37"/>
    <p:sldId id="382" r:id="rId38"/>
    <p:sldId id="378" r:id="rId39"/>
    <p:sldId id="376" r:id="rId40"/>
    <p:sldId id="356" r:id="rId41"/>
    <p:sldId id="357" r:id="rId42"/>
    <p:sldId id="358" r:id="rId43"/>
    <p:sldId id="359" r:id="rId44"/>
    <p:sldId id="360" r:id="rId45"/>
    <p:sldId id="361" r:id="rId46"/>
    <p:sldId id="362" r:id="rId47"/>
    <p:sldId id="363" r:id="rId48"/>
    <p:sldId id="364" r:id="rId49"/>
    <p:sldId id="365" r:id="rId50"/>
    <p:sldId id="383" r:id="rId51"/>
    <p:sldId id="367" r:id="rId52"/>
    <p:sldId id="368" r:id="rId53"/>
    <p:sldId id="369" r:id="rId54"/>
    <p:sldId id="370" r:id="rId55"/>
    <p:sldId id="371" r:id="rId56"/>
    <p:sldId id="372" r:id="rId57"/>
    <p:sldId id="373" r:id="rId58"/>
    <p:sldId id="381" r:id="rId59"/>
    <p:sldId id="379" r:id="rId60"/>
    <p:sldId id="375" r:id="rId61"/>
    <p:sldId id="337" r:id="rId62"/>
    <p:sldId id="338" r:id="rId63"/>
    <p:sldId id="339" r:id="rId64"/>
    <p:sldId id="340" r:id="rId65"/>
    <p:sldId id="341" r:id="rId66"/>
    <p:sldId id="342" r:id="rId67"/>
    <p:sldId id="343" r:id="rId68"/>
    <p:sldId id="344" r:id="rId69"/>
    <p:sldId id="345" r:id="rId70"/>
    <p:sldId id="346" r:id="rId71"/>
    <p:sldId id="347" r:id="rId72"/>
    <p:sldId id="348" r:id="rId73"/>
    <p:sldId id="349" r:id="rId74"/>
    <p:sldId id="350" r:id="rId75"/>
    <p:sldId id="351" r:id="rId76"/>
    <p:sldId id="352" r:id="rId77"/>
    <p:sldId id="353" r:id="rId78"/>
    <p:sldId id="377" r:id="rId79"/>
    <p:sldId id="354" r:id="rId80"/>
    <p:sldId id="380" r:id="rId8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yna Y Rowell" initials="RYR" lastIdx="18" clrIdx="0"/>
  <p:cmAuthor id="1" name="Tim"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9E2"/>
    <a:srgbClr val="AAD694"/>
    <a:srgbClr val="9BCFA5"/>
    <a:srgbClr val="A4C6A8"/>
    <a:srgbClr val="D9D8E8"/>
    <a:srgbClr val="B1AFD1"/>
    <a:srgbClr val="C0C0C0"/>
    <a:srgbClr val="B2B2B2"/>
    <a:srgbClr val="F9C7B9"/>
    <a:srgbClr val="F49C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91006" autoAdjust="0"/>
  </p:normalViewPr>
  <p:slideViewPr>
    <p:cSldViewPr>
      <p:cViewPr varScale="1">
        <p:scale>
          <a:sx n="86" d="100"/>
          <a:sy n="86" d="100"/>
        </p:scale>
        <p:origin x="1260" y="84"/>
      </p:cViewPr>
      <p:guideLst>
        <p:guide orient="horz" pos="2160"/>
        <p:guide pos="2880"/>
      </p:guideLst>
    </p:cSldViewPr>
  </p:slideViewPr>
  <p:outlineViewPr>
    <p:cViewPr>
      <p:scale>
        <a:sx n="33" d="100"/>
        <a:sy n="33" d="100"/>
      </p:scale>
      <p:origin x="0" y="21798"/>
    </p:cViewPr>
  </p:outlineViewPr>
  <p:notesTextViewPr>
    <p:cViewPr>
      <p:scale>
        <a:sx n="100" d="100"/>
        <a:sy n="100" d="100"/>
      </p:scale>
      <p:origin x="0" y="0"/>
    </p:cViewPr>
  </p:notesTextViewPr>
  <p:sorterViewPr>
    <p:cViewPr>
      <p:scale>
        <a:sx n="66" d="100"/>
        <a:sy n="66" d="100"/>
      </p:scale>
      <p:origin x="0" y="4908"/>
    </p:cViewPr>
  </p:sorterViewPr>
  <p:notesViewPr>
    <p:cSldViewPr>
      <p:cViewPr varScale="1">
        <p:scale>
          <a:sx n="55" d="100"/>
          <a:sy n="55" d="100"/>
        </p:scale>
        <p:origin x="-1806"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1" y="0"/>
            <a:ext cx="3043238" cy="465138"/>
          </a:xfrm>
          <a:prstGeom prst="rect">
            <a:avLst/>
          </a:prstGeom>
          <a:noFill/>
          <a:ln>
            <a:noFill/>
          </a:ln>
          <a:effectLst/>
          <a:extLst/>
        </p:spPr>
        <p:txBody>
          <a:bodyPr vert="horz" wrap="square" lIns="92436" tIns="46218" rIns="92436" bIns="46218" numCol="1" anchor="t" anchorCtr="0" compatLnSpc="1">
            <a:prstTxWarp prst="textNoShape">
              <a:avLst/>
            </a:prstTxWarp>
          </a:bodyPr>
          <a:lstStyle>
            <a:lvl1pPr>
              <a:defRPr sz="1200"/>
            </a:lvl1pPr>
          </a:lstStyle>
          <a:p>
            <a:pPr>
              <a:defRPr/>
            </a:pPr>
            <a:endParaRPr lang="en-US"/>
          </a:p>
        </p:txBody>
      </p:sp>
      <p:sp>
        <p:nvSpPr>
          <p:cNvPr id="96259" name="Rectangle 3"/>
          <p:cNvSpPr>
            <a:spLocks noGrp="1" noChangeArrowheads="1"/>
          </p:cNvSpPr>
          <p:nvPr>
            <p:ph type="dt" sz="quarter" idx="1"/>
          </p:nvPr>
        </p:nvSpPr>
        <p:spPr bwMode="auto">
          <a:xfrm>
            <a:off x="3978276" y="0"/>
            <a:ext cx="3043238" cy="465138"/>
          </a:xfrm>
          <a:prstGeom prst="rect">
            <a:avLst/>
          </a:prstGeom>
          <a:noFill/>
          <a:ln>
            <a:noFill/>
          </a:ln>
          <a:effectLst/>
          <a:extLst/>
        </p:spPr>
        <p:txBody>
          <a:bodyPr vert="horz" wrap="square" lIns="92436" tIns="46218" rIns="92436" bIns="46218" numCol="1" anchor="t" anchorCtr="0" compatLnSpc="1">
            <a:prstTxWarp prst="textNoShape">
              <a:avLst/>
            </a:prstTxWarp>
          </a:bodyPr>
          <a:lstStyle>
            <a:lvl1pPr algn="r">
              <a:defRPr sz="1200"/>
            </a:lvl1pPr>
          </a:lstStyle>
          <a:p>
            <a:pPr>
              <a:defRPr/>
            </a:pPr>
            <a:endParaRPr lang="en-US"/>
          </a:p>
        </p:txBody>
      </p:sp>
      <p:sp>
        <p:nvSpPr>
          <p:cNvPr id="96260" name="Rectangle 4"/>
          <p:cNvSpPr>
            <a:spLocks noGrp="1" noChangeArrowheads="1"/>
          </p:cNvSpPr>
          <p:nvPr>
            <p:ph type="ftr" sz="quarter" idx="2"/>
          </p:nvPr>
        </p:nvSpPr>
        <p:spPr bwMode="auto">
          <a:xfrm>
            <a:off x="1" y="8842376"/>
            <a:ext cx="3043238" cy="465138"/>
          </a:xfrm>
          <a:prstGeom prst="rect">
            <a:avLst/>
          </a:prstGeom>
          <a:noFill/>
          <a:ln>
            <a:noFill/>
          </a:ln>
          <a:effectLst/>
          <a:extLst/>
        </p:spPr>
        <p:txBody>
          <a:bodyPr vert="horz" wrap="square" lIns="92436" tIns="46218" rIns="92436" bIns="46218" numCol="1" anchor="b" anchorCtr="0" compatLnSpc="1">
            <a:prstTxWarp prst="textNoShape">
              <a:avLst/>
            </a:prstTxWarp>
          </a:bodyPr>
          <a:lstStyle>
            <a:lvl1pPr>
              <a:defRPr sz="1200"/>
            </a:lvl1pPr>
          </a:lstStyle>
          <a:p>
            <a:pPr>
              <a:defRPr/>
            </a:pPr>
            <a:endParaRPr lang="en-US"/>
          </a:p>
        </p:txBody>
      </p:sp>
      <p:sp>
        <p:nvSpPr>
          <p:cNvPr id="96261" name="Rectangle 5"/>
          <p:cNvSpPr>
            <a:spLocks noGrp="1" noChangeArrowheads="1"/>
          </p:cNvSpPr>
          <p:nvPr>
            <p:ph type="sldNum" sz="quarter" idx="3"/>
          </p:nvPr>
        </p:nvSpPr>
        <p:spPr bwMode="auto">
          <a:xfrm>
            <a:off x="3978276" y="8842376"/>
            <a:ext cx="3043238" cy="465138"/>
          </a:xfrm>
          <a:prstGeom prst="rect">
            <a:avLst/>
          </a:prstGeom>
          <a:noFill/>
          <a:ln>
            <a:noFill/>
          </a:ln>
          <a:effectLst/>
          <a:extLst/>
        </p:spPr>
        <p:txBody>
          <a:bodyPr vert="horz" wrap="square" lIns="92436" tIns="46218" rIns="92436" bIns="46218" numCol="1" anchor="b" anchorCtr="0" compatLnSpc="1">
            <a:prstTxWarp prst="textNoShape">
              <a:avLst/>
            </a:prstTxWarp>
          </a:bodyPr>
          <a:lstStyle>
            <a:lvl1pPr algn="r">
              <a:defRPr sz="1200"/>
            </a:lvl1pPr>
          </a:lstStyle>
          <a:p>
            <a:pPr>
              <a:defRPr/>
            </a:pPr>
            <a:fld id="{7D57A05D-F27F-4E74-B56F-0A8E159669E6}" type="slidenum">
              <a:rPr lang="en-US"/>
              <a:pPr>
                <a:defRPr/>
              </a:pPr>
              <a:t>‹#›</a:t>
            </a:fld>
            <a:endParaRPr lang="en-US"/>
          </a:p>
        </p:txBody>
      </p:sp>
    </p:spTree>
    <p:extLst>
      <p:ext uri="{BB962C8B-B14F-4D97-AF65-F5344CB8AC3E}">
        <p14:creationId xmlns:p14="http://schemas.microsoft.com/office/powerpoint/2010/main" val="1299844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1" y="0"/>
            <a:ext cx="3043238" cy="465138"/>
          </a:xfrm>
          <a:prstGeom prst="rect">
            <a:avLst/>
          </a:prstGeom>
          <a:noFill/>
          <a:ln>
            <a:noFill/>
          </a:ln>
          <a:effectLst/>
          <a:extLst/>
        </p:spPr>
        <p:txBody>
          <a:bodyPr vert="horz" wrap="square" lIns="92436" tIns="46218" rIns="92436" bIns="46218" numCol="1" anchor="t" anchorCtr="0" compatLnSpc="1">
            <a:prstTxWarp prst="textNoShape">
              <a:avLst/>
            </a:prstTxWarp>
          </a:bodyPr>
          <a:lstStyle>
            <a:lvl1pPr>
              <a:defRPr sz="1200"/>
            </a:lvl1pPr>
          </a:lstStyle>
          <a:p>
            <a:pPr>
              <a:defRPr/>
            </a:pPr>
            <a:endParaRPr lang="en-US"/>
          </a:p>
        </p:txBody>
      </p:sp>
      <p:sp>
        <p:nvSpPr>
          <p:cNvPr id="114691" name="Rectangle 3"/>
          <p:cNvSpPr>
            <a:spLocks noGrp="1" noChangeArrowheads="1"/>
          </p:cNvSpPr>
          <p:nvPr>
            <p:ph type="dt" idx="1"/>
          </p:nvPr>
        </p:nvSpPr>
        <p:spPr bwMode="auto">
          <a:xfrm>
            <a:off x="3978276" y="0"/>
            <a:ext cx="3043238" cy="465138"/>
          </a:xfrm>
          <a:prstGeom prst="rect">
            <a:avLst/>
          </a:prstGeom>
          <a:noFill/>
          <a:ln>
            <a:noFill/>
          </a:ln>
          <a:effectLst/>
          <a:extLst/>
        </p:spPr>
        <p:txBody>
          <a:bodyPr vert="horz" wrap="square" lIns="92436" tIns="46218" rIns="92436" bIns="46218" numCol="1" anchor="t" anchorCtr="0" compatLnSpc="1">
            <a:prstTxWarp prst="textNoShape">
              <a:avLst/>
            </a:prstTxWarp>
          </a:bodyPr>
          <a:lstStyle>
            <a:lvl1pPr algn="r">
              <a:defRPr sz="1200"/>
            </a:lvl1pPr>
          </a:lstStyle>
          <a:p>
            <a:pPr>
              <a:defRPr/>
            </a:pPr>
            <a:fld id="{91C8F92B-C179-43A4-B887-CBF199826FBD}" type="datetime1">
              <a:rPr lang="en-US"/>
              <a:pPr>
                <a:defRPr/>
              </a:pPr>
              <a:t>1/23/2018</a:t>
            </a:fld>
            <a:endParaRPr lang="en-US"/>
          </a:p>
        </p:txBody>
      </p:sp>
      <p:sp>
        <p:nvSpPr>
          <p:cNvPr id="34820" name="Rectangle 4"/>
          <p:cNvSpPr>
            <a:spLocks noGrp="1" noRot="1" noChangeAspect="1" noChangeArrowheads="1" noTextEdit="1"/>
          </p:cNvSpPr>
          <p:nvPr>
            <p:ph type="sldImg" idx="2"/>
          </p:nvPr>
        </p:nvSpPr>
        <p:spPr bwMode="auto">
          <a:xfrm>
            <a:off x="301625" y="533400"/>
            <a:ext cx="6419850" cy="4814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4" name="Rectangle 6"/>
          <p:cNvSpPr>
            <a:spLocks noGrp="1" noChangeArrowheads="1"/>
          </p:cNvSpPr>
          <p:nvPr>
            <p:ph type="ftr" sz="quarter" idx="4"/>
          </p:nvPr>
        </p:nvSpPr>
        <p:spPr bwMode="auto">
          <a:xfrm>
            <a:off x="1" y="8842376"/>
            <a:ext cx="3043238" cy="465138"/>
          </a:xfrm>
          <a:prstGeom prst="rect">
            <a:avLst/>
          </a:prstGeom>
          <a:noFill/>
          <a:ln>
            <a:noFill/>
          </a:ln>
          <a:effectLst/>
          <a:extLst/>
        </p:spPr>
        <p:txBody>
          <a:bodyPr vert="horz" wrap="square" lIns="92436" tIns="46218" rIns="92436" bIns="46218" numCol="1" anchor="b" anchorCtr="0" compatLnSpc="1">
            <a:prstTxWarp prst="textNoShape">
              <a:avLst/>
            </a:prstTxWarp>
          </a:bodyPr>
          <a:lstStyle>
            <a:lvl1pPr>
              <a:defRPr sz="1200"/>
            </a:lvl1pPr>
          </a:lstStyle>
          <a:p>
            <a:pPr>
              <a:defRPr/>
            </a:pPr>
            <a:endParaRPr lang="en-US"/>
          </a:p>
        </p:txBody>
      </p:sp>
      <p:sp>
        <p:nvSpPr>
          <p:cNvPr id="114695" name="Rectangle 7"/>
          <p:cNvSpPr>
            <a:spLocks noGrp="1" noChangeArrowheads="1"/>
          </p:cNvSpPr>
          <p:nvPr>
            <p:ph type="sldNum" sz="quarter" idx="5"/>
          </p:nvPr>
        </p:nvSpPr>
        <p:spPr bwMode="auto">
          <a:xfrm>
            <a:off x="3978276" y="8842376"/>
            <a:ext cx="3043238" cy="465138"/>
          </a:xfrm>
          <a:prstGeom prst="rect">
            <a:avLst/>
          </a:prstGeom>
          <a:noFill/>
          <a:ln>
            <a:noFill/>
          </a:ln>
          <a:effectLst/>
          <a:extLst/>
        </p:spPr>
        <p:txBody>
          <a:bodyPr vert="horz" wrap="square" lIns="92436" tIns="46218" rIns="92436" bIns="46218" numCol="1" anchor="b" anchorCtr="0" compatLnSpc="1">
            <a:prstTxWarp prst="textNoShape">
              <a:avLst/>
            </a:prstTxWarp>
          </a:bodyPr>
          <a:lstStyle>
            <a:lvl1pPr algn="r">
              <a:defRPr sz="1200"/>
            </a:lvl1pPr>
          </a:lstStyle>
          <a:p>
            <a:pPr>
              <a:defRPr/>
            </a:pPr>
            <a:fld id="{477ED287-A786-42B4-92CD-FC5445976DB6}" type="slidenum">
              <a:rPr lang="en-US"/>
              <a:pPr>
                <a:defRPr/>
              </a:pPr>
              <a:t>‹#›</a:t>
            </a:fld>
            <a:endParaRPr lang="en-US"/>
          </a:p>
        </p:txBody>
      </p:sp>
      <p:sp>
        <p:nvSpPr>
          <p:cNvPr id="114696" name="Rectangle 8"/>
          <p:cNvSpPr>
            <a:spLocks noGrp="1" noChangeArrowheads="1"/>
          </p:cNvSpPr>
          <p:nvPr>
            <p:ph type="body" sz="quarter" idx="3"/>
          </p:nvPr>
        </p:nvSpPr>
        <p:spPr bwMode="auto">
          <a:xfrm>
            <a:off x="239714" y="5494339"/>
            <a:ext cx="6543675" cy="3281362"/>
          </a:xfrm>
          <a:prstGeom prst="rect">
            <a:avLst/>
          </a:prstGeom>
          <a:noFill/>
          <a:ln>
            <a:noFill/>
          </a:ln>
          <a:effectLst/>
          <a:extLst/>
        </p:spPr>
        <p:txBody>
          <a:bodyPr vert="horz" wrap="square" lIns="92436" tIns="46218" rIns="92436" bIns="462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7579741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iehs.nih.gov/research/supported/programs/peph/index.cf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niehs.nih.gov/research/supported/programs/peph/metrics/index.cf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instructor</a:t>
            </a:r>
            <a:r>
              <a:rPr lang="en-US" baseline="0" dirty="0"/>
              <a:t> handouts for details about what to bring, how to set up the room, how to prepare, etc. </a:t>
            </a:r>
          </a:p>
          <a:p>
            <a:r>
              <a:rPr lang="en-US" baseline="0" dirty="0"/>
              <a:t>These slides provide cues about distributing materials, etc. </a:t>
            </a:r>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dirty="0"/>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1</a:t>
            </a:fld>
            <a:endParaRPr lang="en-US" dirty="0"/>
          </a:p>
        </p:txBody>
      </p:sp>
    </p:spTree>
    <p:extLst>
      <p:ext uri="{BB962C8B-B14F-4D97-AF65-F5344CB8AC3E}">
        <p14:creationId xmlns:p14="http://schemas.microsoft.com/office/powerpoint/2010/main" val="261710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200" b="0" i="0" u="none" strike="noStrike" kern="1200" baseline="0" dirty="0">
                <a:solidFill>
                  <a:schemeClr val="tx1"/>
                </a:solidFill>
                <a:latin typeface="Arial" charset="0"/>
                <a:ea typeface="+mn-ea"/>
                <a:cs typeface="+mn-cs"/>
              </a:rPr>
              <a:t>We gathered information for this manual by reviewing grantee materials and websites together with PEPH program documents, and published literature. We also conducted interviews with grantees and consulted program staff and other experts in the field of evaluation and environmental public health. Through these activities we identified five cross-cutting program areas and dedicated one chapter to each area: Partnerships, Leveraging, Products and Dissemination, Education and Training, and Capacity Building. In addition to a sample logic model, each chapter includes examples of Metrics in Action that illustrate real-world PEPH programs. There is also a chapter on Evaluation for those who want to learn more, as well as Appendices that contain the methodology, more resources, and a complete bibliography. </a:t>
            </a:r>
          </a:p>
          <a:p>
            <a:pPr>
              <a:defRPr/>
            </a:pPr>
            <a:endParaRPr lang="en-US" sz="1200" b="0" i="0" u="none" strike="noStrike" kern="1200" baseline="0" dirty="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mn-ea"/>
                <a:cs typeface="+mn-cs"/>
              </a:rPr>
              <a:t>We have said that it  can be difficult to measure achievements in these areas using traditional </a:t>
            </a:r>
            <a:r>
              <a:rPr lang="en-US" sz="1200" kern="1200" dirty="0" err="1">
                <a:solidFill>
                  <a:schemeClr val="tx1"/>
                </a:solidFill>
                <a:latin typeface="Arial" charset="0"/>
                <a:ea typeface="+mn-ea"/>
                <a:cs typeface="+mn-cs"/>
              </a:rPr>
              <a:t>bibliometrics</a:t>
            </a:r>
            <a:r>
              <a:rPr lang="en-US" sz="1200" kern="1200" dirty="0">
                <a:solidFill>
                  <a:schemeClr val="tx1"/>
                </a:solidFill>
                <a:latin typeface="Arial" charset="0"/>
                <a:ea typeface="+mn-ea"/>
                <a:cs typeface="+mn-cs"/>
              </a:rPr>
              <a:t>.</a:t>
            </a:r>
            <a:r>
              <a:rPr lang="en-US" sz="1200" kern="1200" baseline="0" dirty="0">
                <a:solidFill>
                  <a:schemeClr val="tx1"/>
                </a:solidFill>
                <a:latin typeface="Arial" charset="0"/>
                <a:ea typeface="+mn-ea"/>
                <a:cs typeface="+mn-cs"/>
              </a:rPr>
              <a:t> Our approach is to use </a:t>
            </a:r>
            <a:r>
              <a:rPr lang="en-US" sz="1200" kern="1200" dirty="0">
                <a:solidFill>
                  <a:schemeClr val="tx1"/>
                </a:solidFill>
                <a:latin typeface="Arial" charset="0"/>
                <a:ea typeface="+mn-ea"/>
                <a:cs typeface="+mn-cs"/>
              </a:rPr>
              <a:t>Goal-based</a:t>
            </a:r>
            <a:r>
              <a:rPr lang="en-US" sz="1200" kern="1200" baseline="0" dirty="0">
                <a:solidFill>
                  <a:schemeClr val="tx1"/>
                </a:solidFill>
                <a:latin typeface="Arial" charset="0"/>
                <a:ea typeface="+mn-ea"/>
                <a:cs typeface="+mn-cs"/>
              </a:rPr>
              <a:t> Logic Models.  </a:t>
            </a:r>
            <a:r>
              <a:rPr lang="en-US" sz="1200" kern="1200" dirty="0">
                <a:solidFill>
                  <a:schemeClr val="tx1"/>
                </a:solidFill>
                <a:latin typeface="Arial" charset="0"/>
                <a:ea typeface="+mn-ea"/>
                <a:cs typeface="+mn-cs"/>
              </a:rPr>
              <a:t>Using</a:t>
            </a:r>
            <a:r>
              <a:rPr lang="en-US" sz="1200" kern="1200" baseline="0" dirty="0">
                <a:solidFill>
                  <a:schemeClr val="tx1"/>
                </a:solidFill>
                <a:latin typeface="Arial" charset="0"/>
                <a:ea typeface="+mn-ea"/>
                <a:cs typeface="+mn-cs"/>
              </a:rPr>
              <a:t> the goals of your project as the basis for development of your logic model will allow you to better understand how the parts of your project fit together toward achieving those goals.</a:t>
            </a:r>
            <a:endParaRPr lang="en-US" sz="1200" b="0" i="0" u="none" strike="noStrike" kern="1200" baseline="0" dirty="0">
              <a:solidFill>
                <a:schemeClr val="tx1"/>
              </a:solidFill>
              <a:latin typeface="Arial" charset="0"/>
              <a:ea typeface="+mn-ea"/>
              <a:cs typeface="+mn-cs"/>
            </a:endParaRPr>
          </a:p>
          <a:p>
            <a:pPr>
              <a:defRPr/>
            </a:pPr>
            <a:endParaRPr lang="en-US" sz="1200" b="0" i="0" u="none" strike="noStrike" kern="1200" baseline="0" dirty="0">
              <a:solidFill>
                <a:schemeClr val="tx1"/>
              </a:solidFill>
              <a:latin typeface="Arial" charset="0"/>
              <a:ea typeface="+mn-ea"/>
              <a:cs typeface="+mn-cs"/>
            </a:endParaRPr>
          </a:p>
        </p:txBody>
      </p:sp>
      <p:sp>
        <p:nvSpPr>
          <p:cNvPr id="4198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69BB14D-771A-4C80-94B3-79893F2944C7}" type="datetime1">
              <a:rPr lang="en-US" smtClean="0">
                <a:solidFill>
                  <a:prstClr val="black"/>
                </a:solidFill>
              </a:rPr>
              <a:pPr eaLnBrk="1" hangingPunct="1"/>
              <a:t>1/23/2018</a:t>
            </a:fld>
            <a:endParaRPr lang="en-US">
              <a:solidFill>
                <a:prstClr val="black"/>
              </a:solidFill>
            </a:endParaRPr>
          </a:p>
        </p:txBody>
      </p:sp>
      <p:sp>
        <p:nvSpPr>
          <p:cNvPr id="419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43A094AC-820B-4126-8254-2A84EAE249FD}" type="slidenum">
              <a:rPr lang="en-US" smtClean="0">
                <a:solidFill>
                  <a:prstClr val="black"/>
                </a:solidFill>
              </a:rPr>
              <a:pPr eaLnBrk="1" hangingPunct="1"/>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opportunity</a:t>
            </a:r>
            <a:r>
              <a:rPr lang="en-US" baseline="0" dirty="0"/>
              <a:t> to ask participants why they have evaluated projects in the past… or why they might want to evaluate now.</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11</a:t>
            </a:fld>
            <a:endParaRPr lang="en-US"/>
          </a:p>
        </p:txBody>
      </p:sp>
    </p:spTree>
    <p:extLst>
      <p:ext uri="{BB962C8B-B14F-4D97-AF65-F5344CB8AC3E}">
        <p14:creationId xmlns:p14="http://schemas.microsoft.com/office/powerpoint/2010/main" val="1678859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 program logic model and evaluation metrics before you begin a project can serve as a map</a:t>
            </a:r>
            <a:r>
              <a:rPr lang="en-US" baseline="0" dirty="0"/>
              <a:t> for the research. It will help you maximize your resources and more efficiently obtain the results you’re after. Again, goal-based logic models and metrics.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12</a:t>
            </a:fld>
            <a:endParaRPr lang="en-US"/>
          </a:p>
        </p:txBody>
      </p:sp>
    </p:spTree>
    <p:extLst>
      <p:ext uri="{BB962C8B-B14F-4D97-AF65-F5344CB8AC3E}">
        <p14:creationId xmlns:p14="http://schemas.microsoft.com/office/powerpoint/2010/main" val="365511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order to evaluate a program, it is helpful to understand the expected goals and the activities that will help achieve those goals.  Developing program logic models is one way to illustrate systematically how the parts of a program interact to achieve program goals or impacts. </a:t>
            </a:r>
          </a:p>
          <a:p>
            <a:endParaRPr lang="en-US" dirty="0"/>
          </a:p>
          <a:p>
            <a:r>
              <a:rPr lang="en-US" dirty="0"/>
              <a:t>Activities are verbs – they are the actions you take to get to your goals. </a:t>
            </a:r>
          </a:p>
          <a:p>
            <a:r>
              <a:rPr lang="en-US" dirty="0"/>
              <a:t>Outputs are nouns – they are tangible</a:t>
            </a:r>
            <a:r>
              <a:rPr lang="en-US" baseline="0" dirty="0"/>
              <a:t> products you create through your activities. </a:t>
            </a:r>
          </a:p>
          <a:p>
            <a:r>
              <a:rPr lang="en-US" baseline="0" dirty="0"/>
              <a:t>Impacts are nouns – they are benefits or behavior changes resulting from activities or outputs. </a:t>
            </a:r>
            <a:r>
              <a:rPr lang="en-US" dirty="0"/>
              <a:t>Impacts may be short, medium, or long term.</a:t>
            </a:r>
          </a:p>
        </p:txBody>
      </p:sp>
      <p:sp>
        <p:nvSpPr>
          <p:cNvPr id="4301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BD1DF362-F84B-4E7D-B9A3-FB480D994B28}" type="datetime1">
              <a:rPr lang="en-US" smtClean="0"/>
              <a:pPr eaLnBrk="1" hangingPunct="1"/>
              <a:t>1/23/2018</a:t>
            </a:fld>
            <a:endParaRPr lang="en-US"/>
          </a:p>
        </p:txBody>
      </p:sp>
      <p:sp>
        <p:nvSpPr>
          <p:cNvPr id="430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A9BE6530-56A8-4175-A235-335A6B09C887}" type="slidenum">
              <a:rPr lang="en-US" smtClean="0"/>
              <a:pPr eaLnBrk="1" hangingPunct="1"/>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6">
              <a:defRPr/>
            </a:pPr>
            <a:r>
              <a:rPr lang="en-US" dirty="0"/>
              <a:t>The</a:t>
            </a:r>
            <a:r>
              <a:rPr lang="en-US" baseline="0" dirty="0"/>
              <a:t> M</a:t>
            </a:r>
            <a:r>
              <a:rPr lang="en-US" dirty="0"/>
              <a:t>anual doesn’t include inputs in the example logic models for simplicity and because</a:t>
            </a:r>
            <a:r>
              <a:rPr lang="en-US" baseline="0" dirty="0"/>
              <a:t> </a:t>
            </a:r>
            <a:r>
              <a:rPr lang="en-US" dirty="0"/>
              <a:t>inputs tend to be consistent across programs. </a:t>
            </a:r>
          </a:p>
          <a:p>
            <a:endParaRPr lang="en-US" dirty="0"/>
          </a:p>
          <a:p>
            <a:pPr defTabSz="914306">
              <a:defRPr/>
            </a:pPr>
            <a:r>
              <a:rPr lang="en-US" dirty="0"/>
              <a:t>Every aspect of a logic model is measurable. </a:t>
            </a:r>
          </a:p>
          <a:p>
            <a:pPr defTabSz="914306">
              <a:defRPr/>
            </a:pPr>
            <a:endParaRPr lang="en-US" dirty="0"/>
          </a:p>
          <a:p>
            <a:pPr defTabSz="914306">
              <a:defRPr/>
            </a:pPr>
            <a:r>
              <a:rPr lang="en-US" dirty="0"/>
              <a:t>Each of the</a:t>
            </a:r>
            <a:r>
              <a:rPr lang="en-US" baseline="0" dirty="0"/>
              <a:t> 5 themes in the Manual (partnerships, leveraging, products and dissemination, education and training, and capacity building) has its own logic model. All the logic models from the Manual are provided in Handout A. </a:t>
            </a:r>
            <a:endParaRPr lang="en-US" dirty="0"/>
          </a:p>
          <a:p>
            <a:endParaRPr lang="en-US" dirty="0"/>
          </a:p>
          <a:p>
            <a:r>
              <a:rPr lang="en-US" sz="1050" dirty="0"/>
              <a:t>Detail: In general, the logic models used in the Manual show an increasing level of maturity from left to right and from top to bottom. This design should ensure that all grantees, regardless of experience or capacity, can find activities, outputs, or impacts relevant to their program. Grantees should also keep in mind that the actual implementation of a project may affect the implementation of activities that occur later in the project. </a:t>
            </a:r>
          </a:p>
        </p:txBody>
      </p:sp>
      <p:sp>
        <p:nvSpPr>
          <p:cNvPr id="4403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C8F65963-081E-4765-859F-092D2EB51772}" type="datetime1">
              <a:rPr lang="en-US" smtClean="0"/>
              <a:pPr eaLnBrk="1" hangingPunct="1"/>
              <a:t>1/23/2018</a:t>
            </a:fld>
            <a:endParaRPr lang="en-US"/>
          </a:p>
        </p:txBody>
      </p:sp>
      <p:sp>
        <p:nvSpPr>
          <p:cNvPr id="440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9B60F370-4F18-4C4A-AE75-DF7A264F8713}" type="slidenum">
              <a:rPr lang="en-US" smtClean="0"/>
              <a:pPr eaLnBrk="1" hangingPunct="1"/>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 is the basic template that we use for a</a:t>
            </a:r>
            <a:r>
              <a:rPr lang="en-US" baseline="0" dirty="0"/>
              <a:t> logic model in the manual.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Although</a:t>
            </a:r>
            <a:r>
              <a:rPr lang="en-US" baseline="0" dirty="0"/>
              <a:t> we don’t include arrows and contextual factors here, you will want to make sure that you and your partners discuss them.</a:t>
            </a:r>
            <a:endParaRPr lang="en-US" dirty="0"/>
          </a:p>
          <a:p>
            <a:endParaRPr lang="en-US" dirty="0"/>
          </a:p>
          <a:p>
            <a:r>
              <a:rPr lang="en-US" dirty="0"/>
              <a:t>It’s important that you and your partners agree about the logic model</a:t>
            </a:r>
            <a:r>
              <a:rPr lang="en-US" baseline="0" dirty="0"/>
              <a:t> you create; try not to get caught up in whether what you put in each box matches what is in our template. You and your partners need to focus on what is useful to you. </a:t>
            </a:r>
          </a:p>
          <a:p>
            <a:endParaRPr lang="en-US" baseline="0" dirty="0"/>
          </a:p>
          <a:p>
            <a:r>
              <a:rPr lang="en-US" baseline="0" dirty="0"/>
              <a:t>There are multiple ways to fill in the boxes of the logic model. You don’t always have to start with activities. Many people prefer to start with the impacts they want to achieve and work backwards from there. Do what works best for you.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15</a:t>
            </a:fld>
            <a:endParaRPr lang="en-US"/>
          </a:p>
        </p:txBody>
      </p:sp>
    </p:spTree>
    <p:extLst>
      <p:ext uri="{BB962C8B-B14F-4D97-AF65-F5344CB8AC3E}">
        <p14:creationId xmlns:p14="http://schemas.microsoft.com/office/powerpoint/2010/main" val="393020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logic models are dynamic.</a:t>
            </a:r>
            <a:r>
              <a:rPr lang="en-US" baseline="0" dirty="0"/>
              <a:t> You should periodically revisit them to update based on the progress you’ve made. Often impacts will feed back into new activities, etc. Revisiting them can also help you to keep from taking your project in an unproductive direction.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16</a:t>
            </a:fld>
            <a:endParaRPr lang="en-US"/>
          </a:p>
        </p:txBody>
      </p:sp>
    </p:spTree>
    <p:extLst>
      <p:ext uri="{BB962C8B-B14F-4D97-AF65-F5344CB8AC3E}">
        <p14:creationId xmlns:p14="http://schemas.microsoft.com/office/powerpoint/2010/main" val="2777149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17</a:t>
            </a:fld>
            <a:endParaRPr lang="en-US"/>
          </a:p>
        </p:txBody>
      </p:sp>
    </p:spTree>
    <p:extLst>
      <p:ext uri="{BB962C8B-B14F-4D97-AF65-F5344CB8AC3E}">
        <p14:creationId xmlns:p14="http://schemas.microsoft.com/office/powerpoint/2010/main" val="279388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the next part of this discussion,</a:t>
            </a:r>
            <a:r>
              <a:rPr lang="en-US" baseline="0" dirty="0"/>
              <a:t> we will</a:t>
            </a:r>
            <a:r>
              <a:rPr lang="en-US" dirty="0"/>
              <a:t> be working in small</a:t>
            </a:r>
            <a:r>
              <a:rPr lang="en-US" baseline="0" dirty="0"/>
              <a:t> groups </a:t>
            </a:r>
            <a:r>
              <a:rPr lang="en-US" dirty="0"/>
              <a:t>with ideas from a </a:t>
            </a:r>
            <a:r>
              <a:rPr lang="en-US" baseline="0" dirty="0"/>
              <a:t>case study to create logic model components and metrics. So we want to spend a little time providing background on this case. Much of this is repetitive of what is in Handout A. We’ve provided this as additional reference for you.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NIEHS created three case studies that we could use for this workshop… we’ll be focused on… CLICK YOUR CHOICE -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Presenter:</a:t>
            </a:r>
            <a:r>
              <a:rPr lang="en-US" baseline="0" dirty="0"/>
              <a:t> You can leave all three case studies here - each one has all the remaining slides in it for the presentation. Or you can remove the links and slides for the case studies that you do not want to highlight here. </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18</a:t>
            </a:fld>
            <a:endParaRPr lang="en-US"/>
          </a:p>
        </p:txBody>
      </p:sp>
    </p:spTree>
    <p:extLst>
      <p:ext uri="{BB962C8B-B14F-4D97-AF65-F5344CB8AC3E}">
        <p14:creationId xmlns:p14="http://schemas.microsoft.com/office/powerpoint/2010/main" val="391502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Go over these slides quickly</a:t>
            </a:r>
            <a:r>
              <a:rPr lang="en-US" baseline="0" dirty="0"/>
              <a:t> – letting the participants know that all this material is covered in Handout A and you will answer questions after the overview.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Acknowledgement goes to Ms. Andrea </a:t>
            </a:r>
            <a:r>
              <a:rPr lang="en-US" baseline="0" dirty="0" err="1"/>
              <a:t>Hricko</a:t>
            </a:r>
            <a:r>
              <a:rPr lang="en-US" baseline="0" dirty="0"/>
              <a:t> for her assistance in developing the Case Study. Participants should be aware that this project is “real”. It emerged from activities in the Environmental Health Services Core Center at University of Southern California. We do not include all the details of the program here because it is long and complex. But we have highlighted real details in our efforts to provide enough background to illustrate the principles of the Manual that we hope to teach you today. </a:t>
            </a:r>
            <a:endParaRPr lang="en-US" dirty="0"/>
          </a:p>
          <a:p>
            <a:endParaRPr lang="en-US" baseline="0" dirty="0"/>
          </a:p>
          <a:p>
            <a:r>
              <a:rPr lang="en-US" dirty="0"/>
              <a:t>“Goods” are commercial products, raw materials, etc. that are transported globally</a:t>
            </a:r>
            <a:r>
              <a:rPr lang="en-US" baseline="0" dirty="0"/>
              <a:t> in pursuit of trade/commerce.</a:t>
            </a:r>
          </a:p>
          <a:p>
            <a:endParaRPr lang="en-US" baseline="0" dirty="0"/>
          </a:p>
          <a:p>
            <a:r>
              <a:rPr lang="en-US" baseline="0" dirty="0"/>
              <a:t>The goods movement has greatly impacted the communities in Southern California due to the two large ports there.</a:t>
            </a:r>
          </a:p>
          <a:p>
            <a:endParaRPr lang="en-US" baseline="0" dirty="0"/>
          </a:p>
        </p:txBody>
      </p:sp>
      <p:sp>
        <p:nvSpPr>
          <p:cNvPr id="5018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F38DD118-476D-491A-8FE1-0A5F655CD407}" type="datetime1">
              <a:rPr lang="en-US" smtClean="0"/>
              <a:pPr eaLnBrk="1" hangingPunct="1"/>
              <a:t>1/23/2018</a:t>
            </a:fld>
            <a:endParaRPr lang="en-US"/>
          </a:p>
        </p:txBody>
      </p:sp>
      <p:sp>
        <p:nvSpPr>
          <p:cNvPr id="501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BF5FE017-7328-4866-ADC7-F94967FD6588}" type="slidenum">
              <a:rPr lang="en-US" smtClean="0"/>
              <a:pPr eaLnBrk="1" hangingPunct="1"/>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B8A98CDC-72C3-45F3-8410-45294E791D4A}" type="datetime1">
              <a:rPr lang="en-US" smtClean="0">
                <a:solidFill>
                  <a:prstClr val="black"/>
                </a:solidFill>
              </a:rPr>
              <a:pPr eaLnBrk="1" hangingPunct="1"/>
              <a:t>1/23/2018</a:t>
            </a:fld>
            <a:endParaRPr lang="en-US" dirty="0">
              <a:solidFill>
                <a:prstClr val="black"/>
              </a:solidFill>
            </a:endParaRPr>
          </a:p>
        </p:txBody>
      </p:sp>
      <p:sp>
        <p:nvSpPr>
          <p:cNvPr id="3584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667BAD2E-F8D4-4A3D-80E6-77706305865C}" type="slidenum">
              <a:rPr lang="en-US" smtClean="0">
                <a:solidFill>
                  <a:prstClr val="black"/>
                </a:solidFill>
              </a:rPr>
              <a:pPr eaLnBrk="1" hangingPunct="1"/>
              <a:t>2</a:t>
            </a:fld>
            <a:endParaRPr lang="en-US" dirty="0">
              <a:solidFill>
                <a:prstClr val="black"/>
              </a:solidFill>
            </a:endParaRPr>
          </a:p>
        </p:txBody>
      </p:sp>
      <p:sp>
        <p:nvSpPr>
          <p:cNvPr id="35844" name="Rectangle 2"/>
          <p:cNvSpPr>
            <a:spLocks noGrp="1" noRot="1" noChangeAspect="1" noChangeArrowheads="1" noTextEdit="1"/>
          </p:cNvSpPr>
          <p:nvPr>
            <p:ph type="sldImg"/>
          </p:nvPr>
        </p:nvSpPr>
        <p:spPr>
          <a:xfrm>
            <a:off x="301625" y="533400"/>
            <a:ext cx="6421438" cy="4814888"/>
          </a:xfrm>
          <a:ln/>
        </p:spPr>
      </p:sp>
      <p:sp>
        <p:nvSpPr>
          <p:cNvPr id="3584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You can show this slide on the screen as participants</a:t>
            </a:r>
            <a:r>
              <a:rPr lang="en-US" baseline="0" dirty="0"/>
              <a:t> are entering the room as a reminder to do the initial tasks</a:t>
            </a:r>
            <a:endParaRPr lang="en-US" dirty="0"/>
          </a:p>
          <a:p>
            <a:pPr eaLnBrk="1" hangingPunct="1"/>
            <a:endParaRPr lang="en-US" dirty="0"/>
          </a:p>
          <a:p>
            <a:pPr eaLnBrk="1" hangingPunct="1"/>
            <a:endParaRPr lang="en-US" dirty="0"/>
          </a:p>
          <a:p>
            <a:pPr eaLnBrk="1" hangingPunct="1"/>
            <a:r>
              <a:rPr lang="en-US" dirty="0"/>
              <a:t>Have Handout A</a:t>
            </a:r>
            <a:r>
              <a:rPr lang="en-US" baseline="0" dirty="0"/>
              <a:t> and</a:t>
            </a:r>
            <a:r>
              <a:rPr lang="en-US" dirty="0"/>
              <a:t> the Self-Evaluation</a:t>
            </a:r>
            <a:r>
              <a:rPr lang="en-US" baseline="0" dirty="0"/>
              <a:t> forms at the registration desk.</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6" rtl="0" eaLnBrk="0" fontAlgn="base" latinLnBrk="0" hangingPunct="0">
              <a:lnSpc>
                <a:spcPct val="100000"/>
              </a:lnSpc>
              <a:spcBef>
                <a:spcPct val="30000"/>
              </a:spcBef>
              <a:spcAft>
                <a:spcPct val="0"/>
              </a:spcAft>
              <a:buClrTx/>
              <a:buSzTx/>
              <a:buFontTx/>
              <a:buNone/>
              <a:tabLst/>
              <a:defRPr/>
            </a:pPr>
            <a:r>
              <a:rPr lang="en-US" dirty="0"/>
              <a:t>This collaborative is a region-wide, community-academic partnership of six groups that have been using scientific information to inform public policy decision-making for the health of communities impacted by the goods movement for the past five years. </a:t>
            </a:r>
          </a:p>
          <a:p>
            <a:pPr defTabSz="914306">
              <a:defRPr/>
            </a:pPr>
            <a:endParaRPr lang="en-US" dirty="0"/>
          </a:p>
          <a:p>
            <a:pPr defTabSz="914306">
              <a:defRPr/>
            </a:pPr>
            <a:r>
              <a:rPr lang="en-US" dirty="0"/>
              <a:t>These partnerships were particularly successful with sharing information and resources. The community groups were able to express their needs and convey the goods movement’s impacts to their daily lives to the policy makers and scientists. The university partners were adept at arming the community members with the scientific, economic, and policy foundation they needed to advocate for themselves and mobilize other members of the community. </a:t>
            </a:r>
          </a:p>
          <a:p>
            <a:endParaRPr lang="en-US" sz="1000" dirty="0"/>
          </a:p>
          <a:p>
            <a:pPr defTabSz="914306">
              <a:defRPr/>
            </a:pPr>
            <a:r>
              <a:rPr lang="en-US" sz="1000" dirty="0"/>
              <a:t>The picture is THE Impact Project team in December 2007 (clockwise from bottom middle): Carla </a:t>
            </a:r>
            <a:r>
              <a:rPr lang="en-US" sz="1000" dirty="0" err="1"/>
              <a:t>Truax</a:t>
            </a:r>
            <a:r>
              <a:rPr lang="en-US" sz="1000" dirty="0"/>
              <a:t>, USC; </a:t>
            </a:r>
            <a:r>
              <a:rPr lang="en-US" sz="1000" dirty="0" err="1"/>
              <a:t>Elina</a:t>
            </a:r>
            <a:r>
              <a:rPr lang="en-US" sz="1000" dirty="0"/>
              <a:t> Green, LBACA; </a:t>
            </a:r>
            <a:r>
              <a:rPr lang="en-US" sz="1000" dirty="0" err="1"/>
              <a:t>Alena</a:t>
            </a:r>
            <a:r>
              <a:rPr lang="en-US" sz="1000" dirty="0"/>
              <a:t> </a:t>
            </a:r>
            <a:r>
              <a:rPr lang="en-US" sz="1000" dirty="0" err="1"/>
              <a:t>Groopman</a:t>
            </a:r>
            <a:r>
              <a:rPr lang="en-US" sz="1000" dirty="0"/>
              <a:t>, USC; Helen </a:t>
            </a:r>
            <a:r>
              <a:rPr lang="en-US" sz="1000" dirty="0" err="1"/>
              <a:t>Tol</a:t>
            </a:r>
            <a:r>
              <a:rPr lang="en-US" sz="1000" dirty="0"/>
              <a:t>, USC; Sofia </a:t>
            </a:r>
            <a:r>
              <a:rPr lang="en-US" sz="1000" dirty="0" err="1"/>
              <a:t>Carillo</a:t>
            </a:r>
            <a:r>
              <a:rPr lang="en-US" sz="1000" dirty="0"/>
              <a:t>, EYCEJ; Penny </a:t>
            </a:r>
            <a:r>
              <a:rPr lang="en-US" sz="1000" dirty="0" err="1"/>
              <a:t>Newman,CCAEJ</a:t>
            </a:r>
            <a:r>
              <a:rPr lang="en-US" sz="1000" dirty="0"/>
              <a:t>; Rachel Lopez, CCAEJ; Mark </a:t>
            </a:r>
            <a:r>
              <a:rPr lang="en-US" sz="1000" dirty="0" err="1"/>
              <a:t>Valliantos</a:t>
            </a:r>
            <a:r>
              <a:rPr lang="en-US" sz="1000" dirty="0"/>
              <a:t>, UEPI; Andrea </a:t>
            </a:r>
            <a:r>
              <a:rPr lang="en-US" sz="1000" dirty="0" err="1"/>
              <a:t>Hricko</a:t>
            </a:r>
            <a:r>
              <a:rPr lang="en-US" sz="1000" dirty="0"/>
              <a:t>, USC; Cynthia </a:t>
            </a:r>
            <a:r>
              <a:rPr lang="en-US" sz="1000" dirty="0" err="1"/>
              <a:t>Romo</a:t>
            </a:r>
            <a:r>
              <a:rPr lang="en-US" sz="1000" dirty="0"/>
              <a:t>, LBACA; Robert Gottlieb, UEPI; Jesse N. Marquez, CFASE; Sylvia Betancourt, CCAEJ; Angelo Logan, EYCEJ</a:t>
            </a:r>
          </a:p>
          <a:p>
            <a:endParaRPr lang="en-US" sz="1000" dirty="0"/>
          </a:p>
        </p:txBody>
      </p:sp>
      <p:sp>
        <p:nvSpPr>
          <p:cNvPr id="4" name="Date Placeholder 3"/>
          <p:cNvSpPr>
            <a:spLocks noGrp="1"/>
          </p:cNvSpPr>
          <p:nvPr>
            <p:ph type="dt" idx="10"/>
          </p:nvPr>
        </p:nvSpPr>
        <p:spPr/>
        <p:txBody>
          <a:bodyPr/>
          <a:lstStyle/>
          <a:p>
            <a:pPr>
              <a:defRPr/>
            </a:pPr>
            <a:fld id="{91C8F92B-C179-43A4-B887-CBF199826FBD}" type="datetime1">
              <a:rPr lang="en-US" smtClean="0">
                <a:solidFill>
                  <a:prstClr val="black"/>
                </a:solidFill>
              </a:rPr>
              <a:pPr>
                <a:defRPr/>
              </a:pPr>
              <a:t>1/23/2018</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975754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main community concerns. </a:t>
            </a:r>
          </a:p>
          <a:p>
            <a:endParaRPr lang="en-US" baseline="0" dirty="0"/>
          </a:p>
          <a:p>
            <a:r>
              <a:rPr lang="en-US" baseline="0" dirty="0"/>
              <a:t>In Southern California, there is around-the-clock traffic and warehouse operations that create noise, air, and light pollution. Since the highways, warehouses, and rail yards are so close to the homes and schools, this is a serious problems for people living in these communities. Much of the public focus on the ports in the early 2000s centered around the business/labor/economic benefits. The groups involved with THE Impact Project have been actively working to change that focus to look at the environmental health impacts of the ports and to take a larger focus on the region as a whole. </a:t>
            </a:r>
          </a:p>
          <a:p>
            <a:endParaRPr lang="en-US" baseline="0" dirty="0"/>
          </a:p>
          <a:p>
            <a:r>
              <a:rPr lang="en-US" dirty="0"/>
              <a:t>The picture shows how close the population lives to major transportation hubs. You can see how</a:t>
            </a:r>
            <a:r>
              <a:rPr lang="en-US" baseline="0" dirty="0"/>
              <a:t> close the rail yard is to the home pictured. </a:t>
            </a:r>
          </a:p>
          <a:p>
            <a:endParaRPr lang="en-US" baseline="0"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21</a:t>
            </a:fld>
            <a:endParaRPr lang="en-US"/>
          </a:p>
        </p:txBody>
      </p:sp>
    </p:spTree>
    <p:extLst>
      <p:ext uri="{BB962C8B-B14F-4D97-AF65-F5344CB8AC3E}">
        <p14:creationId xmlns:p14="http://schemas.microsoft.com/office/powerpoint/2010/main" val="2237674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goals.</a:t>
            </a:r>
          </a:p>
          <a:p>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22</a:t>
            </a:fld>
            <a:endParaRPr lang="en-US"/>
          </a:p>
        </p:txBody>
      </p:sp>
    </p:spTree>
    <p:extLst>
      <p:ext uri="{BB962C8B-B14F-4D97-AF65-F5344CB8AC3E}">
        <p14:creationId xmlns:p14="http://schemas.microsoft.com/office/powerpoint/2010/main" val="1664455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Goal for exercise: </a:t>
            </a:r>
            <a:r>
              <a:rPr lang="en-US" b="0" dirty="0"/>
              <a:t>practice creating logic model (LM)</a:t>
            </a:r>
            <a:r>
              <a:rPr lang="en-US" b="0" baseline="0" dirty="0"/>
              <a:t> </a:t>
            </a:r>
            <a:r>
              <a:rPr lang="en-US" b="0" dirty="0"/>
              <a:t>components = </a:t>
            </a:r>
            <a:r>
              <a:rPr lang="en-US" baseline="0" dirty="0"/>
              <a:t>20 minutes for the entire exercise</a:t>
            </a:r>
            <a:endParaRPr lang="en-US" b="0" dirty="0"/>
          </a:p>
          <a:p>
            <a:pPr defTabSz="914306">
              <a:defRPr/>
            </a:pPr>
            <a:r>
              <a:rPr lang="en-US" b="1" dirty="0"/>
              <a:t>Group exercise</a:t>
            </a:r>
            <a:r>
              <a:rPr lang="en-US" dirty="0"/>
              <a:t>:</a:t>
            </a:r>
            <a:r>
              <a:rPr lang="en-US" baseline="0" dirty="0"/>
              <a:t> create elements of a LM based on one of the goals of the Goods case as a group</a:t>
            </a:r>
          </a:p>
          <a:p>
            <a:pPr defTabSz="914306">
              <a:defRPr/>
            </a:pPr>
            <a:r>
              <a:rPr lang="en-US" u="sng" baseline="0" dirty="0"/>
              <a:t>Process</a:t>
            </a:r>
            <a:r>
              <a:rPr lang="en-US" baseline="0" dirty="0"/>
              <a:t>: </a:t>
            </a:r>
          </a:p>
          <a:p>
            <a:pPr marL="171433" indent="-171433" defTabSz="914306">
              <a:buFont typeface="Arial" pitchFamily="34" charset="0"/>
              <a:buChar char="•"/>
              <a:defRPr/>
            </a:pPr>
            <a:r>
              <a:rPr lang="en-US" baseline="0" dirty="0"/>
              <a:t>Step 1 – choose a goal from Handout A page 4. </a:t>
            </a:r>
          </a:p>
          <a:p>
            <a:pPr marL="171433" indent="-171433" defTabSz="914306">
              <a:buFont typeface="Arial" pitchFamily="34" charset="0"/>
              <a:buChar char="•"/>
              <a:defRPr/>
            </a:pPr>
            <a:r>
              <a:rPr lang="en-US" baseline="0" dirty="0"/>
              <a:t>Step 2 – Work with your group to create an activity (action/verb), an output (tangible product), and an impact (benefits or changes) for this goal.</a:t>
            </a:r>
          </a:p>
          <a:p>
            <a:pPr marL="171433" indent="-171433" defTabSz="914306">
              <a:buFont typeface="Arial" pitchFamily="34" charset="0"/>
              <a:buChar char="•"/>
              <a:defRPr/>
            </a:pPr>
            <a:r>
              <a:rPr lang="en-US" baseline="0" dirty="0"/>
              <a:t>Write answers on the colored paper (Activity = Green, Output = Yellow; Impacts = Purple)</a:t>
            </a:r>
          </a:p>
          <a:p>
            <a:pPr marL="171433" indent="-171433" defTabSz="914306">
              <a:buFont typeface="Arial" pitchFamily="34" charset="0"/>
              <a:buChar char="•"/>
              <a:defRPr/>
            </a:pPr>
            <a:r>
              <a:rPr lang="en-US" baseline="0" dirty="0"/>
              <a:t>After 10 minutes, have everyone stand up and gather around the wall where you’ll post the LM elements. Each group should elect a person to post their LM elements on the wall and present their findings.</a:t>
            </a:r>
          </a:p>
          <a:p>
            <a:pPr marL="171433" indent="-171433" defTabSz="914306">
              <a:buFont typeface="Arial" pitchFamily="34" charset="0"/>
              <a:buChar char="•"/>
              <a:defRPr/>
            </a:pPr>
            <a:r>
              <a:rPr lang="en-US" baseline="0" dirty="0"/>
              <a:t>After the exercise is over, distribute Handout B. If time, discuss the differences between the LM elements the group created and those of the Goods case.</a:t>
            </a:r>
          </a:p>
        </p:txBody>
      </p:sp>
      <p:sp>
        <p:nvSpPr>
          <p:cNvPr id="4" name="Date Placeholder 3"/>
          <p:cNvSpPr>
            <a:spLocks noGrp="1"/>
          </p:cNvSpPr>
          <p:nvPr>
            <p:ph type="dt" idx="10"/>
          </p:nvPr>
        </p:nvSpPr>
        <p:spPr/>
        <p:txBody>
          <a:bodyPr/>
          <a:lstStyle/>
          <a:p>
            <a:pPr>
              <a:defRPr/>
            </a:pPr>
            <a:fld id="{91C8F92B-C179-43A4-B887-CBF199826FBD}" type="datetime1">
              <a:rPr lang="en-US" smtClean="0">
                <a:solidFill>
                  <a:prstClr val="black"/>
                </a:solidFill>
              </a:rPr>
              <a:pPr>
                <a:defRPr/>
              </a:pPr>
              <a:t>1/23/2018</a:t>
            </a:fld>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481563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to spend a lot of time on this slide</a:t>
            </a:r>
            <a:r>
              <a:rPr lang="en-US" baseline="0" dirty="0"/>
              <a:t> – just let them know it’s available so they can look at it. It’s also on Handout B. </a:t>
            </a:r>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24</a:t>
            </a:fld>
            <a:endParaRPr lang="en-US"/>
          </a:p>
        </p:txBody>
      </p:sp>
    </p:spTree>
    <p:extLst>
      <p:ext uri="{BB962C8B-B14F-4D97-AF65-F5344CB8AC3E}">
        <p14:creationId xmlns:p14="http://schemas.microsoft.com/office/powerpoint/2010/main" val="1352157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that there is no one</a:t>
            </a:r>
            <a:r>
              <a:rPr lang="en-US" baseline="0" dirty="0"/>
              <a:t> “right” LM. There are many possibilities, and the important thing is to think about what is important to you in achieving your goals. </a:t>
            </a:r>
          </a:p>
          <a:p>
            <a:endParaRPr lang="en-US" baseline="0" dirty="0"/>
          </a:p>
          <a:p>
            <a:r>
              <a:rPr lang="en-US" dirty="0"/>
              <a:t>3</a:t>
            </a:r>
            <a:r>
              <a:rPr lang="en-US" baseline="30000" dirty="0"/>
              <a:t>rd</a:t>
            </a:r>
            <a:r>
              <a:rPr lang="en-US" baseline="0" dirty="0"/>
              <a:t> </a:t>
            </a:r>
            <a:r>
              <a:rPr lang="en-US" dirty="0"/>
              <a:t>bullet point:</a:t>
            </a:r>
            <a:r>
              <a:rPr lang="en-US" baseline="0" dirty="0"/>
              <a:t> W</a:t>
            </a:r>
            <a:r>
              <a:rPr lang="en-US" dirty="0"/>
              <a:t>hich stakeholders should you involve? When should you involve them. Again, no single answer; for some communities, you’re going to want to come in with a straw man, and for other communities, they’re going to want to be part of the development process from the beginning. You may just have to try it and see. </a:t>
            </a:r>
          </a:p>
          <a:p>
            <a:endParaRPr lang="en-US" dirty="0"/>
          </a:p>
          <a:p>
            <a:r>
              <a:rPr lang="en-US" dirty="0"/>
              <a:t>4</a:t>
            </a:r>
            <a:r>
              <a:rPr lang="en-US" baseline="30000" dirty="0"/>
              <a:t>th</a:t>
            </a:r>
            <a:r>
              <a:rPr lang="en-US" dirty="0"/>
              <a:t> bullet point: Review</a:t>
            </a:r>
            <a:r>
              <a:rPr lang="en-US" baseline="0" dirty="0"/>
              <a:t> periodically t</a:t>
            </a:r>
            <a:r>
              <a:rPr lang="en-US" dirty="0"/>
              <a:t>o see how you have progressed, or how your goals have changed due to contextual factors, etc.</a:t>
            </a:r>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slide serves to </a:t>
            </a:r>
            <a:r>
              <a:rPr lang="en-US" dirty="0"/>
              <a:t>provide the</a:t>
            </a:r>
            <a:r>
              <a:rPr lang="en-US" baseline="0" dirty="0"/>
              <a:t> connection between logic models and metrics – details on metrics are on the next slide</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i="1" dirty="0"/>
              <a:t>[proposed</a:t>
            </a:r>
            <a:r>
              <a:rPr lang="en-US" sz="1100" i="1" baseline="0" dirty="0"/>
              <a:t>  s</a:t>
            </a:r>
            <a:r>
              <a:rPr lang="en-US" sz="1100" i="1" dirty="0"/>
              <a:t>cript]</a:t>
            </a:r>
            <a:r>
              <a:rPr lang="en-US" sz="1100" i="1" baseline="0" dirty="0"/>
              <a:t> </a:t>
            </a:r>
            <a:r>
              <a:rPr lang="en-US" sz="1100" dirty="0"/>
              <a:t>So here we are at the primary goal of our entire Evaluation Metrics Manual. Now that we have a logic model … how do we get to metrics? </a:t>
            </a:r>
          </a:p>
          <a:p>
            <a:r>
              <a:rPr lang="en-US" sz="1100" dirty="0"/>
              <a:t>First, what is a metric: basically it is any characteristic/aspect of the program you are interested in. Examples include size, capacity, quantity, duration, frequency.</a:t>
            </a:r>
          </a:p>
          <a:p>
            <a:r>
              <a:rPr lang="en-US" sz="1100" dirty="0"/>
              <a:t>I want to emphasize these can be either qualitative or quantitative – and the Manual has lots of examples of each. Mainly they will be descriptive, it’s not often that higher order statistics are possible on data relating to projects like this. Metrics tend to be more narrative because there is no standard framework with which to measure them. For instance, if you were to measure a length, you would use a ruler or yardstick or some other standardized reference. A lot of times we just have narrative frameworks to measure. For example, there is a description in the Manual of how one of our Superfund centers used </a:t>
            </a:r>
            <a:r>
              <a:rPr lang="en-US" sz="1100" dirty="0" err="1"/>
              <a:t>Arnstein’s</a:t>
            </a:r>
            <a:r>
              <a:rPr lang="en-US" sz="1100" dirty="0"/>
              <a:t> ladder of participation to measure the perceived level of participation for a project in </a:t>
            </a:r>
            <a:r>
              <a:rPr lang="en-US" sz="1100" dirty="0" err="1"/>
              <a:t>Peducah</a:t>
            </a:r>
            <a:r>
              <a:rPr lang="en-US" sz="1100" dirty="0"/>
              <a:t>, Kentucky. </a:t>
            </a:r>
          </a:p>
          <a:p>
            <a:r>
              <a:rPr lang="en-US" sz="1100" dirty="0"/>
              <a:t>Our recommended strategy here is to key into the nouns, verbs, adjectives, and adverbs in your logic models. Questions that might help you get to metrics include “What would that look like in practice?” or “How would we recognize this when we see it?” Sometimes it will be vague, but usually people have some picture in their minds  that can be articulated. After you start talking about metrics, sometimes you go back and change the logic model components. </a:t>
            </a:r>
          </a:p>
        </p:txBody>
      </p:sp>
      <p:sp>
        <p:nvSpPr>
          <p:cNvPr id="4608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B06678A6-F3D8-4875-B2AE-AA6F6DD53411}" type="datetime1">
              <a:rPr lang="en-US" smtClean="0"/>
              <a:pPr eaLnBrk="1" hangingPunct="1"/>
              <a:t>1/23/2018</a:t>
            </a:fld>
            <a:endParaRPr lang="en-US"/>
          </a:p>
        </p:txBody>
      </p:sp>
      <p:sp>
        <p:nvSpPr>
          <p:cNvPr id="460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F491F2BB-82FE-4A5F-85E6-B2894817BE1D}" type="slidenum">
              <a:rPr lang="en-US" smtClean="0"/>
              <a:pPr eaLnBrk="1" hangingPunct="1"/>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Briefly discuss a</a:t>
            </a:r>
            <a:r>
              <a:rPr lang="en-US" baseline="0" dirty="0"/>
              <a:t> few examples of metrics from the </a:t>
            </a:r>
            <a:r>
              <a:rPr lang="en-US" dirty="0"/>
              <a:t>actual case logic model and metrics. </a:t>
            </a:r>
          </a:p>
          <a:p>
            <a:endParaRPr lang="en-US" dirty="0"/>
          </a:p>
          <a:p>
            <a:endParaRPr lang="en-US" baseline="0" dirty="0"/>
          </a:p>
          <a:p>
            <a:endParaRPr lang="en-US" dirty="0"/>
          </a:p>
        </p:txBody>
      </p:sp>
      <p:sp>
        <p:nvSpPr>
          <p:cNvPr id="6144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4AD4F733-1B2F-47BA-AD69-C048BD5A6E05}" type="datetime1">
              <a:rPr lang="en-US" smtClean="0">
                <a:solidFill>
                  <a:prstClr val="black"/>
                </a:solidFill>
              </a:rPr>
              <a:pPr eaLnBrk="1" hangingPunct="1"/>
              <a:t>1/23/2018</a:t>
            </a:fld>
            <a:endParaRPr lang="en-US">
              <a:solidFill>
                <a:prstClr val="black"/>
              </a:solidFill>
            </a:endParaRPr>
          </a:p>
        </p:txBody>
      </p:sp>
      <p:sp>
        <p:nvSpPr>
          <p:cNvPr id="614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D164074F-0917-480E-9DB9-79F49251E124}" type="slidenum">
              <a:rPr lang="en-US" smtClean="0">
                <a:solidFill>
                  <a:prstClr val="black"/>
                </a:solidFill>
              </a:rPr>
              <a:pPr eaLnBrk="1" hangingPunct="1"/>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6">
              <a:defRPr/>
            </a:pPr>
            <a:r>
              <a:rPr lang="en-US" u="sng" dirty="0"/>
              <a:t>Process</a:t>
            </a:r>
            <a:r>
              <a:rPr lang="en-US" dirty="0"/>
              <a:t>:</a:t>
            </a:r>
          </a:p>
          <a:p>
            <a:pPr marL="171433" indent="-171433" defTabSz="914306">
              <a:buFont typeface="Arial" pitchFamily="34" charset="0"/>
              <a:buChar char="•"/>
              <a:defRPr/>
            </a:pPr>
            <a:r>
              <a:rPr lang="en-US" dirty="0"/>
              <a:t>Refer them to logic model</a:t>
            </a:r>
            <a:r>
              <a:rPr lang="en-US" baseline="0" dirty="0"/>
              <a:t> in Handout B (or A for all the models). </a:t>
            </a:r>
          </a:p>
          <a:p>
            <a:pPr marL="171433" indent="-171433" defTabSz="914306">
              <a:buFont typeface="Arial" pitchFamily="34" charset="0"/>
              <a:buChar char="•"/>
              <a:defRPr/>
            </a:pPr>
            <a:r>
              <a:rPr lang="en-US" baseline="0" dirty="0"/>
              <a:t>As a group, pick at least one each of the activities, outputs, and impacts and come up with one or two metrics for how you would measure that component.</a:t>
            </a:r>
          </a:p>
          <a:p>
            <a:pPr marL="171433" indent="-171433" defTabSz="914306">
              <a:buFont typeface="Arial" pitchFamily="34" charset="0"/>
              <a:buChar char="•"/>
              <a:defRPr/>
            </a:pPr>
            <a:r>
              <a:rPr lang="en-US" baseline="0" dirty="0"/>
              <a:t>Have a volunteer from each group choose one metric to share and discuss – or put up on the wall if there is time.</a:t>
            </a:r>
            <a:endParaRPr lang="en-US" dirty="0"/>
          </a:p>
        </p:txBody>
      </p:sp>
      <p:sp>
        <p:nvSpPr>
          <p:cNvPr id="593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73BFFE3-1AC6-42D8-A640-778FD5A0E77C}" type="datetime1">
              <a:rPr lang="en-US" smtClean="0">
                <a:solidFill>
                  <a:prstClr val="black"/>
                </a:solidFill>
              </a:rPr>
              <a:pPr eaLnBrk="1" hangingPunct="1"/>
              <a:t>1/23/2018</a:t>
            </a:fld>
            <a:endParaRPr lang="en-US">
              <a:solidFill>
                <a:prstClr val="black"/>
              </a:solidFill>
            </a:endParaRPr>
          </a:p>
        </p:txBody>
      </p:sp>
      <p:sp>
        <p:nvSpPr>
          <p:cNvPr id="593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880ACAF-49D6-4833-8174-14AA729474FA}" type="slidenum">
              <a:rPr lang="en-US" smtClean="0">
                <a:solidFill>
                  <a:prstClr val="black"/>
                </a:solidFill>
              </a:rPr>
              <a:pPr eaLnBrk="1" hangingPunct="1"/>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add your name(s)</a:t>
            </a:r>
            <a:r>
              <a:rPr lang="en-US" baseline="0" dirty="0"/>
              <a:t> here; adapted by… etc. </a:t>
            </a:r>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3</a:t>
            </a:fld>
            <a:endParaRPr lang="en-US"/>
          </a:p>
        </p:txBody>
      </p:sp>
    </p:spTree>
    <p:extLst>
      <p:ext uri="{BB962C8B-B14F-4D97-AF65-F5344CB8AC3E}">
        <p14:creationId xmlns:p14="http://schemas.microsoft.com/office/powerpoint/2010/main" val="2909320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some of the metrics to the wall logic</a:t>
            </a:r>
            <a:r>
              <a:rPr lang="en-US" baseline="0" dirty="0"/>
              <a:t> model, or on a </a:t>
            </a:r>
            <a:r>
              <a:rPr lang="en-US" dirty="0"/>
              <a:t>flip chart –</a:t>
            </a:r>
            <a:r>
              <a:rPr lang="en-US" baseline="0" dirty="0"/>
              <a:t> or just discuss them as a group. </a:t>
            </a:r>
          </a:p>
          <a:p>
            <a:endParaRPr lang="en-US" baseline="0" dirty="0"/>
          </a:p>
          <a:p>
            <a:r>
              <a:rPr lang="en-US" baseline="0" dirty="0"/>
              <a:t>Discussion Questions:</a:t>
            </a:r>
          </a:p>
          <a:p>
            <a:r>
              <a:rPr lang="en-US" baseline="0" dirty="0"/>
              <a:t>What was challenging?</a:t>
            </a:r>
          </a:p>
          <a:p>
            <a:r>
              <a:rPr lang="en-US" baseline="0" dirty="0"/>
              <a:t>What was most helpful?</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30</a:t>
            </a:fld>
            <a:endParaRPr lang="en-US"/>
          </a:p>
        </p:txBody>
      </p:sp>
    </p:spTree>
    <p:extLst>
      <p:ext uri="{BB962C8B-B14F-4D97-AF65-F5344CB8AC3E}">
        <p14:creationId xmlns:p14="http://schemas.microsoft.com/office/powerpoint/2010/main" val="2126668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6">
              <a:defRPr/>
            </a:pPr>
            <a:r>
              <a:rPr lang="en-US" dirty="0"/>
              <a:t>Discussing</a:t>
            </a:r>
            <a:r>
              <a:rPr lang="en-US" baseline="0" dirty="0"/>
              <a:t> metrics can </a:t>
            </a:r>
            <a:r>
              <a:rPr lang="en-US" dirty="0"/>
              <a:t>help drive the development of processes and protocols to collect data. When working with partners, it’s important to</a:t>
            </a:r>
            <a:r>
              <a:rPr lang="en-US" baseline="0" dirty="0"/>
              <a:t> think about who will own the data and who will store it. What best serves the partnership? </a:t>
            </a:r>
          </a:p>
          <a:p>
            <a:pPr defTabSz="914306">
              <a:defRPr/>
            </a:pPr>
            <a:endParaRPr lang="en-US" dirty="0"/>
          </a:p>
          <a:p>
            <a:pPr defTabSz="914306">
              <a:defRPr/>
            </a:pPr>
            <a:r>
              <a:rPr lang="en-US" dirty="0"/>
              <a:t>The logic model framework can help you with data organization and analysis. </a:t>
            </a:r>
          </a:p>
          <a:p>
            <a:pPr defTabSz="914306">
              <a:defRPr/>
            </a:pPr>
            <a:endParaRPr lang="en-US" dirty="0"/>
          </a:p>
          <a:p>
            <a:pPr defTabSz="914306">
              <a:defRPr/>
            </a:pPr>
            <a:r>
              <a:rPr lang="en-US" dirty="0"/>
              <a:t>The photo shows members</a:t>
            </a:r>
            <a:r>
              <a:rPr lang="en-US" baseline="0" dirty="0"/>
              <a:t> of THE Impact Project team collecting data that was used in discussions of policies related to ports. </a:t>
            </a:r>
            <a:endParaRPr lang="en-US" dirty="0"/>
          </a:p>
          <a:p>
            <a:endParaRPr lang="en-US" dirty="0"/>
          </a:p>
          <a:p>
            <a:r>
              <a:rPr lang="en-US" dirty="0"/>
              <a:t>Discussion questions: </a:t>
            </a:r>
          </a:p>
          <a:p>
            <a:r>
              <a:rPr lang="en-US" dirty="0"/>
              <a:t>How do you decide who owns the data in collaborative projects? </a:t>
            </a:r>
          </a:p>
          <a:p>
            <a:r>
              <a:rPr lang="en-US" dirty="0"/>
              <a:t>What have been your</a:t>
            </a:r>
            <a:r>
              <a:rPr lang="en-US" baseline="0" dirty="0"/>
              <a:t> data challenges in past projects? </a:t>
            </a:r>
            <a:endParaRPr lang="en-US" dirty="0"/>
          </a:p>
        </p:txBody>
      </p:sp>
      <p:sp>
        <p:nvSpPr>
          <p:cNvPr id="6451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7D32ED20-85FD-456A-8D7D-7495AF8A900C}" type="datetime1">
              <a:rPr lang="en-US" smtClean="0"/>
              <a:pPr eaLnBrk="1" hangingPunct="1"/>
              <a:t>1/23/2018</a:t>
            </a:fld>
            <a:endParaRPr lang="en-US"/>
          </a:p>
        </p:txBody>
      </p:sp>
      <p:sp>
        <p:nvSpPr>
          <p:cNvPr id="645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6EE74B11-86F7-437B-B11E-D37299BBBD87}" type="slidenum">
              <a:rPr lang="en-US" smtClean="0"/>
              <a:pPr eaLnBrk="1" hangingPunct="1"/>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Lead in to smart metric discussion on next slide – this is our final topic of the day. We are usually running</a:t>
            </a:r>
            <a:r>
              <a:rPr lang="en-US" baseline="0" dirty="0"/>
              <a:t> out of time at this point… so you can just review briefly – the material is included in handout C.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a:t>Specific </a:t>
            </a:r>
            <a:r>
              <a:rPr lang="en-US" sz="1000" dirty="0"/>
              <a:t>– detail the milestones you expect to achieve, who will achieve them and how. If your program is addressing exposure to pesticides, a specific measure provides details about what types of pesticides, whom you are trying to target, what level of reduction in exposure you expect to achieve and how you will achieve that reduction. </a:t>
            </a:r>
          </a:p>
          <a:p>
            <a:r>
              <a:rPr lang="en-US" sz="1000" b="1" dirty="0"/>
              <a:t>Measurable </a:t>
            </a:r>
            <a:r>
              <a:rPr lang="en-US" sz="1000" dirty="0"/>
              <a:t>– define exactly what level of change you expect to achieve. For example, rather than say that relationships among partners will improve, a measurable statement might propose that partners will participate in four discussions per year, during which they will identify two areas of conflict or potential conflict and map out at least one strategy for dealing with the conflict. </a:t>
            </a:r>
          </a:p>
          <a:p>
            <a:r>
              <a:rPr lang="en-US" sz="1000" b="1" dirty="0"/>
              <a:t>Attainable </a:t>
            </a:r>
            <a:r>
              <a:rPr lang="en-US" sz="1000" dirty="0"/>
              <a:t>– create a metric that your group or organization can actually achieve. Rather than working towards a goal of eliminating all environmental health risks in a community, an attainable goal might be working with partners and community members to identify one environmental health risk and to make the community aware of steps it can take to reduce risk. </a:t>
            </a:r>
          </a:p>
          <a:p>
            <a:r>
              <a:rPr lang="en-US" sz="1000" b="1" dirty="0"/>
              <a:t>Relevant </a:t>
            </a:r>
            <a:r>
              <a:rPr lang="en-US" sz="1000" dirty="0"/>
              <a:t>– ensure that your metric is connected to your goal. If your goal is to improve air quality around schools’ bus areas, then a relevant metric might measure partnership activities with schools and school-bus companies, school-bus idling times or air quality. A metric related to the number of </a:t>
            </a:r>
            <a:r>
              <a:rPr lang="en-US" sz="1000" dirty="0" err="1"/>
              <a:t>schoolbus</a:t>
            </a:r>
            <a:r>
              <a:rPr lang="en-US" sz="1000" dirty="0"/>
              <a:t> drivers with CPR training is not relevant because it does not relate to air quality. </a:t>
            </a:r>
          </a:p>
          <a:p>
            <a:r>
              <a:rPr lang="en-US" sz="1000" b="1" dirty="0"/>
              <a:t>Timely </a:t>
            </a:r>
            <a:r>
              <a:rPr lang="en-US" sz="1000" dirty="0"/>
              <a:t>– limit your metrics to those measures that you can reasonably collect within the time frame of the project. If your project deals with reducing blood lead levels in young children, you might want to measure blood lead levels at six months, one year and two years post intervention. Although you may be interested in blood lead levels ten years from the intervention, it is not likely that you will be able to follow your participants that long. </a:t>
            </a:r>
          </a:p>
          <a:p>
            <a:endParaRPr lang="en-US" sz="1000" dirty="0"/>
          </a:p>
          <a:p>
            <a:r>
              <a:rPr lang="en-US" sz="1000" dirty="0"/>
              <a:t>Once you have some metrics identified, it can be helpful to look at them realistically in the context of your program. Do they make sense? Do you have the resources to collect, store, and analyze them? Will they really describe the most important aspect of your project’s achievement?  The “SMART” metric rubric can help you think critically about your metrics.  No metric will be perfect, but given project realities, it can be helpful to weigh pros and cons for each metric to choose the most useful set for your goals and situation.</a:t>
            </a:r>
          </a:p>
          <a:p>
            <a:endParaRPr lang="en-US" sz="1000" dirty="0"/>
          </a:p>
        </p:txBody>
      </p:sp>
      <p:sp>
        <p:nvSpPr>
          <p:cNvPr id="6349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36172DD5-A7DA-47D1-9327-EDB9E51D84C5}" type="datetime1">
              <a:rPr lang="en-US" smtClean="0"/>
              <a:pPr eaLnBrk="1" hangingPunct="1"/>
              <a:t>1/23/2018</a:t>
            </a:fld>
            <a:endParaRPr lang="en-US"/>
          </a:p>
        </p:txBody>
      </p:sp>
      <p:sp>
        <p:nvSpPr>
          <p:cNvPr id="634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4D5B9D23-F8BE-411E-8C65-2DB350B255EC}" type="slidenum">
              <a:rPr lang="en-US" smtClean="0"/>
              <a:pPr eaLnBrk="1" hangingPunct="1"/>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Get</a:t>
            </a:r>
            <a:r>
              <a:rPr lang="en-US" baseline="0" dirty="0"/>
              <a:t> people to think about how they’ll apply these tools to their projects. </a:t>
            </a:r>
          </a:p>
          <a:p>
            <a:endParaRPr lang="en-US" baseline="0" dirty="0"/>
          </a:p>
          <a:p>
            <a:r>
              <a:rPr lang="en-US" baseline="0" dirty="0"/>
              <a:t>Ask them to fill out the bottom part of the feedback form.</a:t>
            </a:r>
            <a:endParaRPr lang="en-US" dirty="0"/>
          </a:p>
        </p:txBody>
      </p:sp>
      <p:sp>
        <p:nvSpPr>
          <p:cNvPr id="6554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962F372C-8283-4C2E-B9B0-FC0190BFB18C}" type="datetime1">
              <a:rPr lang="en-US" smtClean="0"/>
              <a:pPr eaLnBrk="1" hangingPunct="1"/>
              <a:t>1/23/2018</a:t>
            </a:fld>
            <a:endParaRPr lang="en-US"/>
          </a:p>
        </p:txBody>
      </p:sp>
      <p:sp>
        <p:nvSpPr>
          <p:cNvPr id="655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0BBB725-3E40-4757-9E55-C21A11D66A17}" type="slidenum">
              <a:rPr lang="en-US" smtClean="0"/>
              <a:pPr eaLnBrk="1" hangingPunct="1"/>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answers if no one supplies them. </a:t>
            </a:r>
          </a:p>
          <a:p>
            <a:endParaRPr lang="en-US" dirty="0"/>
          </a:p>
          <a:p>
            <a:r>
              <a:rPr lang="en-US" dirty="0"/>
              <a:t>Evaluation</a:t>
            </a:r>
            <a:r>
              <a:rPr lang="en-US" baseline="0" dirty="0"/>
              <a:t> helps you determine what is working and what isn’t so you can adjust your project if necessary. </a:t>
            </a:r>
          </a:p>
          <a:p>
            <a:r>
              <a:rPr lang="en-US" dirty="0"/>
              <a:t>A logic model helps you plan your project</a:t>
            </a:r>
            <a:r>
              <a:rPr lang="en-US" baseline="0" dirty="0"/>
              <a:t> and determine if elements of the proposed plan fit in toward achieving your goals. </a:t>
            </a:r>
          </a:p>
          <a:p>
            <a:r>
              <a:rPr lang="en-US" dirty="0"/>
              <a:t>To identify metrics, you look at each aspect of your logic model and ask “what would</a:t>
            </a:r>
            <a:r>
              <a:rPr lang="en-US" baseline="0" dirty="0"/>
              <a:t> that look like in practice?” and “how would we recognize that when we see it?” If you can’t find a way to measure an element of the logic model, you might need to reconsider that element.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35</a:t>
            </a:fld>
            <a:endParaRPr lang="en-US"/>
          </a:p>
        </p:txBody>
      </p:sp>
    </p:spTree>
    <p:extLst>
      <p:ext uri="{BB962C8B-B14F-4D97-AF65-F5344CB8AC3E}">
        <p14:creationId xmlns:p14="http://schemas.microsoft.com/office/powerpoint/2010/main" val="1569588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36</a:t>
            </a:fld>
            <a:endParaRPr lang="en-US"/>
          </a:p>
        </p:txBody>
      </p:sp>
    </p:spTree>
    <p:extLst>
      <p:ext uri="{BB962C8B-B14F-4D97-AF65-F5344CB8AC3E}">
        <p14:creationId xmlns:p14="http://schemas.microsoft.com/office/powerpoint/2010/main" val="3321852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the PEPH metrics manual or this training in general, feel free to contact</a:t>
            </a:r>
            <a:r>
              <a:rPr lang="en-US" baseline="0" dirty="0"/>
              <a:t> “The </a:t>
            </a:r>
            <a:r>
              <a:rPr lang="en-US" baseline="0" dirty="0" err="1"/>
              <a:t>Christis</a:t>
            </a:r>
            <a:r>
              <a:rPr lang="en-US" baseline="0" dirty="0"/>
              <a:t>” at NIEHS</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37</a:t>
            </a:fld>
            <a:endParaRPr lang="en-US"/>
          </a:p>
        </p:txBody>
      </p:sp>
    </p:spTree>
    <p:extLst>
      <p:ext uri="{BB962C8B-B14F-4D97-AF65-F5344CB8AC3E}">
        <p14:creationId xmlns:p14="http://schemas.microsoft.com/office/powerpoint/2010/main" val="1253642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the next part of this discussion,</a:t>
            </a:r>
            <a:r>
              <a:rPr lang="en-US" baseline="0" dirty="0"/>
              <a:t> we will</a:t>
            </a:r>
            <a:r>
              <a:rPr lang="en-US" dirty="0"/>
              <a:t> be working in small</a:t>
            </a:r>
            <a:r>
              <a:rPr lang="en-US" baseline="0" dirty="0"/>
              <a:t> groups </a:t>
            </a:r>
            <a:r>
              <a:rPr lang="en-US" dirty="0"/>
              <a:t>with ideas from a </a:t>
            </a:r>
            <a:r>
              <a:rPr lang="en-US" baseline="0" dirty="0"/>
              <a:t>case study to create logic model components and metrics. So we want to spend a little time providing background on this case. Much of this is repetitive of what is in Handout A. We’ve provided this as additional reference for you.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NIEHS created three case studies that we could use for this workshop… we’ll be focused on… CLICK YOUR CHOICE -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Presenter:</a:t>
            </a:r>
            <a:r>
              <a:rPr lang="en-US" baseline="0" dirty="0"/>
              <a:t> You can leave all three case studies here - each one has all the remaining slides in it for the presentation. Or you can remove the links and slides for the case studies that you do not want to highlight here. </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38</a:t>
            </a:fld>
            <a:endParaRPr lang="en-US"/>
          </a:p>
        </p:txBody>
      </p:sp>
    </p:spTree>
    <p:extLst>
      <p:ext uri="{BB962C8B-B14F-4D97-AF65-F5344CB8AC3E}">
        <p14:creationId xmlns:p14="http://schemas.microsoft.com/office/powerpoint/2010/main" val="2002687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t>Introduce the Encuentros Network… goals and key concepts.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Acknowledgement goes to </a:t>
            </a:r>
            <a:r>
              <a:rPr lang="en-US" dirty="0"/>
              <a:t>John Sullivan, Juan and Bryan </a:t>
            </a:r>
            <a:r>
              <a:rPr lang="en-US" dirty="0" err="1"/>
              <a:t>Parras</a:t>
            </a:r>
            <a:r>
              <a:rPr lang="en-US" dirty="0"/>
              <a:t>, and Sharon Croissant </a:t>
            </a:r>
            <a:r>
              <a:rPr lang="en-US" baseline="0" dirty="0"/>
              <a:t>for their assistance in developing the Case Study. Participants should be aware that this project is “real”. It emerged from activities of the University of Texas Medical Branch. We do not include all the details of the program here because it is long and complex. But we have highlighted real details in our efforts to provide enough background to illustrate the principles of the Manual that we hope to teach you today. </a:t>
            </a:r>
            <a:endParaRPr lang="en-US" dirty="0"/>
          </a:p>
          <a:p>
            <a:endParaRPr lang="en-US" dirty="0"/>
          </a:p>
        </p:txBody>
      </p:sp>
      <p:sp>
        <p:nvSpPr>
          <p:cNvPr id="5018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F38DD118-476D-491A-8FE1-0A5F655CD407}" type="datetime1">
              <a:rPr lang="en-US" smtClean="0"/>
              <a:pPr eaLnBrk="1" hangingPunct="1"/>
              <a:t>1/23/2018</a:t>
            </a:fld>
            <a:endParaRPr lang="en-US"/>
          </a:p>
        </p:txBody>
      </p:sp>
      <p:sp>
        <p:nvSpPr>
          <p:cNvPr id="501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BF5FE017-7328-4866-ADC7-F94967FD6588}" type="slidenum">
              <a:rPr lang="en-US" smtClean="0"/>
              <a:pPr eaLnBrk="1" hangingPunct="1"/>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1E5464D8-DA6B-442B-9C74-9F2851CE5B84}" type="datetime1">
              <a:rPr lang="en-US" smtClean="0"/>
              <a:pPr eaLnBrk="1" hangingPunct="1"/>
              <a:t>1/23/2018</a:t>
            </a:fld>
            <a:endParaRPr lang="en-US"/>
          </a:p>
        </p:txBody>
      </p:sp>
      <p:sp>
        <p:nvSpPr>
          <p:cNvPr id="3686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00F07F54-49D0-44D3-B63C-F307EBBD6C71}" type="slidenum">
              <a:rPr lang="en-US" smtClean="0"/>
              <a:pPr eaLnBrk="1" hangingPunct="1"/>
              <a:t>4</a:t>
            </a:fld>
            <a:endParaRPr lang="en-US"/>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This slide set was designed with a 90 minute training session in mind. However, with</a:t>
            </a:r>
            <a:r>
              <a:rPr lang="en-US" baseline="0" dirty="0"/>
              <a:t> more time for discussion, this could easily be adapted to a 3 hour training session.</a:t>
            </a:r>
          </a:p>
          <a:p>
            <a:pPr eaLnBrk="1" hangingPunct="1"/>
            <a:r>
              <a:rPr lang="en-US" baseline="0" dirty="0"/>
              <a:t>For the 90 min session, we recommend:</a:t>
            </a:r>
          </a:p>
          <a:p>
            <a:pPr eaLnBrk="1" hangingPunct="1"/>
            <a:r>
              <a:rPr lang="en-US" baseline="0" dirty="0"/>
              <a:t>Introduction and Overview of Logic Model – 15 min</a:t>
            </a:r>
          </a:p>
          <a:p>
            <a:pPr eaLnBrk="1" hangingPunct="1"/>
            <a:r>
              <a:rPr lang="en-US" baseline="0" dirty="0"/>
              <a:t>Introduction to Case Study – 10 min</a:t>
            </a:r>
          </a:p>
          <a:p>
            <a:pPr eaLnBrk="1" hangingPunct="1"/>
            <a:r>
              <a:rPr lang="en-US" baseline="0" dirty="0"/>
              <a:t>Developing Logic Models/small groups – 20 min</a:t>
            </a:r>
          </a:p>
          <a:p>
            <a:pPr eaLnBrk="1" hangingPunct="1"/>
            <a:r>
              <a:rPr lang="en-US" baseline="0" dirty="0"/>
              <a:t>Developing Metrics/ work with a partner – 25 min</a:t>
            </a:r>
          </a:p>
          <a:p>
            <a:pPr eaLnBrk="1" hangingPunct="1"/>
            <a:r>
              <a:rPr lang="en-US" baseline="0" dirty="0"/>
              <a:t>Discussion: Metrics and Data – 10</a:t>
            </a:r>
          </a:p>
          <a:p>
            <a:pPr eaLnBrk="1" hangingPunct="1"/>
            <a:r>
              <a:rPr lang="en-US" baseline="0" dirty="0"/>
              <a:t>Wrap Up/Questions – 10 min</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a:t>[proposed</a:t>
            </a:r>
            <a:r>
              <a:rPr lang="en-US" i="1" baseline="0" dirty="0"/>
              <a:t>  s</a:t>
            </a:r>
            <a:r>
              <a:rPr lang="en-US" i="1" dirty="0"/>
              <a:t>cript]</a:t>
            </a:r>
            <a:r>
              <a:rPr lang="en-US" i="1" baseline="0" dirty="0"/>
              <a:t> </a:t>
            </a:r>
            <a:r>
              <a:rPr lang="en-US" i="1" dirty="0"/>
              <a:t> </a:t>
            </a:r>
            <a:r>
              <a:rPr lang="en-US" dirty="0"/>
              <a:t>The University of Texas Medical Branch at Galveston (UTMB) has established relationships with the coastal communities because of their involvement in the recovery efforts after Hurricanes Katrina, Rita, and Ike. </a:t>
            </a:r>
          </a:p>
          <a:p>
            <a:endParaRPr lang="en-US" dirty="0"/>
          </a:p>
          <a:p>
            <a:r>
              <a:rPr lang="en-US" dirty="0"/>
              <a:t>Early partners in the </a:t>
            </a:r>
            <a:r>
              <a:rPr lang="en-US" i="1" dirty="0"/>
              <a:t>Encuentros</a:t>
            </a:r>
            <a:r>
              <a:rPr lang="en-US" dirty="0"/>
              <a:t> / Community Science Workshops are listed on this slide. I don’t intend to read them all, but want to give you a sense of the number and different types of organizations that have been involved. You can see that many geographic areas are represented.</a:t>
            </a:r>
          </a:p>
          <a:p>
            <a:endParaRPr lang="en-US" dirty="0"/>
          </a:p>
        </p:txBody>
      </p:sp>
      <p:sp>
        <p:nvSpPr>
          <p:cNvPr id="5018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F38DD118-476D-491A-8FE1-0A5F655CD407}" type="datetime1">
              <a:rPr lang="en-US" smtClean="0"/>
              <a:pPr eaLnBrk="1" hangingPunct="1"/>
              <a:t>1/23/2018</a:t>
            </a:fld>
            <a:endParaRPr lang="en-US"/>
          </a:p>
        </p:txBody>
      </p:sp>
      <p:sp>
        <p:nvSpPr>
          <p:cNvPr id="501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BF5FE017-7328-4866-ADC7-F94967FD6588}" type="slidenum">
              <a:rPr lang="en-US" smtClean="0"/>
              <a:pPr eaLnBrk="1" hangingPunct="1"/>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concerns identified by the </a:t>
            </a:r>
            <a:r>
              <a:rPr lang="en-US" dirty="0" err="1"/>
              <a:t>encuentro</a:t>
            </a:r>
            <a:r>
              <a:rPr lang="en-US" dirty="0"/>
              <a:t> process are listed here. </a:t>
            </a:r>
          </a:p>
          <a:p>
            <a:endParaRPr lang="en-US" dirty="0"/>
          </a:p>
          <a:p>
            <a:r>
              <a:rPr lang="en-US" dirty="0"/>
              <a:t>Over a number of years, community members have identified additional concerns including: industrial noise, blowing dust, possible metals exposure pathway, the high density of rail lines carrying hazardous stock chemicals, and legacy pollution from previous casting, smelting, processing industrial operations.</a:t>
            </a:r>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41</a:t>
            </a:fld>
            <a:endParaRPr lang="en-US"/>
          </a:p>
        </p:txBody>
      </p:sp>
    </p:spTree>
    <p:extLst>
      <p:ext uri="{BB962C8B-B14F-4D97-AF65-F5344CB8AC3E}">
        <p14:creationId xmlns:p14="http://schemas.microsoft.com/office/powerpoint/2010/main" val="35210856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specific project goals that are the focus of this case study are listed here.</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42</a:t>
            </a:fld>
            <a:endParaRPr lang="en-US"/>
          </a:p>
        </p:txBody>
      </p:sp>
    </p:spTree>
    <p:extLst>
      <p:ext uri="{BB962C8B-B14F-4D97-AF65-F5344CB8AC3E}">
        <p14:creationId xmlns:p14="http://schemas.microsoft.com/office/powerpoint/2010/main" val="1664455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Goal for exercise: </a:t>
            </a:r>
            <a:r>
              <a:rPr lang="en-US" b="0" dirty="0"/>
              <a:t>practice creating logic model (LM)</a:t>
            </a:r>
            <a:r>
              <a:rPr lang="en-US" b="0" baseline="0" dirty="0"/>
              <a:t> </a:t>
            </a:r>
            <a:r>
              <a:rPr lang="en-US" b="0" dirty="0"/>
              <a:t>components = </a:t>
            </a:r>
            <a:r>
              <a:rPr lang="en-US" baseline="0" dirty="0"/>
              <a:t>20 minutes for the entire exercise</a:t>
            </a:r>
            <a:endParaRPr lang="en-US" b="0" dirty="0"/>
          </a:p>
          <a:p>
            <a:pPr defTabSz="914306">
              <a:defRPr/>
            </a:pPr>
            <a:r>
              <a:rPr lang="en-US" b="1" dirty="0"/>
              <a:t>Group exercise</a:t>
            </a:r>
            <a:r>
              <a:rPr lang="en-US" dirty="0"/>
              <a:t>:</a:t>
            </a:r>
            <a:r>
              <a:rPr lang="en-US" baseline="0" dirty="0"/>
              <a:t> create elements of a LM based on one of the goals of the Goods case as a group</a:t>
            </a:r>
          </a:p>
          <a:p>
            <a:pPr defTabSz="914306">
              <a:defRPr/>
            </a:pPr>
            <a:r>
              <a:rPr lang="en-US" u="sng" baseline="0" dirty="0"/>
              <a:t>Process</a:t>
            </a:r>
            <a:r>
              <a:rPr lang="en-US" baseline="0" dirty="0"/>
              <a:t>: </a:t>
            </a:r>
          </a:p>
          <a:p>
            <a:pPr marL="171433" indent="-171433" defTabSz="914306">
              <a:buFont typeface="Arial" pitchFamily="34" charset="0"/>
              <a:buChar char="•"/>
              <a:defRPr/>
            </a:pPr>
            <a:r>
              <a:rPr lang="en-US" baseline="0" dirty="0"/>
              <a:t>Step 1 – choose a goal from Handout A page 4. </a:t>
            </a:r>
          </a:p>
          <a:p>
            <a:pPr marL="171433" indent="-171433" defTabSz="914306">
              <a:buFont typeface="Arial" pitchFamily="34" charset="0"/>
              <a:buChar char="•"/>
              <a:defRPr/>
            </a:pPr>
            <a:r>
              <a:rPr lang="en-US" baseline="0" dirty="0"/>
              <a:t>Step 2 – Work with your group to create an activity (action/verb), an output (tangible product), and an impact (benefits or changes) for this goal.</a:t>
            </a:r>
          </a:p>
          <a:p>
            <a:pPr marL="171433" indent="-171433" defTabSz="914306">
              <a:buFont typeface="Arial" pitchFamily="34" charset="0"/>
              <a:buChar char="•"/>
              <a:defRPr/>
            </a:pPr>
            <a:r>
              <a:rPr lang="en-US" baseline="0" dirty="0"/>
              <a:t>Write answers on the colored paper (Activity = Green, Output = Yellow; Impacts = Purple)</a:t>
            </a:r>
          </a:p>
          <a:p>
            <a:pPr marL="171433" indent="-171433" defTabSz="914306">
              <a:buFont typeface="Arial" pitchFamily="34" charset="0"/>
              <a:buChar char="•"/>
              <a:defRPr/>
            </a:pPr>
            <a:r>
              <a:rPr lang="en-US" baseline="0" dirty="0"/>
              <a:t>After 10 minutes, have everyone stand up and gather around the wall where you’ll post the LM elements. Each group should elect a person to post their LM elements on the wall and present their findings.</a:t>
            </a:r>
          </a:p>
          <a:p>
            <a:pPr marL="171433" indent="-171433" defTabSz="914306">
              <a:buFont typeface="Arial" pitchFamily="34" charset="0"/>
              <a:buChar char="•"/>
              <a:defRPr/>
            </a:pPr>
            <a:r>
              <a:rPr lang="en-US" baseline="0" dirty="0"/>
              <a:t>After the exercise is over, distribute Handout B. If time, discuss the differences between the LM elements the group created and those of the Goods case.</a:t>
            </a:r>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43</a:t>
            </a:fld>
            <a:endParaRPr lang="en-US"/>
          </a:p>
        </p:txBody>
      </p:sp>
    </p:spTree>
    <p:extLst>
      <p:ext uri="{BB962C8B-B14F-4D97-AF65-F5344CB8AC3E}">
        <p14:creationId xmlns:p14="http://schemas.microsoft.com/office/powerpoint/2010/main" val="14815631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to spend a lot of time on this slide</a:t>
            </a:r>
            <a:r>
              <a:rPr lang="en-US" baseline="0" dirty="0"/>
              <a:t> – just let them know it’s available so they can look at it. It’s also on Handout B. </a:t>
            </a:r>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44</a:t>
            </a:fld>
            <a:endParaRPr lang="en-US"/>
          </a:p>
        </p:txBody>
      </p:sp>
    </p:spTree>
    <p:extLst>
      <p:ext uri="{BB962C8B-B14F-4D97-AF65-F5344CB8AC3E}">
        <p14:creationId xmlns:p14="http://schemas.microsoft.com/office/powerpoint/2010/main" val="1352157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that there is no one</a:t>
            </a:r>
            <a:r>
              <a:rPr lang="en-US" baseline="0" dirty="0"/>
              <a:t> “right” LM. There are many possibilities, and the important thing is to think about what is important to you in achieving your goals. </a:t>
            </a:r>
          </a:p>
          <a:p>
            <a:endParaRPr lang="en-US" baseline="0" dirty="0"/>
          </a:p>
          <a:p>
            <a:r>
              <a:rPr lang="en-US" dirty="0"/>
              <a:t>3</a:t>
            </a:r>
            <a:r>
              <a:rPr lang="en-US" baseline="30000" dirty="0"/>
              <a:t>rd</a:t>
            </a:r>
            <a:r>
              <a:rPr lang="en-US" baseline="0" dirty="0"/>
              <a:t> </a:t>
            </a:r>
            <a:r>
              <a:rPr lang="en-US" dirty="0"/>
              <a:t>bullet point:</a:t>
            </a:r>
            <a:r>
              <a:rPr lang="en-US" baseline="0" dirty="0"/>
              <a:t> W</a:t>
            </a:r>
            <a:r>
              <a:rPr lang="en-US" dirty="0"/>
              <a:t>hich stakeholders should you involve? When should you involve them. Again, no single answer; for some communities, you’re going to want to come in with a straw man, and for other communities, they’re going to want to be part of the development process from the beginning. You may just have to try it and see. </a:t>
            </a:r>
          </a:p>
          <a:p>
            <a:endParaRPr lang="en-US" dirty="0"/>
          </a:p>
          <a:p>
            <a:r>
              <a:rPr lang="en-US" dirty="0"/>
              <a:t>4</a:t>
            </a:r>
            <a:r>
              <a:rPr lang="en-US" baseline="30000" dirty="0"/>
              <a:t>th</a:t>
            </a:r>
            <a:r>
              <a:rPr lang="en-US" dirty="0"/>
              <a:t> bullet point: Review</a:t>
            </a:r>
            <a:r>
              <a:rPr lang="en-US" baseline="0" dirty="0"/>
              <a:t> periodically t</a:t>
            </a:r>
            <a:r>
              <a:rPr lang="en-US" dirty="0"/>
              <a:t>o see how you have progressed, or how your goals have changed due to contextual factors, etc.</a:t>
            </a:r>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slide serves to </a:t>
            </a:r>
            <a:r>
              <a:rPr lang="en-US" dirty="0"/>
              <a:t>provide the</a:t>
            </a:r>
            <a:r>
              <a:rPr lang="en-US" baseline="0" dirty="0"/>
              <a:t> connection between logic models and metrics – details on metrics are on the next slide</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i="1" dirty="0"/>
              <a:t>[proposed script:] </a:t>
            </a:r>
            <a:r>
              <a:rPr lang="en-US" sz="1100" dirty="0"/>
              <a:t>So here we are at the primary goal of our entire Evaluation Metrics Manual. Now that we have a logic model … how do we get to metrics? </a:t>
            </a:r>
          </a:p>
          <a:p>
            <a:r>
              <a:rPr lang="en-US" sz="1100" dirty="0"/>
              <a:t>So first, what is a metric: basically it is any characteristic/aspect of the program you are interested in. Examples include size, capacity, quantity, duration, frequency.</a:t>
            </a:r>
          </a:p>
          <a:p>
            <a:r>
              <a:rPr lang="en-US" sz="1100" dirty="0"/>
              <a:t>I want to emphasize these can be either qualitative or quantitative – and the Manual has lots of examples of each. Mainly they will be descriptive, its not often that higher order statistics are possible on data relating to projects like this. Metrics tend to be more narrative because there is no standard framework with which to measure them. For instance, if you were to measure an length, you would use a ruler or yardstick or some other standardized reference. A lot of times we just have narrative frameworks to measure. For example, there is a description in the manual of how one of our Superfund centers used </a:t>
            </a:r>
            <a:r>
              <a:rPr lang="en-US" sz="1100" dirty="0" err="1"/>
              <a:t>Arnstein’s</a:t>
            </a:r>
            <a:r>
              <a:rPr lang="en-US" sz="1100" dirty="0"/>
              <a:t> ladder of participation to measure the perceived level of participation for a project in </a:t>
            </a:r>
            <a:r>
              <a:rPr lang="en-US" sz="1100" dirty="0" err="1"/>
              <a:t>Peducah</a:t>
            </a:r>
            <a:r>
              <a:rPr lang="en-US" sz="1100" dirty="0"/>
              <a:t>, Kentucky. </a:t>
            </a:r>
          </a:p>
          <a:p>
            <a:r>
              <a:rPr lang="en-US" sz="1100" dirty="0"/>
              <a:t>Our recommended strategy here is to key into the nouns, verbs, adjectives and adverbs in your logic models. Questions that might help you get to metrics include “What would that look like in practice?” or “How would we recognize this when we see it?” Sometimes it will be vague, but usually people have some picture in their mind that can be articulated. After you start talking about metrics, sometimes you go back and change the logic model components. </a:t>
            </a:r>
          </a:p>
        </p:txBody>
      </p:sp>
      <p:sp>
        <p:nvSpPr>
          <p:cNvPr id="4608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B06678A6-F3D8-4875-B2AE-AA6F6DD53411}" type="datetime1">
              <a:rPr lang="en-US" smtClean="0"/>
              <a:pPr eaLnBrk="1" hangingPunct="1"/>
              <a:t>1/23/2018</a:t>
            </a:fld>
            <a:endParaRPr lang="en-US"/>
          </a:p>
        </p:txBody>
      </p:sp>
      <p:sp>
        <p:nvSpPr>
          <p:cNvPr id="460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F491F2BB-82FE-4A5F-85E6-B2894817BE1D}" type="slidenum">
              <a:rPr lang="en-US" smtClean="0"/>
              <a:pPr eaLnBrk="1" hangingPunct="1"/>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interesting pieces</a:t>
            </a:r>
            <a:r>
              <a:rPr lang="en-US" baseline="0" dirty="0"/>
              <a:t> of the Encuentros network is the </a:t>
            </a:r>
            <a:r>
              <a:rPr lang="en-US" baseline="0" dirty="0" err="1"/>
              <a:t>Teatro</a:t>
            </a:r>
            <a:r>
              <a:rPr lang="en-US" baseline="0" dirty="0"/>
              <a:t> – the Theatre of the Oppressed. These pictures are in tended to show the a measureable difference in how people are interacting… the people on the left are engaged – how do you know?? </a:t>
            </a:r>
          </a:p>
          <a:p>
            <a:pPr marL="171707" indent="-171707">
              <a:buFontTx/>
              <a:buChar char="-"/>
            </a:pPr>
            <a:r>
              <a:rPr lang="en-US" baseline="0" dirty="0"/>
              <a:t>Touching, eye contact, facial expressions…compare that to a figure on the right… </a:t>
            </a:r>
          </a:p>
          <a:p>
            <a:pPr marL="171707" indent="-171707">
              <a:buFontTx/>
              <a:buChar char="-"/>
            </a:pP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48</a:t>
            </a:fld>
            <a:endParaRPr lang="en-US"/>
          </a:p>
        </p:txBody>
      </p:sp>
    </p:spTree>
    <p:extLst>
      <p:ext uri="{BB962C8B-B14F-4D97-AF65-F5344CB8AC3E}">
        <p14:creationId xmlns:p14="http://schemas.microsoft.com/office/powerpoint/2010/main" val="2855377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Briefly discuss a</a:t>
            </a:r>
            <a:r>
              <a:rPr lang="en-US" baseline="0" dirty="0"/>
              <a:t> few examples of metrics from the </a:t>
            </a:r>
            <a:r>
              <a:rPr lang="en-US" dirty="0"/>
              <a:t>actual case logic model and metrics. </a:t>
            </a:r>
          </a:p>
          <a:p>
            <a:endParaRPr lang="en-US" dirty="0"/>
          </a:p>
          <a:p>
            <a:pPr defTabSz="915772">
              <a:defRPr/>
            </a:pPr>
            <a:r>
              <a:rPr lang="en-US" dirty="0"/>
              <a:t>Re: Impact: The </a:t>
            </a:r>
            <a:r>
              <a:rPr lang="en-US" dirty="0" err="1"/>
              <a:t>Teatro</a:t>
            </a:r>
            <a:r>
              <a:rPr lang="en-US" dirty="0"/>
              <a:t> provides researchers a unique view of how the community feels about the issues, their relationship to the social power dynamic in the larger metro area, and their relationship to research (especially their ambivalence toward any research that doesn't translate very quickly into something actionable).  </a:t>
            </a:r>
            <a:endParaRPr lang="en-US" sz="1400" dirty="0"/>
          </a:p>
          <a:p>
            <a:endParaRPr lang="en-US" dirty="0"/>
          </a:p>
          <a:p>
            <a:endParaRPr lang="en-US" dirty="0"/>
          </a:p>
          <a:p>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49</a:t>
            </a:fld>
            <a:endParaRPr lang="en-US"/>
          </a:p>
        </p:txBody>
      </p:sp>
    </p:spTree>
    <p:extLst>
      <p:ext uri="{BB962C8B-B14F-4D97-AF65-F5344CB8AC3E}">
        <p14:creationId xmlns:p14="http://schemas.microsoft.com/office/powerpoint/2010/main" val="3597662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Welcome everyone.</a:t>
            </a:r>
          </a:p>
          <a:p>
            <a:pPr eaLnBrk="1" hangingPunct="1"/>
            <a:r>
              <a:rPr lang="en-US" dirty="0"/>
              <a:t>Make sure everyone has</a:t>
            </a:r>
            <a:r>
              <a:rPr lang="en-US" baseline="0" dirty="0"/>
              <a:t> the evaluation form and Handout A.</a:t>
            </a:r>
          </a:p>
          <a:p>
            <a:r>
              <a:rPr lang="en-US" dirty="0"/>
              <a:t>Ask for a show of hands around these</a:t>
            </a:r>
            <a:r>
              <a:rPr lang="en-US" baseline="0" dirty="0"/>
              <a:t> questions so you can get a sense of who you are talking to.</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5</a:t>
            </a:fld>
            <a:endParaRPr lang="en-US"/>
          </a:p>
        </p:txBody>
      </p:sp>
    </p:spTree>
    <p:extLst>
      <p:ext uri="{BB962C8B-B14F-4D97-AF65-F5344CB8AC3E}">
        <p14:creationId xmlns:p14="http://schemas.microsoft.com/office/powerpoint/2010/main" val="3205549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6">
              <a:defRPr/>
            </a:pPr>
            <a:r>
              <a:rPr lang="en-US" u="sng" dirty="0"/>
              <a:t>Process</a:t>
            </a:r>
            <a:r>
              <a:rPr lang="en-US" dirty="0"/>
              <a:t>:</a:t>
            </a:r>
          </a:p>
          <a:p>
            <a:pPr marL="171433" indent="-171433" defTabSz="914306">
              <a:buFont typeface="Arial" pitchFamily="34" charset="0"/>
              <a:buChar char="•"/>
              <a:defRPr/>
            </a:pPr>
            <a:r>
              <a:rPr lang="en-US" dirty="0"/>
              <a:t>Refer them to logic model</a:t>
            </a:r>
            <a:r>
              <a:rPr lang="en-US" baseline="0" dirty="0"/>
              <a:t> in Handout B (or A for all the models). </a:t>
            </a:r>
          </a:p>
          <a:p>
            <a:pPr marL="171433" indent="-171433" defTabSz="914306">
              <a:buFont typeface="Arial" pitchFamily="34" charset="0"/>
              <a:buChar char="•"/>
              <a:defRPr/>
            </a:pPr>
            <a:r>
              <a:rPr lang="en-US" baseline="0" dirty="0"/>
              <a:t>As a group, pick at least one each of the activities, outputs and impacts and come up with one or two metrics for how you would measure that component.</a:t>
            </a:r>
          </a:p>
          <a:p>
            <a:pPr marL="171433" indent="-171433" defTabSz="914306">
              <a:buFont typeface="Arial" pitchFamily="34" charset="0"/>
              <a:buChar char="•"/>
              <a:defRPr/>
            </a:pPr>
            <a:r>
              <a:rPr lang="en-US" baseline="0" dirty="0"/>
              <a:t>Have a volunteer from each group choose one metric to share and discuss – or put up if there is time.</a:t>
            </a:r>
            <a:endParaRPr lang="en-US" dirty="0"/>
          </a:p>
        </p:txBody>
      </p:sp>
      <p:sp>
        <p:nvSpPr>
          <p:cNvPr id="593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73BFFE3-1AC6-42D8-A640-778FD5A0E77C}" type="datetime1">
              <a:rPr lang="en-US" smtClean="0"/>
              <a:pPr eaLnBrk="1" hangingPunct="1"/>
              <a:t>1/23/2018</a:t>
            </a:fld>
            <a:endParaRPr lang="en-US"/>
          </a:p>
        </p:txBody>
      </p:sp>
      <p:sp>
        <p:nvSpPr>
          <p:cNvPr id="593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880ACAF-49D6-4833-8174-14AA729474FA}" type="slidenum">
              <a:rPr lang="en-US" smtClean="0"/>
              <a:pPr eaLnBrk="1" hangingPunct="1"/>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some of the metrics to the wall logic</a:t>
            </a:r>
            <a:r>
              <a:rPr lang="en-US" baseline="0" dirty="0"/>
              <a:t> model, or on a </a:t>
            </a:r>
            <a:r>
              <a:rPr lang="en-US" dirty="0"/>
              <a:t>flip chart –</a:t>
            </a:r>
            <a:r>
              <a:rPr lang="en-US" baseline="0" dirty="0"/>
              <a:t> or just discuss them as a group. </a:t>
            </a:r>
          </a:p>
          <a:p>
            <a:endParaRPr lang="en-US" baseline="0" dirty="0"/>
          </a:p>
          <a:p>
            <a:r>
              <a:rPr lang="en-US" baseline="0" dirty="0"/>
              <a:t>Discussion Questions:</a:t>
            </a:r>
          </a:p>
          <a:p>
            <a:r>
              <a:rPr lang="en-US" baseline="0" dirty="0"/>
              <a:t>What was challenging?</a:t>
            </a:r>
          </a:p>
          <a:p>
            <a:r>
              <a:rPr lang="en-US" baseline="0" dirty="0"/>
              <a:t>What was most helpful?</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51</a:t>
            </a:fld>
            <a:endParaRPr lang="en-US"/>
          </a:p>
        </p:txBody>
      </p:sp>
    </p:spTree>
    <p:extLst>
      <p:ext uri="{BB962C8B-B14F-4D97-AF65-F5344CB8AC3E}">
        <p14:creationId xmlns:p14="http://schemas.microsoft.com/office/powerpoint/2010/main" val="2501049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6">
              <a:defRPr/>
            </a:pPr>
            <a:r>
              <a:rPr lang="en-US" dirty="0"/>
              <a:t>Discussing</a:t>
            </a:r>
            <a:r>
              <a:rPr lang="en-US" baseline="0" dirty="0"/>
              <a:t> metrics can </a:t>
            </a:r>
            <a:r>
              <a:rPr lang="en-US" dirty="0"/>
              <a:t>help drive the development of processes and protocols to collect data. When working with partners, it’s important to</a:t>
            </a:r>
            <a:r>
              <a:rPr lang="en-US" baseline="0" dirty="0"/>
              <a:t> think about who will own the data and who will store it. What best serves the partnership? </a:t>
            </a:r>
          </a:p>
          <a:p>
            <a:pPr defTabSz="914306">
              <a:defRPr/>
            </a:pPr>
            <a:endParaRPr lang="en-US" dirty="0"/>
          </a:p>
          <a:p>
            <a:pPr defTabSz="914306">
              <a:defRPr/>
            </a:pPr>
            <a:r>
              <a:rPr lang="en-US" dirty="0"/>
              <a:t>The logic model framework can help you with data organization and analysis. </a:t>
            </a:r>
          </a:p>
          <a:p>
            <a:endParaRPr lang="en-US" dirty="0"/>
          </a:p>
          <a:p>
            <a:r>
              <a:rPr lang="en-US" dirty="0"/>
              <a:t>Discussion questions: </a:t>
            </a:r>
          </a:p>
          <a:p>
            <a:r>
              <a:rPr lang="en-US" dirty="0"/>
              <a:t>How do you decide who owns the data in collaborative projects? </a:t>
            </a:r>
          </a:p>
          <a:p>
            <a:r>
              <a:rPr lang="en-US" dirty="0"/>
              <a:t>What have been your</a:t>
            </a:r>
            <a:r>
              <a:rPr lang="en-US" baseline="0" dirty="0"/>
              <a:t> data challenges in past projects? </a:t>
            </a:r>
            <a:endParaRPr lang="en-US" dirty="0"/>
          </a:p>
          <a:p>
            <a:endParaRPr lang="en-US" dirty="0"/>
          </a:p>
        </p:txBody>
      </p:sp>
      <p:sp>
        <p:nvSpPr>
          <p:cNvPr id="6451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7D32ED20-85FD-456A-8D7D-7495AF8A900C}" type="datetime1">
              <a:rPr lang="en-US" smtClean="0"/>
              <a:pPr eaLnBrk="1" hangingPunct="1"/>
              <a:t>1/23/2018</a:t>
            </a:fld>
            <a:endParaRPr lang="en-US"/>
          </a:p>
        </p:txBody>
      </p:sp>
      <p:sp>
        <p:nvSpPr>
          <p:cNvPr id="645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6EE74B11-86F7-437B-B11E-D37299BBBD87}" type="slidenum">
              <a:rPr lang="en-US" smtClean="0"/>
              <a:pPr eaLnBrk="1" hangingPunct="1"/>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Lead in to smart metric discussion on next slide – this is our final topic of the day. We are usually running</a:t>
            </a:r>
            <a:r>
              <a:rPr lang="en-US" baseline="0" dirty="0"/>
              <a:t> out of time at this point… so you can just review briefly – the material is included in handout C.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a:t>Specific </a:t>
            </a:r>
            <a:r>
              <a:rPr lang="en-US" sz="1000" dirty="0"/>
              <a:t>– detail the milestones you expect to achieve, who will achieve them and how. If your program is addressing exposure to pesticides, a specific measure provides details about what types of pesticides, whom you are trying to target, what level of reduction in exposure you expect to achieve and how you will achieve that reduction. </a:t>
            </a:r>
          </a:p>
          <a:p>
            <a:r>
              <a:rPr lang="en-US" sz="1000" b="1" dirty="0"/>
              <a:t>Measurable </a:t>
            </a:r>
            <a:r>
              <a:rPr lang="en-US" sz="1000" dirty="0"/>
              <a:t>– define exactly what level of change you expect to achieve. For example, rather than say that relationships among partners will improve, a measurable statement might propose that partners will participate in four discussions per year, during which they will identify two areas of conflict or potential conflict and map out at least one strategy for dealing with the conflict. </a:t>
            </a:r>
          </a:p>
          <a:p>
            <a:r>
              <a:rPr lang="en-US" sz="1000" b="1" dirty="0"/>
              <a:t>Attainable </a:t>
            </a:r>
            <a:r>
              <a:rPr lang="en-US" sz="1000" dirty="0"/>
              <a:t>– create a metric that your group or organization can actually achieve. Rather than working towards a goal of eliminating all environmental health risks in a community, an attainable goal might be working with partners and community members to identify one environmental health risk and to make the community aware of steps it can take to reduce risk. </a:t>
            </a:r>
          </a:p>
          <a:p>
            <a:r>
              <a:rPr lang="en-US" sz="1000" b="1" dirty="0"/>
              <a:t>Relevant </a:t>
            </a:r>
            <a:r>
              <a:rPr lang="en-US" sz="1000" dirty="0"/>
              <a:t>– ensure that your metric is connected to your goal. If your goal is to improve air quality around schools’ bus areas, then a relevant metric might measure partnership activities with schools and school-bus companies, school-bus idling times or air quality. A metric related to the number of </a:t>
            </a:r>
            <a:r>
              <a:rPr lang="en-US" sz="1000" dirty="0" err="1"/>
              <a:t>schoolbus</a:t>
            </a:r>
            <a:r>
              <a:rPr lang="en-US" sz="1000" dirty="0"/>
              <a:t> drivers with CPR training is not relevant because it does not relate to air quality. </a:t>
            </a:r>
          </a:p>
          <a:p>
            <a:r>
              <a:rPr lang="en-US" sz="1000" b="1" dirty="0"/>
              <a:t>Timely </a:t>
            </a:r>
            <a:r>
              <a:rPr lang="en-US" sz="1000" dirty="0"/>
              <a:t>– limit your metrics to those measures that you can reasonably collect within the time frame of the project. If your project deals with reducing blood lead levels in young children, you might want to measure blood lead levels at six months, one year and two years post intervention. Although you may be interested in blood lead levels ten years from the intervention, it is not likely that you will be able to follow your participants that long. </a:t>
            </a:r>
          </a:p>
          <a:p>
            <a:endParaRPr lang="en-US" sz="1000" dirty="0"/>
          </a:p>
          <a:p>
            <a:r>
              <a:rPr lang="en-US" sz="1000" dirty="0"/>
              <a:t>Once you have some metrics identified, it can be helpful to look at them realistically in the context of your program. Do they make sense? Do you have the resources to collect, store and analyze them? Will they really describe the most important aspect of your project’s achievement?  The “SMART” metric rubric can help you think critically about your metrics.  No metric will be perfect, but given project realities it can be helpful to weigh pros and cons for each metric to choose the most useful set for your goals and situation.</a:t>
            </a:r>
          </a:p>
          <a:p>
            <a:endParaRPr lang="en-US" sz="1000" dirty="0"/>
          </a:p>
        </p:txBody>
      </p:sp>
      <p:sp>
        <p:nvSpPr>
          <p:cNvPr id="6349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36172DD5-A7DA-47D1-9327-EDB9E51D84C5}" type="datetime1">
              <a:rPr lang="en-US" smtClean="0"/>
              <a:pPr eaLnBrk="1" hangingPunct="1"/>
              <a:t>1/23/2018</a:t>
            </a:fld>
            <a:endParaRPr lang="en-US"/>
          </a:p>
        </p:txBody>
      </p:sp>
      <p:sp>
        <p:nvSpPr>
          <p:cNvPr id="634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4D5B9D23-F8BE-411E-8C65-2DB350B255EC}" type="slidenum">
              <a:rPr lang="en-US" smtClean="0"/>
              <a:pPr eaLnBrk="1" hangingPunct="1"/>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Get</a:t>
            </a:r>
            <a:r>
              <a:rPr lang="en-US" baseline="0" dirty="0"/>
              <a:t> people to think about how they’ll apply these tools to their projects. </a:t>
            </a:r>
          </a:p>
          <a:p>
            <a:endParaRPr lang="en-US" baseline="0" dirty="0"/>
          </a:p>
          <a:p>
            <a:r>
              <a:rPr lang="en-US" baseline="0" dirty="0"/>
              <a:t>Ask them to fill out the bottom part of the feedback form.</a:t>
            </a:r>
            <a:endParaRPr lang="en-US" dirty="0"/>
          </a:p>
        </p:txBody>
      </p:sp>
      <p:sp>
        <p:nvSpPr>
          <p:cNvPr id="6554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962F372C-8283-4C2E-B9B0-FC0190BFB18C}" type="datetime1">
              <a:rPr lang="en-US" smtClean="0"/>
              <a:pPr eaLnBrk="1" hangingPunct="1"/>
              <a:t>1/23/2018</a:t>
            </a:fld>
            <a:endParaRPr lang="en-US"/>
          </a:p>
        </p:txBody>
      </p:sp>
      <p:sp>
        <p:nvSpPr>
          <p:cNvPr id="655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0BBB725-3E40-4757-9E55-C21A11D66A17}" type="slidenum">
              <a:rPr lang="en-US" smtClean="0"/>
              <a:pPr eaLnBrk="1" hangingPunct="1"/>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answers if no one supplies them. </a:t>
            </a:r>
          </a:p>
          <a:p>
            <a:endParaRPr lang="en-US" dirty="0"/>
          </a:p>
          <a:p>
            <a:r>
              <a:rPr lang="en-US" dirty="0"/>
              <a:t>Evaluation</a:t>
            </a:r>
            <a:r>
              <a:rPr lang="en-US" baseline="0" dirty="0"/>
              <a:t> helps you determine what is working and what isn’t so you can adjust your project if necessary. </a:t>
            </a:r>
          </a:p>
          <a:p>
            <a:r>
              <a:rPr lang="en-US" dirty="0"/>
              <a:t>A logic model helps you plan your project</a:t>
            </a:r>
            <a:r>
              <a:rPr lang="en-US" baseline="0" dirty="0"/>
              <a:t> and determine if elements of the proposed plan fit in toward achieving your goals. </a:t>
            </a:r>
          </a:p>
          <a:p>
            <a:r>
              <a:rPr lang="en-US" dirty="0"/>
              <a:t>To identify metrics, you look at each aspect of your logic model and ask “what would</a:t>
            </a:r>
            <a:r>
              <a:rPr lang="en-US" baseline="0" dirty="0"/>
              <a:t> that look like in practice?” and “how would we recognize that when we see it?” If you can’t find a way to measure an element of the logic model, you might need to reconsider that element. </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56</a:t>
            </a:fld>
            <a:endParaRPr lang="en-US"/>
          </a:p>
        </p:txBody>
      </p:sp>
    </p:spTree>
    <p:extLst>
      <p:ext uri="{BB962C8B-B14F-4D97-AF65-F5344CB8AC3E}">
        <p14:creationId xmlns:p14="http://schemas.microsoft.com/office/powerpoint/2010/main" val="20012911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57</a:t>
            </a:fld>
            <a:endParaRPr lang="en-US"/>
          </a:p>
        </p:txBody>
      </p:sp>
    </p:spTree>
    <p:extLst>
      <p:ext uri="{BB962C8B-B14F-4D97-AF65-F5344CB8AC3E}">
        <p14:creationId xmlns:p14="http://schemas.microsoft.com/office/powerpoint/2010/main" val="3321852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the PEPH metrics manual or this training in general, feel free to contact</a:t>
            </a:r>
            <a:r>
              <a:rPr lang="en-US" baseline="0" dirty="0"/>
              <a:t> “The </a:t>
            </a:r>
            <a:r>
              <a:rPr lang="en-US" baseline="0" dirty="0" err="1"/>
              <a:t>Christis</a:t>
            </a:r>
            <a:r>
              <a:rPr lang="en-US" baseline="0" dirty="0"/>
              <a:t>” at NIEHS.</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58</a:t>
            </a:fld>
            <a:endParaRPr lang="en-US"/>
          </a:p>
        </p:txBody>
      </p:sp>
    </p:spTree>
    <p:extLst>
      <p:ext uri="{BB962C8B-B14F-4D97-AF65-F5344CB8AC3E}">
        <p14:creationId xmlns:p14="http://schemas.microsoft.com/office/powerpoint/2010/main" val="12536425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the next part of this discussion,</a:t>
            </a:r>
            <a:r>
              <a:rPr lang="en-US" baseline="0" dirty="0"/>
              <a:t> we will</a:t>
            </a:r>
            <a:r>
              <a:rPr lang="en-US" dirty="0"/>
              <a:t> be working in small</a:t>
            </a:r>
            <a:r>
              <a:rPr lang="en-US" baseline="0" dirty="0"/>
              <a:t> groups </a:t>
            </a:r>
            <a:r>
              <a:rPr lang="en-US" dirty="0"/>
              <a:t>with ideas from a </a:t>
            </a:r>
            <a:r>
              <a:rPr lang="en-US" baseline="0" dirty="0"/>
              <a:t>case study to create logic model components and metrics. So we want to spend a little time providing background on this case. Much of this is repetitive of what is in Handout A. We’ve provided this as additional reference for you.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NIEHS created three case studies that we could use for this workshop… we’ll be focused on… CLICK YOUR CHOICE -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Presenter:</a:t>
            </a:r>
            <a:r>
              <a:rPr lang="en-US" baseline="0" dirty="0"/>
              <a:t> You can leave all three case studies here - each one has all the remaining slides in it for the presentation. Or you can remove the links and slides for the case studies that you do not want to highlight here. </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59</a:t>
            </a:fld>
            <a:endParaRPr lang="en-US"/>
          </a:p>
        </p:txBody>
      </p:sp>
    </p:spTree>
    <p:extLst>
      <p:ext uri="{BB962C8B-B14F-4D97-AF65-F5344CB8AC3E}">
        <p14:creationId xmlns:p14="http://schemas.microsoft.com/office/powerpoint/2010/main" val="266583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Review the purpose</a:t>
            </a:r>
            <a:r>
              <a:rPr lang="en-US" baseline="0" dirty="0"/>
              <a:t> of the workshop. Add personal context if relevant. </a:t>
            </a:r>
            <a:endParaRPr lang="en-US" dirty="0"/>
          </a:p>
        </p:txBody>
      </p:sp>
      <p:sp>
        <p:nvSpPr>
          <p:cNvPr id="3891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B28ACA6D-4DE9-4061-A08A-2C839952B8EB}" type="datetime1">
              <a:rPr lang="en-US" smtClean="0"/>
              <a:pPr eaLnBrk="1" hangingPunct="1"/>
              <a:t>1/23/2018</a:t>
            </a:fld>
            <a:endParaRPr lang="en-US"/>
          </a:p>
        </p:txBody>
      </p:sp>
      <p:sp>
        <p:nvSpPr>
          <p:cNvPr id="38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4445A780-FB27-4028-BA9B-D46668EDDE59}" type="slidenum">
              <a:rPr lang="en-US" smtClean="0"/>
              <a:pPr eaLnBrk="1" hangingPunct="1"/>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Introduces</a:t>
            </a:r>
            <a:r>
              <a:rPr lang="en-US" baseline="0" dirty="0"/>
              <a:t> the Anti-Idling Campaign project.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Acknowledgement goes to Patrick Ryan and Cynthia </a:t>
            </a:r>
            <a:r>
              <a:rPr lang="en-US" baseline="0" dirty="0" err="1"/>
              <a:t>Eghbalnia</a:t>
            </a:r>
            <a:r>
              <a:rPr lang="en-US" baseline="0" dirty="0"/>
              <a:t> for their assistance in developing the Case Study. Participants should be aware that this project is “real”. It emerged from activities of the University of Cincinnati. We do not include all the details of the program here. But we have highlighted real details in our efforts to provide enough background to illustrate the principles of the Manual that we hope to teach you today. </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60</a:t>
            </a:fld>
            <a:endParaRPr lang="en-US"/>
          </a:p>
        </p:txBody>
      </p:sp>
    </p:spTree>
    <p:extLst>
      <p:ext uri="{BB962C8B-B14F-4D97-AF65-F5344CB8AC3E}">
        <p14:creationId xmlns:p14="http://schemas.microsoft.com/office/powerpoint/2010/main" val="215074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partners had</a:t>
            </a:r>
            <a:r>
              <a:rPr lang="en-US" baseline="0" dirty="0"/>
              <a:t> met and discussed collaboration possibilities before this project was funded. These early meetings helped the partners to mobilize quickly once funding was in place.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61</a:t>
            </a:fld>
            <a:endParaRPr lang="en-US"/>
          </a:p>
        </p:txBody>
      </p:sp>
    </p:spTree>
    <p:extLst>
      <p:ext uri="{BB962C8B-B14F-4D97-AF65-F5344CB8AC3E}">
        <p14:creationId xmlns:p14="http://schemas.microsoft.com/office/powerpoint/2010/main" val="3507717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Childhood asthma is on the rise and is worse in urban populations.</a:t>
            </a:r>
            <a:r>
              <a:rPr lang="en-US" baseline="0" dirty="0"/>
              <a:t> Children with asthma often have more absences, which can affect school performance.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62</a:t>
            </a:fld>
            <a:endParaRPr lang="en-US"/>
          </a:p>
        </p:txBody>
      </p:sp>
    </p:spTree>
    <p:extLst>
      <p:ext uri="{BB962C8B-B14F-4D97-AF65-F5344CB8AC3E}">
        <p14:creationId xmlns:p14="http://schemas.microsoft.com/office/powerpoint/2010/main" val="28651515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a:t>
            </a:r>
            <a:r>
              <a:rPr lang="en-US" baseline="0" dirty="0"/>
              <a:t> specific project goals that are the focus of this case study are listed here.</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63</a:t>
            </a:fld>
            <a:endParaRPr lang="en-US"/>
          </a:p>
        </p:txBody>
      </p:sp>
    </p:spTree>
    <p:extLst>
      <p:ext uri="{BB962C8B-B14F-4D97-AF65-F5344CB8AC3E}">
        <p14:creationId xmlns:p14="http://schemas.microsoft.com/office/powerpoint/2010/main" val="4103701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6">
              <a:defRPr/>
            </a:pPr>
            <a:r>
              <a:rPr lang="en-US" b="1" dirty="0"/>
              <a:t>Goal for exercise: </a:t>
            </a:r>
            <a:r>
              <a:rPr lang="en-US" b="0" dirty="0"/>
              <a:t>practice creating logic model (LM)</a:t>
            </a:r>
            <a:r>
              <a:rPr lang="en-US" b="0" baseline="0" dirty="0"/>
              <a:t> </a:t>
            </a:r>
            <a:r>
              <a:rPr lang="en-US" b="0" dirty="0"/>
              <a:t>components = </a:t>
            </a:r>
            <a:r>
              <a:rPr lang="en-US" baseline="0" dirty="0"/>
              <a:t>20 minutes for the entire exercise</a:t>
            </a:r>
            <a:endParaRPr lang="en-US" b="0" dirty="0"/>
          </a:p>
          <a:p>
            <a:pPr defTabSz="914306">
              <a:defRPr/>
            </a:pPr>
            <a:r>
              <a:rPr lang="en-US" b="1" dirty="0"/>
              <a:t>Group exercise</a:t>
            </a:r>
            <a:r>
              <a:rPr lang="en-US" dirty="0"/>
              <a:t>:</a:t>
            </a:r>
            <a:r>
              <a:rPr lang="en-US" baseline="0" dirty="0"/>
              <a:t> create elements of a LM based on one of the goals of the Goods case as a group</a:t>
            </a:r>
          </a:p>
          <a:p>
            <a:pPr defTabSz="914306">
              <a:defRPr/>
            </a:pPr>
            <a:r>
              <a:rPr lang="en-US" u="sng" baseline="0" dirty="0"/>
              <a:t>Process</a:t>
            </a:r>
            <a:r>
              <a:rPr lang="en-US" baseline="0" dirty="0"/>
              <a:t>: </a:t>
            </a:r>
          </a:p>
          <a:p>
            <a:pPr marL="171433" indent="-171433" defTabSz="914306">
              <a:buFont typeface="Arial" pitchFamily="34" charset="0"/>
              <a:buChar char="•"/>
              <a:defRPr/>
            </a:pPr>
            <a:r>
              <a:rPr lang="en-US" baseline="0" dirty="0"/>
              <a:t>Step 1 – choose a goal from Handout A page 3. </a:t>
            </a:r>
          </a:p>
          <a:p>
            <a:pPr marL="171433" indent="-171433" defTabSz="914306">
              <a:buFont typeface="Arial" pitchFamily="34" charset="0"/>
              <a:buChar char="•"/>
              <a:defRPr/>
            </a:pPr>
            <a:r>
              <a:rPr lang="en-US" baseline="0" dirty="0"/>
              <a:t>Step 2 – Work with your group to create an activity (action/verb), an output (tangible product), and an impact (benefits or changes) for this goal.</a:t>
            </a:r>
          </a:p>
          <a:p>
            <a:pPr marL="171433" indent="-171433" defTabSz="914306">
              <a:buFont typeface="Arial" pitchFamily="34" charset="0"/>
              <a:buChar char="•"/>
              <a:defRPr/>
            </a:pPr>
            <a:r>
              <a:rPr lang="en-US" baseline="0" dirty="0"/>
              <a:t>Write answers on the colored paper (Activity = Green, Output = Yellow; Impacts = Purple)</a:t>
            </a:r>
          </a:p>
          <a:p>
            <a:pPr marL="171433" indent="-171433" defTabSz="914306">
              <a:buFont typeface="Arial" pitchFamily="34" charset="0"/>
              <a:buChar char="•"/>
              <a:defRPr/>
            </a:pPr>
            <a:r>
              <a:rPr lang="en-US" baseline="0" dirty="0"/>
              <a:t>After 10 minutes, have everyone stand up and gather around the wall where you’ll post the LM elements. Each group should elect a person to post their LM elements on the wall and present their findings.</a:t>
            </a:r>
          </a:p>
          <a:p>
            <a:pPr marL="171433" indent="-171433" defTabSz="914306">
              <a:buFont typeface="Arial" pitchFamily="34" charset="0"/>
              <a:buChar char="•"/>
              <a:defRPr/>
            </a:pPr>
            <a:r>
              <a:rPr lang="en-US" baseline="0" dirty="0"/>
              <a:t>After the exercise is over, distribute Handout B. If time, discuss the differences between the LM elements the group created and those of the Goods case.</a:t>
            </a:r>
          </a:p>
          <a:p>
            <a:pPr marL="171433" indent="-171433" defTabSz="914306">
              <a:buFont typeface="Arial" pitchFamily="34" charset="0"/>
              <a:buChar char="•"/>
              <a:defRPr/>
            </a:pPr>
            <a:endParaRPr lang="en-US" baseline="0"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64</a:t>
            </a:fld>
            <a:endParaRPr lang="en-US"/>
          </a:p>
        </p:txBody>
      </p:sp>
    </p:spTree>
    <p:extLst>
      <p:ext uri="{BB962C8B-B14F-4D97-AF65-F5344CB8AC3E}">
        <p14:creationId xmlns:p14="http://schemas.microsoft.com/office/powerpoint/2010/main" val="14815631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to spend a lot of time on this slide</a:t>
            </a:r>
            <a:r>
              <a:rPr lang="en-US" baseline="0" dirty="0"/>
              <a:t> – just let them know it’s available so they can look at it. It’s also on Handout B. </a:t>
            </a:r>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65</a:t>
            </a:fld>
            <a:endParaRPr lang="en-US"/>
          </a:p>
        </p:txBody>
      </p:sp>
    </p:spTree>
    <p:extLst>
      <p:ext uri="{BB962C8B-B14F-4D97-AF65-F5344CB8AC3E}">
        <p14:creationId xmlns:p14="http://schemas.microsoft.com/office/powerpoint/2010/main" val="2928184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Remember that there is no one</a:t>
            </a:r>
            <a:r>
              <a:rPr lang="en-US" baseline="0" dirty="0"/>
              <a:t> “right” LM. There are many possibilities, and the important thing is to think about what is important to you in achieving your goals. </a:t>
            </a:r>
          </a:p>
          <a:p>
            <a:endParaRPr lang="en-US" baseline="0" dirty="0"/>
          </a:p>
          <a:p>
            <a:r>
              <a:rPr lang="en-US" dirty="0"/>
              <a:t>3</a:t>
            </a:r>
            <a:r>
              <a:rPr lang="en-US" baseline="30000" dirty="0"/>
              <a:t>rd</a:t>
            </a:r>
            <a:r>
              <a:rPr lang="en-US" baseline="0" dirty="0"/>
              <a:t> </a:t>
            </a:r>
            <a:r>
              <a:rPr lang="en-US" dirty="0"/>
              <a:t>bullet point:</a:t>
            </a:r>
            <a:r>
              <a:rPr lang="en-US" baseline="0" dirty="0"/>
              <a:t> W</a:t>
            </a:r>
            <a:r>
              <a:rPr lang="en-US" dirty="0"/>
              <a:t>hich stakeholders should you involve? When should you involve them. Again, no single answer; for some communities, you’re going to want to come in with a straw man, and for other communities, they’re going to want to be part of the development process from the beginning. You may just have to try it and see. </a:t>
            </a:r>
          </a:p>
          <a:p>
            <a:endParaRPr lang="en-US" dirty="0"/>
          </a:p>
          <a:p>
            <a:r>
              <a:rPr lang="en-US" dirty="0"/>
              <a:t>4</a:t>
            </a:r>
            <a:r>
              <a:rPr lang="en-US" baseline="30000" dirty="0"/>
              <a:t>th</a:t>
            </a:r>
            <a:r>
              <a:rPr lang="en-US" dirty="0"/>
              <a:t> bullet point: Review</a:t>
            </a:r>
            <a:r>
              <a:rPr lang="en-US" baseline="0" dirty="0"/>
              <a:t> periodically t</a:t>
            </a:r>
            <a:r>
              <a:rPr lang="en-US" dirty="0"/>
              <a:t>o see how you have progressed, or how your goals have changed due to contextual factors, etc.</a:t>
            </a:r>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slide serves to </a:t>
            </a:r>
            <a:r>
              <a:rPr lang="en-US" dirty="0"/>
              <a:t>provide the</a:t>
            </a:r>
            <a:r>
              <a:rPr lang="en-US" baseline="0" dirty="0"/>
              <a:t> connection between logic models and metrics – details on metrics are on the next slide</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i="1" dirty="0"/>
              <a:t>[proposed script:] </a:t>
            </a:r>
            <a:r>
              <a:rPr lang="en-US" sz="1100" dirty="0"/>
              <a:t>So here we are at the primary goal of our entire Evaluation Metrics Manual. Now that we have a logic model … how do we get to metrics? </a:t>
            </a:r>
          </a:p>
          <a:p>
            <a:r>
              <a:rPr lang="en-US" sz="1100" dirty="0"/>
              <a:t>So first, what is a metric: basically it is any characteristic/aspect of the program you are interested in. Examples include size, capacity, quantity, duration, frequency.</a:t>
            </a:r>
          </a:p>
          <a:p>
            <a:r>
              <a:rPr lang="en-US" sz="1100" dirty="0"/>
              <a:t>I want to emphasize these can be either qualitative or quantitative – and the Manual has lots of examples of each. Mainly they will be descriptive, its not often that higher order statistics are possible on data relating to projects like this. Metrics tend to be more narrative because there is no standard framework with which to measure them. For instance, if you were to measure an length, you would use a ruler or yardstick or some other standardized reference. A lot of times we just have narrative frameworks to measure. For example, there is a description in the manual of how one of our Superfund centers used </a:t>
            </a:r>
            <a:r>
              <a:rPr lang="en-US" sz="1100" dirty="0" err="1"/>
              <a:t>Arnstein’s</a:t>
            </a:r>
            <a:r>
              <a:rPr lang="en-US" sz="1100" dirty="0"/>
              <a:t> ladder of participation to measure the perceived level of participation for a project in </a:t>
            </a:r>
            <a:r>
              <a:rPr lang="en-US" sz="1100" dirty="0" err="1"/>
              <a:t>Peducah</a:t>
            </a:r>
            <a:r>
              <a:rPr lang="en-US" sz="1100" dirty="0"/>
              <a:t>, Kentucky. </a:t>
            </a:r>
          </a:p>
          <a:p>
            <a:r>
              <a:rPr lang="en-US" sz="1100" dirty="0"/>
              <a:t>Our recommended strategy here is to key into the nouns, verbs, adjectives and adverbs in your logic models. Questions that might help you get to metrics include “What would that look like in practice?” or “How would we recognize this when we see it?” Sometimes it will be vague, but usually people have some picture in their mind that can be articulated. After you start talking about metrics, sometimes you go back and change the logic model components. </a:t>
            </a:r>
          </a:p>
        </p:txBody>
      </p:sp>
      <p:sp>
        <p:nvSpPr>
          <p:cNvPr id="4608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B06678A6-F3D8-4875-B2AE-AA6F6DD53411}" type="datetime1">
              <a:rPr lang="en-US" smtClean="0"/>
              <a:pPr eaLnBrk="1" hangingPunct="1"/>
              <a:t>1/23/2018</a:t>
            </a:fld>
            <a:endParaRPr lang="en-US"/>
          </a:p>
        </p:txBody>
      </p:sp>
      <p:sp>
        <p:nvSpPr>
          <p:cNvPr id="460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F491F2BB-82FE-4A5F-85E6-B2894817BE1D}" type="slidenum">
              <a:rPr lang="en-US" smtClean="0"/>
              <a:pPr eaLnBrk="1" hangingPunct="1"/>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Briefly discuss a</a:t>
            </a:r>
            <a:r>
              <a:rPr lang="en-US" baseline="0" dirty="0"/>
              <a:t> few examples of metrics from the </a:t>
            </a:r>
            <a:r>
              <a:rPr lang="en-US" dirty="0"/>
              <a:t>actual case logic model and metrics. </a:t>
            </a:r>
          </a:p>
          <a:p>
            <a:endParaRPr lang="en-US" dirty="0"/>
          </a:p>
        </p:txBody>
      </p:sp>
      <p:sp>
        <p:nvSpPr>
          <p:cNvPr id="6144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4AD4F733-1B2F-47BA-AD69-C048BD5A6E05}" type="datetime1">
              <a:rPr lang="en-US" smtClean="0">
                <a:solidFill>
                  <a:prstClr val="black"/>
                </a:solidFill>
              </a:rPr>
              <a:pPr eaLnBrk="1" hangingPunct="1"/>
              <a:t>1/23/2018</a:t>
            </a:fld>
            <a:endParaRPr lang="en-US">
              <a:solidFill>
                <a:prstClr val="black"/>
              </a:solidFill>
            </a:endParaRPr>
          </a:p>
        </p:txBody>
      </p:sp>
      <p:sp>
        <p:nvSpPr>
          <p:cNvPr id="614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D164074F-0917-480E-9DB9-79F49251E124}" type="slidenum">
              <a:rPr lang="en-US" smtClean="0">
                <a:solidFill>
                  <a:prstClr val="black"/>
                </a:solidFill>
              </a:rPr>
              <a:pPr eaLnBrk="1" hangingPunct="1"/>
              <a:t>69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NIEHS. We are one of the 27 Institutes and Centers that make up the National</a:t>
            </a:r>
            <a:r>
              <a:rPr lang="en-US" baseline="0" dirty="0"/>
              <a:t> Institutes of Health</a:t>
            </a:r>
            <a:endParaRPr lang="en-US" dirty="0"/>
          </a:p>
          <a:p>
            <a:endParaRPr lang="en-US" dirty="0"/>
          </a:p>
          <a:p>
            <a:r>
              <a:rPr lang="en-US" dirty="0"/>
              <a:t>In</a:t>
            </a:r>
            <a:r>
              <a:rPr lang="en-US" baseline="0" dirty="0"/>
              <a:t> addition to the internal research conducted at NIEHS, the Institute funds external researchers through its Division of Extramural Research and Training (DERT).  Within DERT, the Program Analysis Branch </a:t>
            </a:r>
            <a:r>
              <a:rPr lang="en-US" dirty="0"/>
              <a:t>provides independent evaluation and analysis of programs within DERT as well as categorizing and coding grants and applications.</a:t>
            </a:r>
          </a:p>
          <a:p>
            <a:endParaRPr lang="en-US" dirty="0"/>
          </a:p>
          <a:p>
            <a:r>
              <a:rPr lang="en-US" dirty="0"/>
              <a:t>The PEPH Manual was developed in</a:t>
            </a:r>
            <a:r>
              <a:rPr lang="en-US" baseline="0" dirty="0"/>
              <a:t> DERT under the leadership of the Program Analysis Branch.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7</a:t>
            </a:fld>
            <a:endParaRPr lang="en-US"/>
          </a:p>
        </p:txBody>
      </p:sp>
    </p:spTree>
    <p:extLst>
      <p:ext uri="{BB962C8B-B14F-4D97-AF65-F5344CB8AC3E}">
        <p14:creationId xmlns:p14="http://schemas.microsoft.com/office/powerpoint/2010/main" val="6741717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6">
              <a:defRPr/>
            </a:pPr>
            <a:r>
              <a:rPr lang="en-US" u="sng" dirty="0"/>
              <a:t>Process</a:t>
            </a:r>
            <a:r>
              <a:rPr lang="en-US" dirty="0"/>
              <a:t>:</a:t>
            </a:r>
          </a:p>
          <a:p>
            <a:pPr marL="171433" indent="-171433" defTabSz="914306">
              <a:buFont typeface="Arial" pitchFamily="34" charset="0"/>
              <a:buChar char="•"/>
              <a:defRPr/>
            </a:pPr>
            <a:r>
              <a:rPr lang="en-US" dirty="0"/>
              <a:t>Refer them to logic model</a:t>
            </a:r>
            <a:r>
              <a:rPr lang="en-US" baseline="0" dirty="0"/>
              <a:t> in Handout B (or A for all the models) . </a:t>
            </a:r>
          </a:p>
          <a:p>
            <a:pPr marL="171433" indent="-171433" defTabSz="914306">
              <a:buFont typeface="Arial" pitchFamily="34" charset="0"/>
              <a:buChar char="•"/>
              <a:defRPr/>
            </a:pPr>
            <a:r>
              <a:rPr lang="en-US" baseline="0" dirty="0"/>
              <a:t>As a group, pick at least one each of the activities, outputs and impacts and come up with one or two metrics for how you would measure that component.</a:t>
            </a:r>
          </a:p>
          <a:p>
            <a:pPr marL="171433" indent="-171433" defTabSz="914306">
              <a:buFont typeface="Arial" pitchFamily="34" charset="0"/>
              <a:buChar char="•"/>
              <a:defRPr/>
            </a:pPr>
            <a:r>
              <a:rPr lang="en-US" baseline="0" dirty="0"/>
              <a:t>Have a volunteer from each group choose one metric to share and discuss – or put up if there is time</a:t>
            </a:r>
            <a:endParaRPr lang="en-US" dirty="0"/>
          </a:p>
        </p:txBody>
      </p:sp>
      <p:sp>
        <p:nvSpPr>
          <p:cNvPr id="593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73BFFE3-1AC6-42D8-A640-778FD5A0E77C}" type="datetime1">
              <a:rPr lang="en-US" smtClean="0"/>
              <a:pPr eaLnBrk="1" hangingPunct="1"/>
              <a:t>1/23/2018</a:t>
            </a:fld>
            <a:endParaRPr lang="en-US"/>
          </a:p>
        </p:txBody>
      </p:sp>
      <p:sp>
        <p:nvSpPr>
          <p:cNvPr id="593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880ACAF-49D6-4833-8174-14AA729474FA}" type="slidenum">
              <a:rPr lang="en-US" smtClean="0"/>
              <a:pPr eaLnBrk="1" hangingPunct="1"/>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 some of the metrics to the wall logic</a:t>
            </a:r>
            <a:r>
              <a:rPr lang="en-US" baseline="0" dirty="0"/>
              <a:t> model, or on a </a:t>
            </a:r>
            <a:r>
              <a:rPr lang="en-US" dirty="0"/>
              <a:t>flip chart –</a:t>
            </a:r>
            <a:r>
              <a:rPr lang="en-US" baseline="0" dirty="0"/>
              <a:t> or just discuss them as a group. </a:t>
            </a:r>
          </a:p>
          <a:p>
            <a:endParaRPr lang="en-US" baseline="0" dirty="0"/>
          </a:p>
          <a:p>
            <a:r>
              <a:rPr lang="en-US" baseline="0" dirty="0"/>
              <a:t>Discussion Questions:</a:t>
            </a:r>
          </a:p>
          <a:p>
            <a:r>
              <a:rPr lang="en-US" baseline="0" dirty="0"/>
              <a:t>What was challenging?</a:t>
            </a:r>
          </a:p>
          <a:p>
            <a:r>
              <a:rPr lang="en-US" baseline="0" dirty="0"/>
              <a:t>What was most helpful?</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71</a:t>
            </a:fld>
            <a:endParaRPr lang="en-US"/>
          </a:p>
        </p:txBody>
      </p:sp>
    </p:spTree>
    <p:extLst>
      <p:ext uri="{BB962C8B-B14F-4D97-AF65-F5344CB8AC3E}">
        <p14:creationId xmlns:p14="http://schemas.microsoft.com/office/powerpoint/2010/main" val="39851918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06">
              <a:defRPr/>
            </a:pPr>
            <a:r>
              <a:rPr lang="en-US" dirty="0"/>
              <a:t>Discussing</a:t>
            </a:r>
            <a:r>
              <a:rPr lang="en-US" baseline="0" dirty="0"/>
              <a:t> metrics can </a:t>
            </a:r>
            <a:r>
              <a:rPr lang="en-US" dirty="0"/>
              <a:t>help drive the development of processes and protocols to collect data. When working with partners, it’s important to</a:t>
            </a:r>
            <a:r>
              <a:rPr lang="en-US" baseline="0" dirty="0"/>
              <a:t> think about who will own the data and who will store it. What best serves the partnership? </a:t>
            </a:r>
          </a:p>
          <a:p>
            <a:pPr defTabSz="914306">
              <a:defRPr/>
            </a:pPr>
            <a:endParaRPr lang="en-US" dirty="0"/>
          </a:p>
          <a:p>
            <a:pPr defTabSz="914306">
              <a:defRPr/>
            </a:pPr>
            <a:r>
              <a:rPr lang="en-US" dirty="0"/>
              <a:t>The logic model framework can help you with data organization and analysis. </a:t>
            </a:r>
          </a:p>
          <a:p>
            <a:pPr defTabSz="914306">
              <a:defRPr/>
            </a:pPr>
            <a:endParaRPr lang="en-US" dirty="0"/>
          </a:p>
          <a:p>
            <a:pPr defTabSz="914306">
              <a:defRPr/>
            </a:pPr>
            <a:r>
              <a:rPr lang="en-US" dirty="0"/>
              <a:t>The photo shows a student collecting air quality data. </a:t>
            </a:r>
          </a:p>
          <a:p>
            <a:endParaRPr lang="en-US" dirty="0"/>
          </a:p>
          <a:p>
            <a:r>
              <a:rPr lang="en-US" dirty="0"/>
              <a:t>Discussion questions: </a:t>
            </a:r>
          </a:p>
          <a:p>
            <a:r>
              <a:rPr lang="en-US" dirty="0"/>
              <a:t>How do you decide who owns the data in collaborative projects? </a:t>
            </a:r>
          </a:p>
          <a:p>
            <a:r>
              <a:rPr lang="en-US" dirty="0"/>
              <a:t>What have been your</a:t>
            </a:r>
            <a:r>
              <a:rPr lang="en-US" baseline="0" dirty="0"/>
              <a:t> data challenges in past projects? </a:t>
            </a:r>
            <a:endParaRPr lang="en-US" dirty="0"/>
          </a:p>
          <a:p>
            <a:pPr defTabSz="914306">
              <a:defRPr/>
            </a:pPr>
            <a:endParaRPr lang="en-US" dirty="0"/>
          </a:p>
        </p:txBody>
      </p:sp>
      <p:sp>
        <p:nvSpPr>
          <p:cNvPr id="6451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7D32ED20-85FD-456A-8D7D-7495AF8A900C}" type="datetime1">
              <a:rPr lang="en-US" smtClean="0"/>
              <a:pPr eaLnBrk="1" hangingPunct="1"/>
              <a:t>1/23/2018</a:t>
            </a:fld>
            <a:endParaRPr lang="en-US"/>
          </a:p>
        </p:txBody>
      </p:sp>
      <p:sp>
        <p:nvSpPr>
          <p:cNvPr id="645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6EE74B11-86F7-437B-B11E-D37299BBBD87}" type="slidenum">
              <a:rPr lang="en-US" smtClean="0"/>
              <a:pPr eaLnBrk="1" hangingPunct="1"/>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Lead in to smart metric discussion on next slide – this is our final topic of the day. We are usually running</a:t>
            </a:r>
            <a:r>
              <a:rPr lang="en-US" baseline="0" dirty="0"/>
              <a:t> out of time at this point… so you can just review briefly – the material is included in handout C. </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00" b="1" dirty="0"/>
              <a:t>Specific </a:t>
            </a:r>
            <a:r>
              <a:rPr lang="en-US" sz="1000" dirty="0"/>
              <a:t>– detail the milestones you expect to achieve, who will achieve them and how. If your program is addressing exposure to pesticides, a specific measure provides details about what types of pesticides, whom you are trying to target, what level of reduction in exposure you expect to achieve and how you will achieve that reduction. </a:t>
            </a:r>
          </a:p>
          <a:p>
            <a:r>
              <a:rPr lang="en-US" sz="1000" b="1" dirty="0"/>
              <a:t>Measurable </a:t>
            </a:r>
            <a:r>
              <a:rPr lang="en-US" sz="1000" dirty="0"/>
              <a:t>– define exactly what level of change you expect to achieve. For example, rather than say that relationships among partners will improve, a measurable statement might propose that partners will participate in four discussions per year, during which they will identify two areas of conflict or potential conflict and map out at least one strategy for dealing with the conflict. </a:t>
            </a:r>
          </a:p>
          <a:p>
            <a:r>
              <a:rPr lang="en-US" sz="1000" b="1" dirty="0"/>
              <a:t>Attainable </a:t>
            </a:r>
            <a:r>
              <a:rPr lang="en-US" sz="1000" dirty="0"/>
              <a:t>– create a metric that your group or organization can actually achieve. Rather than working towards a goal of eliminating all environmental health risks in a community, an attainable goal might be working with partners and community members to identify one environmental health risk and to make the community aware of steps it can take to reduce risk. </a:t>
            </a:r>
          </a:p>
          <a:p>
            <a:r>
              <a:rPr lang="en-US" sz="1000" b="1" dirty="0"/>
              <a:t>Relevant </a:t>
            </a:r>
            <a:r>
              <a:rPr lang="en-US" sz="1000" dirty="0"/>
              <a:t>– ensure that your metric is connected to your goal. If your goal is to improve air quality around schools’ bus areas, then a relevant metric might measure partnership activities with schools and school-bus companies, school-bus idling times or air quality. A metric related to the number of </a:t>
            </a:r>
            <a:r>
              <a:rPr lang="en-US" sz="1000" dirty="0" err="1"/>
              <a:t>schoolbus</a:t>
            </a:r>
            <a:r>
              <a:rPr lang="en-US" sz="1000" dirty="0"/>
              <a:t> drivers with CPR training is not relevant because it does not relate to air quality. </a:t>
            </a:r>
          </a:p>
          <a:p>
            <a:r>
              <a:rPr lang="en-US" sz="1000" b="1" dirty="0"/>
              <a:t>Timely </a:t>
            </a:r>
            <a:r>
              <a:rPr lang="en-US" sz="1000" dirty="0"/>
              <a:t>– limit your metrics to those measures that you can reasonably collect within the time frame of the project. If your project deals with reducing blood lead levels in young children, you might want to measure blood lead levels at six months, one year and two years post intervention. Although you may be interested in blood lead levels ten years from the intervention, it is not likely that you will be able to follow your participants that long. </a:t>
            </a:r>
          </a:p>
          <a:p>
            <a:endParaRPr lang="en-US" sz="1000" dirty="0"/>
          </a:p>
          <a:p>
            <a:r>
              <a:rPr lang="en-US" sz="1000" dirty="0"/>
              <a:t>Once you have some metrics identified, it can be helpful to look at them realistically in the context of your program. Do they make sense? Do you have the resources to collect, store and analyze them? Will they really describe the most important aspect of your project’s achievement?  The “SMART” metric rubric can help you think critically about your metrics.  No metric will be perfect, but given project realities it can be helpful to weigh pros and cons for each metric to choose the most useful set for your goals and situation.</a:t>
            </a:r>
          </a:p>
          <a:p>
            <a:endParaRPr lang="en-US" sz="1000" dirty="0"/>
          </a:p>
        </p:txBody>
      </p:sp>
      <p:sp>
        <p:nvSpPr>
          <p:cNvPr id="6349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36172DD5-A7DA-47D1-9327-EDB9E51D84C5}" type="datetime1">
              <a:rPr lang="en-US" smtClean="0"/>
              <a:pPr eaLnBrk="1" hangingPunct="1"/>
              <a:t>1/23/2018</a:t>
            </a:fld>
            <a:endParaRPr lang="en-US"/>
          </a:p>
        </p:txBody>
      </p:sp>
      <p:sp>
        <p:nvSpPr>
          <p:cNvPr id="634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4D5B9D23-F8BE-411E-8C65-2DB350B255EC}" type="slidenum">
              <a:rPr lang="en-US" smtClean="0"/>
              <a:pPr eaLnBrk="1" hangingPunct="1"/>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Get</a:t>
            </a:r>
            <a:r>
              <a:rPr lang="en-US" baseline="0" dirty="0"/>
              <a:t> people to think about how they’ll apply these tools to their projects. </a:t>
            </a:r>
          </a:p>
          <a:p>
            <a:endParaRPr lang="en-US" baseline="0" dirty="0"/>
          </a:p>
          <a:p>
            <a:r>
              <a:rPr lang="en-US" baseline="0" dirty="0"/>
              <a:t>Ask them to fill out the bottom part of the feedback form.</a:t>
            </a:r>
            <a:endParaRPr lang="en-US" dirty="0"/>
          </a:p>
        </p:txBody>
      </p:sp>
      <p:sp>
        <p:nvSpPr>
          <p:cNvPr id="6554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962F372C-8283-4C2E-B9B0-FC0190BFB18C}" type="datetime1">
              <a:rPr lang="en-US" smtClean="0"/>
              <a:pPr eaLnBrk="1" hangingPunct="1"/>
              <a:t>1/23/2018</a:t>
            </a:fld>
            <a:endParaRPr lang="en-US"/>
          </a:p>
        </p:txBody>
      </p:sp>
      <p:sp>
        <p:nvSpPr>
          <p:cNvPr id="655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50BBB725-3E40-4757-9E55-C21A11D66A17}" type="slidenum">
              <a:rPr lang="en-US" smtClean="0"/>
              <a:pPr eaLnBrk="1" hangingPunct="1"/>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answers if no one supplies them. </a:t>
            </a:r>
          </a:p>
          <a:p>
            <a:endParaRPr lang="en-US" dirty="0"/>
          </a:p>
          <a:p>
            <a:r>
              <a:rPr lang="en-US" dirty="0"/>
              <a:t>Evaluation</a:t>
            </a:r>
            <a:r>
              <a:rPr lang="en-US" baseline="0" dirty="0"/>
              <a:t> helps you determine what is working and what isn’t so you can adjust your project if necessary. </a:t>
            </a:r>
          </a:p>
          <a:p>
            <a:r>
              <a:rPr lang="en-US" dirty="0"/>
              <a:t>A logic model helps you plan your project</a:t>
            </a:r>
            <a:r>
              <a:rPr lang="en-US" baseline="0" dirty="0"/>
              <a:t> and determine if elements of the proposed plan fit in toward achieving your goals. </a:t>
            </a:r>
          </a:p>
          <a:p>
            <a:r>
              <a:rPr lang="en-US" dirty="0"/>
              <a:t>To identify metrics, you look at each aspect of your logic model and ask “what would</a:t>
            </a:r>
            <a:r>
              <a:rPr lang="en-US" baseline="0" dirty="0"/>
              <a:t> that look like in practice?” and “how would we recognize that when we see it?” If you can’t find a way to measure an element of the logic model, you might need to reconsider that element. </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76</a:t>
            </a:fld>
            <a:endParaRPr lang="en-US"/>
          </a:p>
        </p:txBody>
      </p:sp>
    </p:spTree>
    <p:extLst>
      <p:ext uri="{BB962C8B-B14F-4D97-AF65-F5344CB8AC3E}">
        <p14:creationId xmlns:p14="http://schemas.microsoft.com/office/powerpoint/2010/main" val="29811953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77</a:t>
            </a:fld>
            <a:endParaRPr lang="en-US"/>
          </a:p>
        </p:txBody>
      </p:sp>
    </p:spTree>
    <p:extLst>
      <p:ext uri="{BB962C8B-B14F-4D97-AF65-F5344CB8AC3E}">
        <p14:creationId xmlns:p14="http://schemas.microsoft.com/office/powerpoint/2010/main" val="33218521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the PEPH metrics manual or this training in general, feel free to contact</a:t>
            </a:r>
            <a:r>
              <a:rPr lang="en-US" baseline="0" dirty="0"/>
              <a:t> “The </a:t>
            </a:r>
            <a:r>
              <a:rPr lang="en-US" baseline="0" dirty="0" err="1"/>
              <a:t>Christis</a:t>
            </a:r>
            <a:r>
              <a:rPr lang="en-US" baseline="0" dirty="0"/>
              <a:t>” at NIEHS.</a:t>
            </a:r>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78</a:t>
            </a:fld>
            <a:endParaRPr lang="en-US"/>
          </a:p>
        </p:txBody>
      </p:sp>
    </p:spTree>
    <p:extLst>
      <p:ext uri="{BB962C8B-B14F-4D97-AF65-F5344CB8AC3E}">
        <p14:creationId xmlns:p14="http://schemas.microsoft.com/office/powerpoint/2010/main" val="125364250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the next part of this discussion,</a:t>
            </a:r>
            <a:r>
              <a:rPr lang="en-US" baseline="0" dirty="0"/>
              <a:t> we will</a:t>
            </a:r>
            <a:r>
              <a:rPr lang="en-US" dirty="0"/>
              <a:t> be working in small</a:t>
            </a:r>
            <a:r>
              <a:rPr lang="en-US" baseline="0" dirty="0"/>
              <a:t> groups </a:t>
            </a:r>
            <a:r>
              <a:rPr lang="en-US" dirty="0"/>
              <a:t>with ideas from a </a:t>
            </a:r>
            <a:r>
              <a:rPr lang="en-US" baseline="0" dirty="0"/>
              <a:t>case study to create logic model components and metrics. So we want to spend a little time providing background on this case. Much of this is repetitive of what is in Handout A. We’ve provided this as additional reference for you.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NIEHS created three case studies that we could use for this workshop… we’ll be focused on… CLICK YOUR CHOICE.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Presenter:</a:t>
            </a:r>
            <a:r>
              <a:rPr lang="en-US" baseline="0" dirty="0"/>
              <a:t> You can leave all three case studies here - each one has all the remaining slides in it for the presentation. Or you can remove the links and slides for the case studies that you do not want to highlight here. </a:t>
            </a:r>
            <a:endParaRPr lang="en-US" dirty="0"/>
          </a:p>
          <a:p>
            <a:endParaRPr lang="en-US" dirty="0"/>
          </a:p>
        </p:txBody>
      </p:sp>
      <p:sp>
        <p:nvSpPr>
          <p:cNvPr id="4" name="Date Placeholder 3"/>
          <p:cNvSpPr>
            <a:spLocks noGrp="1"/>
          </p:cNvSpPr>
          <p:nvPr>
            <p:ph type="dt" idx="10"/>
          </p:nvPr>
        </p:nvSpPr>
        <p:spPr/>
        <p:txBody>
          <a:bodyPr/>
          <a:lstStyle/>
          <a:p>
            <a:pPr>
              <a:defRPr/>
            </a:pPr>
            <a:fld id="{91C8F92B-C179-43A4-B887-CBF199826FBD}" type="datetime1">
              <a:rPr lang="en-US" smtClean="0"/>
              <a:pPr>
                <a:defRPr/>
              </a:pPr>
              <a:t>1/23/2018</a:t>
            </a:fld>
            <a:endParaRPr lang="en-US"/>
          </a:p>
        </p:txBody>
      </p:sp>
      <p:sp>
        <p:nvSpPr>
          <p:cNvPr id="5" name="Slide Number Placeholder 4"/>
          <p:cNvSpPr>
            <a:spLocks noGrp="1"/>
          </p:cNvSpPr>
          <p:nvPr>
            <p:ph type="sldNum" sz="quarter" idx="11"/>
          </p:nvPr>
        </p:nvSpPr>
        <p:spPr/>
        <p:txBody>
          <a:bodyPr/>
          <a:lstStyle/>
          <a:p>
            <a:pPr>
              <a:defRPr/>
            </a:pPr>
            <a:fld id="{477ED287-A786-42B4-92CD-FC5445976DB6}" type="slidenum">
              <a:rPr lang="en-US" smtClean="0"/>
              <a:pPr>
                <a:defRPr/>
              </a:pPr>
              <a:t>79</a:t>
            </a:fld>
            <a:endParaRPr lang="en-US"/>
          </a:p>
        </p:txBody>
      </p:sp>
    </p:spTree>
    <p:extLst>
      <p:ext uri="{BB962C8B-B14F-4D97-AF65-F5344CB8AC3E}">
        <p14:creationId xmlns:p14="http://schemas.microsoft.com/office/powerpoint/2010/main" val="266583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Introduce the PEPH Program… Ask participants if they know about the PEPH program. Depending</a:t>
            </a:r>
            <a:r>
              <a:rPr lang="en-US" baseline="0" dirty="0"/>
              <a:t> on their familiarity and the time available, spend more/ less time on this slide. </a:t>
            </a:r>
          </a:p>
          <a:p>
            <a:endParaRPr lang="en-US" baseline="0" dirty="0"/>
          </a:p>
          <a:p>
            <a:pPr eaLnBrk="1" hangingPunct="1">
              <a:defRPr/>
            </a:pPr>
            <a:r>
              <a:rPr lang="en-US" dirty="0">
                <a:hlinkClick r:id="rId3"/>
              </a:rPr>
              <a:t>PEPH program</a:t>
            </a:r>
            <a:r>
              <a:rPr lang="en-US" dirty="0"/>
              <a:t> was created in 2008 to promote greater interaction amongst grantees with an environmental public health focus</a:t>
            </a:r>
          </a:p>
          <a:p>
            <a:pPr eaLnBrk="1" hangingPunct="1">
              <a:defRPr/>
            </a:pPr>
            <a:endParaRPr lang="en-US" dirty="0"/>
          </a:p>
          <a:p>
            <a:pPr eaLnBrk="1" hangingPunct="1">
              <a:defRPr/>
            </a:pPr>
            <a:r>
              <a:rPr lang="en-US" dirty="0"/>
              <a:t>PEPH program brings together scientists, community members, educators, health care providers, public health officials and policy makers in the shared goal of enhancing the impact of environmental public health research at all levels</a:t>
            </a:r>
          </a:p>
          <a:p>
            <a:pPr eaLnBrk="1" hangingPunct="1">
              <a:defRPr/>
            </a:pPr>
            <a:endParaRPr lang="en-US" dirty="0"/>
          </a:p>
          <a:p>
            <a:pPr eaLnBrk="1" hangingPunct="1">
              <a:defRPr/>
            </a:pPr>
            <a:r>
              <a:rPr lang="en-US" dirty="0"/>
              <a:t>Grantees reported challenges in evaluating and documenting achievements related to building community partnerships and to other translation and outreach components of their programs</a:t>
            </a:r>
          </a:p>
          <a:p>
            <a:pPr eaLnBrk="1" hangingPunct="1">
              <a:defRPr/>
            </a:pPr>
            <a:endParaRPr lang="en-US" dirty="0"/>
          </a:p>
          <a:p>
            <a:pPr eaLnBrk="1" hangingPunct="1">
              <a:defRPr/>
            </a:pPr>
            <a:r>
              <a:rPr lang="en-US" dirty="0"/>
              <a:t>The </a:t>
            </a:r>
            <a:r>
              <a:rPr lang="en-US" dirty="0">
                <a:hlinkClick r:id="rId4"/>
              </a:rPr>
              <a:t>PEPH Evaluation Metrics Manual </a:t>
            </a:r>
            <a:r>
              <a:rPr lang="en-US" dirty="0"/>
              <a:t>was developed in response to help grantees think about developing evaluation metrics. Discussed further on the next slide.</a:t>
            </a:r>
          </a:p>
          <a:p>
            <a:endParaRPr lang="en-US" dirty="0"/>
          </a:p>
        </p:txBody>
      </p:sp>
      <p:sp>
        <p:nvSpPr>
          <p:cNvPr id="3994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119B7EDA-418F-4381-9F07-E3C42CA0F272}" type="datetime1">
              <a:rPr lang="en-US" smtClean="0"/>
              <a:pPr eaLnBrk="1" hangingPunct="1"/>
              <a:t>1/23/2018</a:t>
            </a:fld>
            <a:endParaRPr lang="en-US"/>
          </a:p>
        </p:txBody>
      </p:sp>
      <p:sp>
        <p:nvSpPr>
          <p:cNvPr id="399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091D3E6B-3C1E-4D17-BAC5-34F70A14C160}" type="slidenum">
              <a:rPr lang="en-US" smtClean="0"/>
              <a:pPr eaLnBrk="1" hangingPunct="1"/>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Introduce the PEPH Evaluation Metrics Manual:</a:t>
            </a:r>
            <a:r>
              <a:rPr lang="en-US" baseline="0" dirty="0"/>
              <a:t> </a:t>
            </a:r>
          </a:p>
          <a:p>
            <a:endParaRPr lang="en-US" baseline="0" dirty="0"/>
          </a:p>
          <a:p>
            <a:r>
              <a:rPr lang="en-US" baseline="0" dirty="0"/>
              <a:t>Key Messages: </a:t>
            </a:r>
          </a:p>
          <a:p>
            <a:r>
              <a:rPr lang="en-US" baseline="0" dirty="0"/>
              <a:t>Provides approaches </a:t>
            </a:r>
            <a:r>
              <a:rPr lang="en-US" dirty="0"/>
              <a:t>for grantees to measure</a:t>
            </a:r>
            <a:r>
              <a:rPr lang="en-US" baseline="0" dirty="0"/>
              <a:t> their success. </a:t>
            </a:r>
          </a:p>
          <a:p>
            <a:r>
              <a:rPr lang="en-US" baseline="0" dirty="0"/>
              <a:t>Provides models and real-world examples. </a:t>
            </a:r>
          </a:p>
          <a:p>
            <a:r>
              <a:rPr lang="en-US" baseline="0" dirty="0"/>
              <a:t>Is specifically tailored for environmental public health research. </a:t>
            </a:r>
          </a:p>
          <a:p>
            <a:endParaRPr lang="en-US" dirty="0"/>
          </a:p>
        </p:txBody>
      </p:sp>
      <p:sp>
        <p:nvSpPr>
          <p:cNvPr id="4096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11CE826F-F076-4694-BD46-44BA8ED674C6}" type="datetime1">
              <a:rPr lang="en-US" smtClean="0"/>
              <a:pPr eaLnBrk="1" hangingPunct="1"/>
              <a:t>1/23/2018</a:t>
            </a:fld>
            <a:endParaRPr lang="en-US"/>
          </a:p>
        </p:txBody>
      </p:sp>
      <p:sp>
        <p:nvSpPr>
          <p:cNvPr id="409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3" indent="-228576" eaLnBrk="0" hangingPunct="0">
              <a:defRPr>
                <a:solidFill>
                  <a:schemeClr val="tx1"/>
                </a:solidFill>
                <a:latin typeface="Arial" charset="0"/>
              </a:defRPr>
            </a:lvl3pPr>
            <a:lvl4pPr marL="1600036" indent="-228576" eaLnBrk="0" hangingPunct="0">
              <a:defRPr>
                <a:solidFill>
                  <a:schemeClr val="tx1"/>
                </a:solidFill>
                <a:latin typeface="Arial" charset="0"/>
              </a:defRPr>
            </a:lvl4pPr>
            <a:lvl5pPr marL="2057189" indent="-228576" eaLnBrk="0" hangingPunct="0">
              <a:defRPr>
                <a:solidFill>
                  <a:schemeClr val="tx1"/>
                </a:solidFill>
                <a:latin typeface="Arial" charset="0"/>
              </a:defRPr>
            </a:lvl5pPr>
            <a:lvl6pPr marL="2514343" indent="-228576" eaLnBrk="0" fontAlgn="base" hangingPunct="0">
              <a:spcBef>
                <a:spcPct val="0"/>
              </a:spcBef>
              <a:spcAft>
                <a:spcPct val="0"/>
              </a:spcAft>
              <a:defRPr>
                <a:solidFill>
                  <a:schemeClr val="tx1"/>
                </a:solidFill>
                <a:latin typeface="Arial" charset="0"/>
              </a:defRPr>
            </a:lvl6pPr>
            <a:lvl7pPr marL="2971496" indent="-228576" eaLnBrk="0" fontAlgn="base" hangingPunct="0">
              <a:spcBef>
                <a:spcPct val="0"/>
              </a:spcBef>
              <a:spcAft>
                <a:spcPct val="0"/>
              </a:spcAft>
              <a:defRPr>
                <a:solidFill>
                  <a:schemeClr val="tx1"/>
                </a:solidFill>
                <a:latin typeface="Arial" charset="0"/>
              </a:defRPr>
            </a:lvl7pPr>
            <a:lvl8pPr marL="3428649" indent="-228576" eaLnBrk="0" fontAlgn="base" hangingPunct="0">
              <a:spcBef>
                <a:spcPct val="0"/>
              </a:spcBef>
              <a:spcAft>
                <a:spcPct val="0"/>
              </a:spcAft>
              <a:defRPr>
                <a:solidFill>
                  <a:schemeClr val="tx1"/>
                </a:solidFill>
                <a:latin typeface="Arial" charset="0"/>
              </a:defRPr>
            </a:lvl8pPr>
            <a:lvl9pPr marL="3885802" indent="-228576" eaLnBrk="0" fontAlgn="base" hangingPunct="0">
              <a:spcBef>
                <a:spcPct val="0"/>
              </a:spcBef>
              <a:spcAft>
                <a:spcPct val="0"/>
              </a:spcAft>
              <a:defRPr>
                <a:solidFill>
                  <a:schemeClr val="tx1"/>
                </a:solidFill>
                <a:latin typeface="Arial" charset="0"/>
              </a:defRPr>
            </a:lvl9pPr>
          </a:lstStyle>
          <a:p>
            <a:pPr eaLnBrk="1" hangingPunct="1"/>
            <a:fld id="{0CBCEF96-6608-40D4-8E93-7097988A8C72}" type="slidenum">
              <a:rPr lang="en-US" smtClean="0"/>
              <a:pPr eaLnBrk="1" hangingPunct="1"/>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79375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097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317500"/>
            <a:ext cx="2105025" cy="5613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317500"/>
            <a:ext cx="6162675" cy="5613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4589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83239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6400"/>
            <a:ext cx="3962400" cy="425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676400"/>
            <a:ext cx="3962400" cy="425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6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730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12001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49338"/>
            <a:ext cx="39624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49338"/>
            <a:ext cx="3962400" cy="4881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778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96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904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24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312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958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
              <a:srgbClr val="AAD694">
                <a:lumMod val="47000"/>
                <a:lumOff val="53000"/>
                <a:alpha val="91000"/>
              </a:srgbClr>
            </a:gs>
            <a:gs pos="33000">
              <a:schemeClr val="bg1">
                <a:lumMod val="95000"/>
              </a:schemeClr>
            </a:gs>
            <a:gs pos="83000">
              <a:srgbClr val="BED9E2">
                <a:alpha val="80000"/>
              </a:srgbClr>
            </a:gs>
          </a:gsLst>
          <a:lin ang="48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66700" y="317500"/>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09600" y="1049338"/>
            <a:ext cx="8077200" cy="4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0" y="6428580"/>
            <a:ext cx="419100" cy="35321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478D0E-C912-46DC-8C2B-F50AA2906434}" type="slidenum">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43600" y="6138749"/>
            <a:ext cx="2989831" cy="579661"/>
          </a:xfrm>
          <a:prstGeom prst="rect">
            <a:avLst/>
          </a:prstGeom>
        </p:spPr>
      </p:pic>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a:solidFill>
            <a:schemeClr val="tx1"/>
          </a:solidFill>
          <a:latin typeface="+mn-lt"/>
          <a:ea typeface="+mn-ea"/>
          <a:cs typeface="+mn-cs"/>
        </a:defRPr>
      </a:lvl1pPr>
      <a:lvl2pPr marL="576263" indent="-236538" algn="l" rtl="0" eaLnBrk="0" fontAlgn="base" hangingPunct="0">
        <a:lnSpc>
          <a:spcPct val="90000"/>
        </a:lnSpc>
        <a:spcBef>
          <a:spcPct val="70000"/>
        </a:spcBef>
        <a:spcAft>
          <a:spcPct val="0"/>
        </a:spcAft>
        <a:buClr>
          <a:schemeClr val="tx2"/>
        </a:buClr>
        <a:buChar char="–"/>
        <a:defRPr sz="1600">
          <a:solidFill>
            <a:schemeClr val="tx1"/>
          </a:solidFill>
          <a:latin typeface="+mn-lt"/>
        </a:defRPr>
      </a:lvl2pPr>
      <a:lvl3pPr marL="857250" indent="-166688" algn="l" rtl="0" eaLnBrk="0" fontAlgn="base" hangingPunct="0">
        <a:lnSpc>
          <a:spcPct val="90000"/>
        </a:lnSpc>
        <a:spcBef>
          <a:spcPct val="70000"/>
        </a:spcBef>
        <a:spcAft>
          <a:spcPct val="0"/>
        </a:spcAft>
        <a:buClr>
          <a:schemeClr val="tx2"/>
        </a:buClr>
        <a:buChar char="•"/>
        <a:defRPr sz="1600">
          <a:solidFill>
            <a:schemeClr val="tx1"/>
          </a:solidFill>
          <a:latin typeface="+mn-lt"/>
        </a:defRPr>
      </a:lvl3pPr>
      <a:lvl4pPr marL="1139825" indent="-168275" algn="l" rtl="0" eaLnBrk="0" fontAlgn="base" hangingPunct="0">
        <a:lnSpc>
          <a:spcPct val="90000"/>
        </a:lnSpc>
        <a:spcBef>
          <a:spcPct val="70000"/>
        </a:spcBef>
        <a:spcAft>
          <a:spcPct val="0"/>
        </a:spcAft>
        <a:buClr>
          <a:schemeClr val="tx2"/>
        </a:buClr>
        <a:buChar char="–"/>
        <a:defRPr sz="1400">
          <a:solidFill>
            <a:schemeClr val="tx1"/>
          </a:solidFill>
          <a:latin typeface="+mn-lt"/>
        </a:defRPr>
      </a:lvl4pPr>
      <a:lvl5pPr marL="1433513" indent="-179388" algn="l" rtl="0" eaLnBrk="0" fontAlgn="base" hangingPunct="0">
        <a:lnSpc>
          <a:spcPct val="90000"/>
        </a:lnSpc>
        <a:spcBef>
          <a:spcPct val="70000"/>
        </a:spcBef>
        <a:spcAft>
          <a:spcPct val="0"/>
        </a:spcAft>
        <a:buClr>
          <a:schemeClr val="tx2"/>
        </a:buClr>
        <a:buChar char="•"/>
        <a:defRPr sz="1400">
          <a:solidFill>
            <a:schemeClr val="tx1"/>
          </a:solidFill>
          <a:latin typeface="+mn-lt"/>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000">
              <a:srgbClr val="AAD694">
                <a:lumMod val="47000"/>
                <a:lumOff val="53000"/>
                <a:alpha val="91000"/>
              </a:srgbClr>
            </a:gs>
            <a:gs pos="33000">
              <a:schemeClr val="bg1">
                <a:lumMod val="95000"/>
              </a:schemeClr>
            </a:gs>
            <a:gs pos="83000">
              <a:srgbClr val="BED9E2">
                <a:alpha val="80000"/>
              </a:srgbClr>
            </a:gs>
          </a:gsLst>
          <a:lin ang="48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7650" y="795561"/>
            <a:ext cx="8229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609600" y="1600200"/>
            <a:ext cx="8077200"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0" y="6428580"/>
            <a:ext cx="419100" cy="35321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3478D0E-C912-46DC-8C2B-F50AA2906434}" type="slidenum">
              <a:rPr kumimoji="0" lang="en-US" sz="1200" b="0" i="0" u="none" strike="noStrike" kern="1200" cap="none" spc="0" normalizeH="0" baseline="0" noProof="0" smtClean="0">
                <a:ln>
                  <a:noFill/>
                </a:ln>
                <a:solidFill>
                  <a:sysClr val="windowText" lastClr="000000">
                    <a:tint val="75000"/>
                  </a:sys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924800" y="6168798"/>
            <a:ext cx="1117600" cy="579661"/>
          </a:xfrm>
          <a:prstGeom prst="rect">
            <a:avLst/>
          </a:prstGeom>
        </p:spPr>
      </p:pic>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09550" y="228600"/>
            <a:ext cx="1669031" cy="579661"/>
          </a:xfrm>
          <a:prstGeom prst="rect">
            <a:avLst/>
          </a:prstGeom>
        </p:spPr>
      </p:pic>
    </p:spTree>
    <p:extLst>
      <p:ext uri="{BB962C8B-B14F-4D97-AF65-F5344CB8AC3E}">
        <p14:creationId xmlns:p14="http://schemas.microsoft.com/office/powerpoint/2010/main" val="793030462"/>
      </p:ext>
    </p:extLst>
  </p:cSld>
  <p:clrMap bg1="lt1" tx1="dk1" bg2="lt2" tx2="dk2" accent1="accent1" accent2="accent2" accent3="accent3" accent4="accent4" accent5="accent5" accent6="accent6" hlink="hlink" folHlink="folHlink"/>
  <p:sldLayoutIdLst>
    <p:sldLayoutId id="2147483879" r:id="rId1"/>
    <p:sldLayoutId id="2147483882" r:id="rId2"/>
  </p:sldLayoutIdLst>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Arial" charset="0"/>
        </a:defRPr>
      </a:lvl2pPr>
      <a:lvl3pPr algn="l" rtl="0" eaLnBrk="0" fontAlgn="base" hangingPunct="0">
        <a:spcBef>
          <a:spcPct val="0"/>
        </a:spcBef>
        <a:spcAft>
          <a:spcPct val="0"/>
        </a:spcAft>
        <a:defRPr sz="2200" b="1">
          <a:solidFill>
            <a:schemeClr val="tx2"/>
          </a:solidFill>
          <a:latin typeface="Arial" charset="0"/>
        </a:defRPr>
      </a:lvl3pPr>
      <a:lvl4pPr algn="l" rtl="0" eaLnBrk="0" fontAlgn="base" hangingPunct="0">
        <a:spcBef>
          <a:spcPct val="0"/>
        </a:spcBef>
        <a:spcAft>
          <a:spcPct val="0"/>
        </a:spcAft>
        <a:defRPr sz="2200" b="1">
          <a:solidFill>
            <a:schemeClr val="tx2"/>
          </a:solidFill>
          <a:latin typeface="Arial" charset="0"/>
        </a:defRPr>
      </a:lvl4pPr>
      <a:lvl5pPr algn="l" rtl="0" eaLnBrk="0" fontAlgn="base" hangingPunct="0">
        <a:spcBef>
          <a:spcPct val="0"/>
        </a:spcBef>
        <a:spcAft>
          <a:spcPct val="0"/>
        </a:spcAft>
        <a:defRPr sz="2200" b="1">
          <a:solidFill>
            <a:schemeClr val="tx2"/>
          </a:solidFill>
          <a:latin typeface="Arial" charset="0"/>
        </a:defRPr>
      </a:lvl5pPr>
      <a:lvl6pPr marL="457200" algn="l" rtl="0" fontAlgn="base">
        <a:spcBef>
          <a:spcPct val="0"/>
        </a:spcBef>
        <a:spcAft>
          <a:spcPct val="0"/>
        </a:spcAft>
        <a:defRPr sz="2200" b="1">
          <a:solidFill>
            <a:schemeClr val="tx2"/>
          </a:solidFill>
          <a:latin typeface="Arial" charset="0"/>
        </a:defRPr>
      </a:lvl6pPr>
      <a:lvl7pPr marL="914400" algn="l" rtl="0" fontAlgn="base">
        <a:spcBef>
          <a:spcPct val="0"/>
        </a:spcBef>
        <a:spcAft>
          <a:spcPct val="0"/>
        </a:spcAft>
        <a:defRPr sz="2200" b="1">
          <a:solidFill>
            <a:schemeClr val="tx2"/>
          </a:solidFill>
          <a:latin typeface="Arial" charset="0"/>
        </a:defRPr>
      </a:lvl7pPr>
      <a:lvl8pPr marL="1371600" algn="l" rtl="0" fontAlgn="base">
        <a:spcBef>
          <a:spcPct val="0"/>
        </a:spcBef>
        <a:spcAft>
          <a:spcPct val="0"/>
        </a:spcAft>
        <a:defRPr sz="2200" b="1">
          <a:solidFill>
            <a:schemeClr val="tx2"/>
          </a:solidFill>
          <a:latin typeface="Arial" charset="0"/>
        </a:defRPr>
      </a:lvl8pPr>
      <a:lvl9pPr marL="1828800" algn="l" rtl="0" fontAlgn="base">
        <a:spcBef>
          <a:spcPct val="0"/>
        </a:spcBef>
        <a:spcAft>
          <a:spcPct val="0"/>
        </a:spcAft>
        <a:defRPr sz="2200" b="1">
          <a:solidFill>
            <a:schemeClr val="tx2"/>
          </a:solidFill>
          <a:latin typeface="Arial" charset="0"/>
        </a:defRPr>
      </a:lvl9pPr>
    </p:titleStyle>
    <p:bodyStyle>
      <a:lvl1pPr marL="225425" indent="-225425" algn="l" rtl="0" eaLnBrk="0" fontAlgn="base" hangingPunct="0">
        <a:lnSpc>
          <a:spcPct val="90000"/>
        </a:lnSpc>
        <a:spcBef>
          <a:spcPct val="70000"/>
        </a:spcBef>
        <a:spcAft>
          <a:spcPct val="0"/>
        </a:spcAft>
        <a:buClr>
          <a:schemeClr val="tx2"/>
        </a:buClr>
        <a:buChar char="•"/>
        <a:defRPr>
          <a:solidFill>
            <a:schemeClr val="tx1"/>
          </a:solidFill>
          <a:latin typeface="+mn-lt"/>
          <a:ea typeface="+mn-ea"/>
          <a:cs typeface="+mn-cs"/>
        </a:defRPr>
      </a:lvl1pPr>
      <a:lvl2pPr marL="576263" indent="-236538" algn="l" rtl="0" eaLnBrk="0" fontAlgn="base" hangingPunct="0">
        <a:lnSpc>
          <a:spcPct val="90000"/>
        </a:lnSpc>
        <a:spcBef>
          <a:spcPct val="70000"/>
        </a:spcBef>
        <a:spcAft>
          <a:spcPct val="0"/>
        </a:spcAft>
        <a:buClr>
          <a:schemeClr val="tx2"/>
        </a:buClr>
        <a:buChar char="–"/>
        <a:defRPr sz="1600">
          <a:solidFill>
            <a:schemeClr val="tx1"/>
          </a:solidFill>
          <a:latin typeface="+mn-lt"/>
        </a:defRPr>
      </a:lvl2pPr>
      <a:lvl3pPr marL="857250" indent="-166688" algn="l" rtl="0" eaLnBrk="0" fontAlgn="base" hangingPunct="0">
        <a:lnSpc>
          <a:spcPct val="90000"/>
        </a:lnSpc>
        <a:spcBef>
          <a:spcPct val="70000"/>
        </a:spcBef>
        <a:spcAft>
          <a:spcPct val="0"/>
        </a:spcAft>
        <a:buClr>
          <a:schemeClr val="tx2"/>
        </a:buClr>
        <a:buChar char="•"/>
        <a:defRPr sz="1600">
          <a:solidFill>
            <a:schemeClr val="tx1"/>
          </a:solidFill>
          <a:latin typeface="+mn-lt"/>
        </a:defRPr>
      </a:lvl3pPr>
      <a:lvl4pPr marL="1139825" indent="-168275" algn="l" rtl="0" eaLnBrk="0" fontAlgn="base" hangingPunct="0">
        <a:lnSpc>
          <a:spcPct val="90000"/>
        </a:lnSpc>
        <a:spcBef>
          <a:spcPct val="70000"/>
        </a:spcBef>
        <a:spcAft>
          <a:spcPct val="0"/>
        </a:spcAft>
        <a:buClr>
          <a:schemeClr val="tx2"/>
        </a:buClr>
        <a:buChar char="–"/>
        <a:defRPr sz="1400">
          <a:solidFill>
            <a:schemeClr val="tx1"/>
          </a:solidFill>
          <a:latin typeface="+mn-lt"/>
        </a:defRPr>
      </a:lvl4pPr>
      <a:lvl5pPr marL="1433513" indent="-179388" algn="l" rtl="0" eaLnBrk="0" fontAlgn="base" hangingPunct="0">
        <a:lnSpc>
          <a:spcPct val="90000"/>
        </a:lnSpc>
        <a:spcBef>
          <a:spcPct val="70000"/>
        </a:spcBef>
        <a:spcAft>
          <a:spcPct val="0"/>
        </a:spcAft>
        <a:buClr>
          <a:schemeClr val="tx2"/>
        </a:buClr>
        <a:buChar char="•"/>
        <a:defRPr sz="1400">
          <a:solidFill>
            <a:schemeClr val="tx1"/>
          </a:solidFill>
          <a:latin typeface="+mn-lt"/>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iehs.nih.gov/pephmetrics"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go.usa.gov/YckW" TargetMode="External"/><Relationship Id="rId4" Type="http://schemas.openxmlformats.org/officeDocument/2006/relationships/hyperlink" Target="http://go.usa.gov/Yck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slide" Target="slide60.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drewc@niehs.nih.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niehs.nih.gov/research/supported/dert/pab/index.cfm" TargetMode="External"/><Relationship Id="rId4" Type="http://schemas.openxmlformats.org/officeDocument/2006/relationships/hyperlink" Target="mailto:pettibonekg@niehs.nih.gov" TargetMode="Externa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slide" Target="slide60.xml"/><Relationship Id="rId4" Type="http://schemas.openxmlformats.org/officeDocument/2006/relationships/slide" Target="slide19.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drewc@niehs.nih.gov"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niehs.nih.gov/research/supported/dert/pab/index.cfm" TargetMode="External"/><Relationship Id="rId4" Type="http://schemas.openxmlformats.org/officeDocument/2006/relationships/hyperlink" Target="mailto:pettibonekg@niehs.nih.gov" TargetMode="External"/></Relationships>
</file>

<file path=ppt/slides/_rels/slide5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slide" Target="slide60.xml"/><Relationship Id="rId4" Type="http://schemas.openxmlformats.org/officeDocument/2006/relationships/slide" Target="slide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iehs.nih.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drewc@niehs.nih.gov"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niehs.nih.gov/research/supported/dert/pab/index.cfm" TargetMode="External"/><Relationship Id="rId4" Type="http://schemas.openxmlformats.org/officeDocument/2006/relationships/hyperlink" Target="mailto:pettibonekg@niehs.nih.gov" TargetMode="External"/></Relationships>
</file>

<file path=ppt/slides/_rels/slide7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79.xml"/><Relationship Id="rId1" Type="http://schemas.openxmlformats.org/officeDocument/2006/relationships/slideLayout" Target="../slideLayouts/slideLayout6.xml"/><Relationship Id="rId5" Type="http://schemas.openxmlformats.org/officeDocument/2006/relationships/slide" Target="slide60.xml"/><Relationship Id="rId4" Type="http://schemas.openxmlformats.org/officeDocument/2006/relationships/slide" Target="slide19.xml"/></Relationships>
</file>

<file path=ppt/slides/_rels/slide8.xml.rels><?xml version="1.0" encoding="UTF-8" standalone="yes"?>
<Relationships xmlns="http://schemas.openxmlformats.org/package/2006/relationships"><Relationship Id="rId3" Type="http://schemas.openxmlformats.org/officeDocument/2006/relationships/hyperlink" Target="http://www.niehs.nih.gov/research/supported/programs/peph/index.cf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www.niehs.nih.gov/research/supported/programs/peph/metrics/index.cfm" TargetMode="External"/><Relationship Id="rId4" Type="http://schemas.openxmlformats.org/officeDocument/2006/relationships/hyperlink" Target="http://www.niehs.nih.gov/pephmetr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17500"/>
            <a:ext cx="8229600" cy="5930900"/>
          </a:xfrm>
        </p:spPr>
        <p:txBody>
          <a:bodyPr/>
          <a:lstStyle/>
          <a:p>
            <a:r>
              <a:rPr lang="en-US" sz="2400" dirty="0"/>
              <a:t>Slides and presentation notes for Metrics Manual Training</a:t>
            </a:r>
            <a:br>
              <a:rPr lang="en-US" sz="2400" dirty="0"/>
            </a:br>
            <a:br>
              <a:rPr lang="en-US" sz="2400" dirty="0"/>
            </a:br>
            <a:r>
              <a:rPr lang="en-US" sz="2000" dirty="0">
                <a:latin typeface="+mn-lt"/>
              </a:rPr>
              <a:t>The National Institute of Environmental Health Sciences (NIEHS) has developed online training materials to help grantees and others learn about developing logic models and evaluation metrics for activities conducted in the Partnerships for Environmental Public Health program (</a:t>
            </a:r>
            <a:r>
              <a:rPr lang="en-US" sz="2000" dirty="0">
                <a:latin typeface="+mn-lt"/>
                <a:hlinkClick r:id="rId3" tooltip="PEPH Metrics"/>
              </a:rPr>
              <a:t>http://www.niehs.nih.gov/pephmetrics</a:t>
            </a:r>
            <a:r>
              <a:rPr lang="en-US" sz="2000" dirty="0">
                <a:latin typeface="+mn-lt"/>
              </a:rPr>
              <a:t>). </a:t>
            </a:r>
            <a:br>
              <a:rPr lang="en-US" sz="2000" dirty="0">
                <a:latin typeface="+mn-lt"/>
              </a:rPr>
            </a:br>
            <a:br>
              <a:rPr lang="en-US" sz="2000" dirty="0">
                <a:latin typeface="+mn-lt"/>
              </a:rPr>
            </a:br>
            <a:r>
              <a:rPr lang="en-US" sz="2000" dirty="0">
                <a:latin typeface="+mn-lt"/>
              </a:rPr>
              <a:t>These materials are available to all who wish to download them. This set of slides and presentation notes can be used verbatim during the workshop, or you can tailor them as you wish.</a:t>
            </a:r>
            <a:br>
              <a:rPr lang="en-US" sz="2000" dirty="0">
                <a:latin typeface="+mn-lt"/>
              </a:rPr>
            </a:br>
            <a:br>
              <a:rPr lang="en-US" sz="2000" dirty="0">
                <a:latin typeface="+mn-lt"/>
              </a:rPr>
            </a:br>
            <a:r>
              <a:rPr lang="en-US" sz="2000" dirty="0">
                <a:latin typeface="+mn-lt"/>
              </a:rPr>
              <a:t>Additional materials developed include an Instructor Guidance document (</a:t>
            </a:r>
            <a:r>
              <a:rPr lang="en-US" sz="2000" dirty="0">
                <a:latin typeface="+mn-lt"/>
                <a:hlinkClick r:id="rId4" tooltip="Instructor Guidance document "/>
              </a:rPr>
              <a:t>http://go.usa.gov/YckR</a:t>
            </a:r>
            <a:r>
              <a:rPr lang="en-US" sz="2000" dirty="0">
                <a:latin typeface="+mn-lt"/>
              </a:rPr>
              <a:t>) and Participant Handouts (</a:t>
            </a:r>
            <a:r>
              <a:rPr lang="en-US" sz="2000" dirty="0">
                <a:latin typeface="+mn-lt"/>
                <a:hlinkClick r:id="rId5" tooltip="Participant Handouts "/>
              </a:rPr>
              <a:t>http://go.usa.gov/YckW</a:t>
            </a:r>
            <a:r>
              <a:rPr lang="en-US" sz="2000" dirty="0">
                <a:latin typeface="+mn-lt"/>
              </a:rPr>
              <a:t>)  for the workshop. </a:t>
            </a:r>
          </a:p>
        </p:txBody>
      </p:sp>
    </p:spTree>
    <p:extLst>
      <p:ext uri="{BB962C8B-B14F-4D97-AF65-F5344CB8AC3E}">
        <p14:creationId xmlns:p14="http://schemas.microsoft.com/office/powerpoint/2010/main" val="3557716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317500"/>
            <a:ext cx="9144000" cy="825500"/>
          </a:xfrm>
        </p:spPr>
        <p:txBody>
          <a:bodyPr/>
          <a:lstStyle/>
          <a:p>
            <a:pPr marL="0" indent="0" algn="ctr"/>
            <a:r>
              <a:rPr lang="en-US" sz="4800" dirty="0"/>
              <a:t>Themes Addressed in the Manual</a:t>
            </a:r>
          </a:p>
        </p:txBody>
      </p:sp>
      <p:sp>
        <p:nvSpPr>
          <p:cNvPr id="3" name="Content Placeholder 2"/>
          <p:cNvSpPr>
            <a:spLocks noGrp="1"/>
          </p:cNvSpPr>
          <p:nvPr>
            <p:ph sz="half" idx="2"/>
          </p:nvPr>
        </p:nvSpPr>
        <p:spPr>
          <a:xfrm>
            <a:off x="1295400" y="1295400"/>
            <a:ext cx="5943600" cy="2971800"/>
          </a:xfrm>
        </p:spPr>
        <p:txBody>
          <a:bodyPr/>
          <a:lstStyle/>
          <a:p>
            <a:pPr lvl="1">
              <a:buFont typeface="Arial" pitchFamily="34" charset="0"/>
              <a:buChar char="•"/>
            </a:pPr>
            <a:r>
              <a:rPr lang="en-US" dirty="0"/>
              <a:t>Partnerships</a:t>
            </a:r>
          </a:p>
          <a:p>
            <a:pPr lvl="1">
              <a:buFont typeface="Arial" pitchFamily="34" charset="0"/>
              <a:buChar char="•"/>
            </a:pPr>
            <a:r>
              <a:rPr lang="en-US" dirty="0"/>
              <a:t>Leveraging</a:t>
            </a:r>
          </a:p>
          <a:p>
            <a:pPr lvl="1">
              <a:buFont typeface="Arial" pitchFamily="34" charset="0"/>
              <a:buChar char="•"/>
            </a:pPr>
            <a:r>
              <a:rPr lang="en-US" dirty="0"/>
              <a:t>Products and Dissemination</a:t>
            </a:r>
          </a:p>
          <a:p>
            <a:pPr lvl="1">
              <a:buFont typeface="Arial" pitchFamily="34" charset="0"/>
              <a:buChar char="•"/>
            </a:pPr>
            <a:r>
              <a:rPr lang="en-US" dirty="0"/>
              <a:t>Education and Training</a:t>
            </a:r>
          </a:p>
          <a:p>
            <a:pPr lvl="1">
              <a:buFont typeface="Arial" pitchFamily="34" charset="0"/>
              <a:buChar char="•"/>
            </a:pPr>
            <a:r>
              <a:rPr lang="en-US" dirty="0"/>
              <a:t>Capacity Building</a:t>
            </a:r>
          </a:p>
        </p:txBody>
      </p:sp>
      <p:sp>
        <p:nvSpPr>
          <p:cNvPr id="2" name="TextBox 1"/>
          <p:cNvSpPr txBox="1"/>
          <p:nvPr/>
        </p:nvSpPr>
        <p:spPr>
          <a:xfrm>
            <a:off x="228600" y="4489102"/>
            <a:ext cx="8763000" cy="1200329"/>
          </a:xfrm>
          <a:prstGeom prst="rect">
            <a:avLst/>
          </a:prstGeom>
          <a:noFill/>
        </p:spPr>
        <p:txBody>
          <a:bodyPr wrap="square" rtlCol="0">
            <a:spAutoFit/>
          </a:bodyPr>
          <a:lstStyle/>
          <a:p>
            <a:r>
              <a:rPr lang="en-US" sz="2400" dirty="0">
                <a:solidFill>
                  <a:srgbClr val="000000"/>
                </a:solidFill>
                <a:latin typeface="Calibri"/>
              </a:rPr>
              <a:t>How do you measure progress  or achievement in these areas? </a:t>
            </a:r>
          </a:p>
          <a:p>
            <a:r>
              <a:rPr lang="en-US" sz="2400" dirty="0">
                <a:solidFill>
                  <a:srgbClr val="000000"/>
                </a:solidFill>
                <a:latin typeface="Calibri"/>
              </a:rPr>
              <a:t>	</a:t>
            </a:r>
          </a:p>
          <a:p>
            <a:pPr algn="ctr"/>
            <a:r>
              <a:rPr lang="en-US" sz="2400" dirty="0">
                <a:solidFill>
                  <a:srgbClr val="000000"/>
                </a:solidFill>
                <a:latin typeface="Calibri"/>
              </a:rPr>
              <a:t>Our approach: </a:t>
            </a:r>
            <a:r>
              <a:rPr lang="en-US" sz="2400" b="1" dirty="0">
                <a:solidFill>
                  <a:srgbClr val="00B0F0"/>
                </a:solidFill>
                <a:latin typeface="Calibri"/>
              </a:rPr>
              <a:t>Goal-based Logic Models</a:t>
            </a:r>
          </a:p>
        </p:txBody>
      </p:sp>
      <p:pic>
        <p:nvPicPr>
          <p:cNvPr id="6" name="Picture 2" descr="PEPH Logo" title="PEPH Logo"/>
          <p:cNvPicPr>
            <a:picLocks noChangeAspect="1" noChangeArrowheads="1"/>
          </p:cNvPicPr>
          <p:nvPr/>
        </p:nvPicPr>
        <p:blipFill>
          <a:blip r:embed="rId3" cstate="print"/>
          <a:srcRect/>
          <a:stretch>
            <a:fillRect/>
          </a:stretch>
        </p:blipFill>
        <p:spPr bwMode="auto">
          <a:xfrm>
            <a:off x="6172200" y="1600200"/>
            <a:ext cx="2371725" cy="2371725"/>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147494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362200"/>
            <a:ext cx="9144000" cy="730250"/>
          </a:xfrm>
        </p:spPr>
        <p:txBody>
          <a:bodyPr/>
          <a:lstStyle/>
          <a:p>
            <a:pPr algn="ctr"/>
            <a:r>
              <a:rPr lang="en-US" dirty="0"/>
              <a:t>Why evaluate?</a:t>
            </a:r>
          </a:p>
        </p:txBody>
      </p:sp>
    </p:spTree>
    <p:extLst>
      <p:ext uri="{BB962C8B-B14F-4D97-AF65-F5344CB8AC3E}">
        <p14:creationId xmlns:p14="http://schemas.microsoft.com/office/powerpoint/2010/main" val="2586604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077200" cy="4406900"/>
          </a:xfrm>
        </p:spPr>
        <p:txBody>
          <a:bodyPr/>
          <a:lstStyle/>
          <a:p>
            <a:pPr>
              <a:buFont typeface="Arial" pitchFamily="34" charset="0"/>
              <a:buChar char="•"/>
            </a:pPr>
            <a:r>
              <a:rPr lang="en-US" sz="2800" dirty="0"/>
              <a:t>Better project design</a:t>
            </a:r>
          </a:p>
          <a:p>
            <a:pPr>
              <a:buFont typeface="Arial" pitchFamily="34" charset="0"/>
              <a:buChar char="•"/>
            </a:pPr>
            <a:r>
              <a:rPr lang="en-US" sz="2800" dirty="0"/>
              <a:t>Improved outcomes</a:t>
            </a:r>
          </a:p>
          <a:p>
            <a:pPr>
              <a:buFont typeface="Arial" pitchFamily="34" charset="0"/>
              <a:buChar char="•"/>
            </a:pPr>
            <a:r>
              <a:rPr lang="en-US" sz="2800" dirty="0"/>
              <a:t>Stronger partnerships</a:t>
            </a:r>
          </a:p>
          <a:p>
            <a:pPr>
              <a:buFont typeface="Arial" pitchFamily="34" charset="0"/>
              <a:buChar char="•"/>
            </a:pPr>
            <a:r>
              <a:rPr lang="en-US" sz="2800" dirty="0"/>
              <a:t>More effective data collection</a:t>
            </a:r>
          </a:p>
          <a:p>
            <a:pPr>
              <a:buFont typeface="Arial" pitchFamily="34" charset="0"/>
              <a:buChar char="•"/>
            </a:pPr>
            <a:r>
              <a:rPr lang="en-US" sz="2800" dirty="0"/>
              <a:t>Continuous improvement loop</a:t>
            </a:r>
          </a:p>
          <a:p>
            <a:pPr>
              <a:buFont typeface="Arial" pitchFamily="34" charset="0"/>
              <a:buChar char="•"/>
            </a:pPr>
            <a:r>
              <a:rPr lang="en-US" sz="2800" dirty="0"/>
              <a:t>Ability to replicate programs</a:t>
            </a:r>
          </a:p>
        </p:txBody>
      </p:sp>
      <p:sp>
        <p:nvSpPr>
          <p:cNvPr id="4" name="Title 3"/>
          <p:cNvSpPr>
            <a:spLocks noGrp="1"/>
          </p:cNvSpPr>
          <p:nvPr>
            <p:ph type="title"/>
          </p:nvPr>
        </p:nvSpPr>
        <p:spPr/>
        <p:txBody>
          <a:bodyPr/>
          <a:lstStyle/>
          <a:p>
            <a:r>
              <a:rPr lang="en-US" dirty="0"/>
              <a:t>Why evaluate?</a:t>
            </a:r>
          </a:p>
        </p:txBody>
      </p:sp>
      <p:sp>
        <p:nvSpPr>
          <p:cNvPr id="2" name="Rectangle 1"/>
          <p:cNvSpPr/>
          <p:nvPr/>
        </p:nvSpPr>
        <p:spPr>
          <a:xfrm>
            <a:off x="5791200" y="3733800"/>
            <a:ext cx="2895600" cy="1200329"/>
          </a:xfrm>
          <a:prstGeom prst="rect">
            <a:avLst/>
          </a:prstGeom>
        </p:spPr>
        <p:txBody>
          <a:bodyPr wrap="square">
            <a:spAutoFit/>
          </a:bodyPr>
          <a:lstStyle/>
          <a:p>
            <a:pPr algn="ctr"/>
            <a:r>
              <a:rPr lang="en-US" dirty="0">
                <a:solidFill>
                  <a:srgbClr val="FF0000"/>
                </a:solidFill>
              </a:rPr>
              <a:t>You have to know where you are going before you figure out how to get there!</a:t>
            </a:r>
          </a:p>
        </p:txBody>
      </p:sp>
      <p:pic>
        <p:nvPicPr>
          <p:cNvPr id="6" name="Picture 5" descr="Map of route from Washington, DC to Research Triangle Park, NC" title="Map of route from Washington, DC to Research Triangle Park, N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4977"/>
            <a:ext cx="4296713" cy="3500724"/>
          </a:xfrm>
          <a:prstGeom prst="rect">
            <a:avLst/>
          </a:prstGeom>
        </p:spPr>
      </p:pic>
    </p:spTree>
    <p:extLst>
      <p:ext uri="{BB962C8B-B14F-4D97-AF65-F5344CB8AC3E}">
        <p14:creationId xmlns:p14="http://schemas.microsoft.com/office/powerpoint/2010/main" val="40229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317500"/>
            <a:ext cx="9144000" cy="730250"/>
          </a:xfrm>
        </p:spPr>
        <p:txBody>
          <a:bodyPr/>
          <a:lstStyle/>
          <a:p>
            <a:pPr algn="ctr"/>
            <a:r>
              <a:rPr lang="en-US" sz="4800" dirty="0"/>
              <a:t>Logic Models</a:t>
            </a:r>
          </a:p>
        </p:txBody>
      </p:sp>
      <p:sp>
        <p:nvSpPr>
          <p:cNvPr id="11267" name="Content Placeholder 2"/>
          <p:cNvSpPr>
            <a:spLocks noGrp="1"/>
          </p:cNvSpPr>
          <p:nvPr>
            <p:ph idx="1"/>
          </p:nvPr>
        </p:nvSpPr>
        <p:spPr>
          <a:xfrm>
            <a:off x="609600" y="3429000"/>
            <a:ext cx="8077200" cy="2667000"/>
          </a:xfrm>
        </p:spPr>
        <p:txBody>
          <a:bodyPr/>
          <a:lstStyle/>
          <a:p>
            <a:pPr marL="0" indent="0">
              <a:buNone/>
            </a:pPr>
            <a:r>
              <a:rPr lang="en-US" sz="2400" b="1" dirty="0"/>
              <a:t>Logic Model </a:t>
            </a:r>
            <a:r>
              <a:rPr lang="en-US" sz="2400" dirty="0"/>
              <a:t>– organized, project-specific, informs metrics</a:t>
            </a:r>
          </a:p>
          <a:p>
            <a:pPr lvl="1">
              <a:spcBef>
                <a:spcPts val="1200"/>
              </a:spcBef>
              <a:buFont typeface="Arial" pitchFamily="34" charset="0"/>
              <a:buChar char="•"/>
            </a:pPr>
            <a:r>
              <a:rPr lang="en-US" sz="2400" b="1" dirty="0"/>
              <a:t>Inputs</a:t>
            </a:r>
            <a:r>
              <a:rPr lang="en-US" sz="2400" dirty="0"/>
              <a:t> – resources available</a:t>
            </a:r>
          </a:p>
          <a:p>
            <a:pPr lvl="1">
              <a:spcBef>
                <a:spcPts val="1200"/>
              </a:spcBef>
              <a:buFont typeface="Arial" pitchFamily="34" charset="0"/>
              <a:buChar char="•"/>
            </a:pPr>
            <a:r>
              <a:rPr lang="en-US" sz="2400" b="1" dirty="0"/>
              <a:t>Activities</a:t>
            </a:r>
            <a:r>
              <a:rPr lang="en-US" sz="2400" dirty="0"/>
              <a:t> – actions that use available resources</a:t>
            </a:r>
          </a:p>
          <a:p>
            <a:pPr lvl="1">
              <a:spcBef>
                <a:spcPts val="1200"/>
              </a:spcBef>
              <a:buFont typeface="Arial" pitchFamily="34" charset="0"/>
              <a:buChar char="•"/>
            </a:pPr>
            <a:r>
              <a:rPr lang="en-US" sz="2400" b="1" dirty="0"/>
              <a:t>Outputs</a:t>
            </a:r>
            <a:r>
              <a:rPr lang="en-US" sz="2400" dirty="0"/>
              <a:t> – direct products of activities </a:t>
            </a:r>
          </a:p>
          <a:p>
            <a:pPr lvl="1">
              <a:spcBef>
                <a:spcPts val="1200"/>
              </a:spcBef>
              <a:buFont typeface="Arial" pitchFamily="34" charset="0"/>
              <a:buChar char="•"/>
            </a:pPr>
            <a:r>
              <a:rPr lang="en-US" sz="2400" b="1" dirty="0"/>
              <a:t>Impacts </a:t>
            </a:r>
            <a:r>
              <a:rPr lang="en-US" sz="2400" dirty="0"/>
              <a:t>– benefits or changes resulting from activities, outputs</a:t>
            </a:r>
          </a:p>
        </p:txBody>
      </p:sp>
      <p:pic>
        <p:nvPicPr>
          <p:cNvPr id="2" name="Picture 1" descr="Picture of a logic model" title="Picture of a logic mod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8435987" cy="168478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317500"/>
            <a:ext cx="9144000" cy="730250"/>
          </a:xfrm>
        </p:spPr>
        <p:txBody>
          <a:bodyPr/>
          <a:lstStyle/>
          <a:p>
            <a:pPr algn="ctr"/>
            <a:r>
              <a:rPr lang="en-US" sz="4800" dirty="0"/>
              <a:t>Logic Models </a:t>
            </a:r>
            <a:r>
              <a:rPr lang="en-US" sz="1400" i="1" dirty="0"/>
              <a:t>(continued)</a:t>
            </a:r>
          </a:p>
        </p:txBody>
      </p:sp>
      <p:sp>
        <p:nvSpPr>
          <p:cNvPr id="12291" name="Content Placeholder 2"/>
          <p:cNvSpPr>
            <a:spLocks noGrp="1"/>
          </p:cNvSpPr>
          <p:nvPr>
            <p:ph idx="1"/>
          </p:nvPr>
        </p:nvSpPr>
        <p:spPr>
          <a:xfrm>
            <a:off x="609600" y="1143000"/>
            <a:ext cx="8077200" cy="4589462"/>
          </a:xfrm>
        </p:spPr>
        <p:txBody>
          <a:bodyPr/>
          <a:lstStyle/>
          <a:p>
            <a:endParaRPr lang="en-US" sz="2400" dirty="0"/>
          </a:p>
          <a:p>
            <a:r>
              <a:rPr lang="en-US" sz="2800" dirty="0"/>
              <a:t>Generally, logic models include inputs, context, etc.</a:t>
            </a:r>
          </a:p>
          <a:p>
            <a:r>
              <a:rPr lang="en-US" sz="2800" dirty="0"/>
              <a:t>Relationships can exist among all components (arrows).</a:t>
            </a:r>
          </a:p>
          <a:p>
            <a:r>
              <a:rPr lang="en-US" sz="2800" dirty="0"/>
              <a:t>Manual’s logic models are linear (for simplicity).</a:t>
            </a:r>
          </a:p>
          <a:p>
            <a:r>
              <a:rPr lang="en-US" sz="2800" dirty="0"/>
              <a:t>Lots of ways to draw them – no right graphic.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Logic Model Template</a:t>
            </a:r>
          </a:p>
        </p:txBody>
      </p:sp>
      <p:pic>
        <p:nvPicPr>
          <p:cNvPr id="4" name="Picture 4" descr="Picture of a logic model template" title="Picture of a logic model templat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7296309" cy="3356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41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17500"/>
            <a:ext cx="8229600" cy="2044700"/>
          </a:xfrm>
        </p:spPr>
        <p:txBody>
          <a:bodyPr/>
          <a:lstStyle/>
          <a:p>
            <a:pPr algn="ctr"/>
            <a:r>
              <a:rPr lang="en-US" dirty="0"/>
              <a:t>Lots of different ways to get to an impact and contextual factors will impact your route!</a:t>
            </a:r>
          </a:p>
        </p:txBody>
      </p:sp>
      <p:pic>
        <p:nvPicPr>
          <p:cNvPr id="4" name="Picture 3" descr="Picture of circuitous route between Washington, DC and Research Triangle Park, NC" title="Picture of circuitous route between Washington, DC and Research Triangle Park, N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514600"/>
            <a:ext cx="4867710" cy="3431214"/>
          </a:xfrm>
          <a:prstGeom prst="rect">
            <a:avLst/>
          </a:prstGeom>
        </p:spPr>
      </p:pic>
    </p:spTree>
    <p:extLst>
      <p:ext uri="{BB962C8B-B14F-4D97-AF65-F5344CB8AC3E}">
        <p14:creationId xmlns:p14="http://schemas.microsoft.com/office/powerpoint/2010/main" val="110382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Questions</a:t>
            </a:r>
          </a:p>
        </p:txBody>
      </p:sp>
      <p:sp>
        <p:nvSpPr>
          <p:cNvPr id="3" name="Content Placeholder 2"/>
          <p:cNvSpPr>
            <a:spLocks noGrp="1"/>
          </p:cNvSpPr>
          <p:nvPr>
            <p:ph idx="1"/>
          </p:nvPr>
        </p:nvSpPr>
        <p:spPr/>
        <p:txBody>
          <a:bodyPr/>
          <a:lstStyle/>
          <a:p>
            <a:endParaRPr lang="en-US" dirty="0"/>
          </a:p>
          <a:p>
            <a:r>
              <a:rPr lang="en-US" sz="2800" dirty="0"/>
              <a:t>Questions about logic models or the manual?</a:t>
            </a:r>
          </a:p>
          <a:p>
            <a:r>
              <a:rPr lang="en-US" sz="2800" dirty="0"/>
              <a:t>Handout A contains the Manual logic models, as well as the template for your reference.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371600"/>
            <a:ext cx="6438900" cy="730250"/>
          </a:xfrm>
        </p:spPr>
        <p:txBody>
          <a:bodyPr/>
          <a:lstStyle/>
          <a:p>
            <a:pPr lvl="0" eaLnBrk="1" hangingPunct="1"/>
            <a:r>
              <a:rPr lang="en-US" sz="4000" kern="1200" dirty="0">
                <a:solidFill>
                  <a:srgbClr val="134679"/>
                </a:solidFill>
                <a:ea typeface="+mn-ea"/>
                <a:cs typeface="+mn-cs"/>
              </a:rPr>
              <a:t>Click on a Case Study to view:</a:t>
            </a:r>
          </a:p>
        </p:txBody>
      </p:sp>
      <p:sp>
        <p:nvSpPr>
          <p:cNvPr id="11" name="TextBox 10">
            <a:hlinkClick r:id="rId3" action="ppaction://hlinksldjump"/>
          </p:cNvPr>
          <p:cNvSpPr txBox="1"/>
          <p:nvPr/>
        </p:nvSpPr>
        <p:spPr>
          <a:xfrm>
            <a:off x="1138438" y="3286188"/>
            <a:ext cx="4011739" cy="646331"/>
          </a:xfrm>
          <a:prstGeom prst="rect">
            <a:avLst/>
          </a:prstGeom>
          <a:noFill/>
        </p:spPr>
        <p:txBody>
          <a:bodyPr wrap="none" rtlCol="0">
            <a:spAutoFit/>
          </a:bodyPr>
          <a:lstStyle/>
          <a:p>
            <a:r>
              <a:rPr lang="en-US" sz="3600" u="sng" dirty="0" err="1">
                <a:solidFill>
                  <a:srgbClr val="0070C0"/>
                </a:solidFill>
                <a:latin typeface="+mn-lt"/>
              </a:rPr>
              <a:t>Encuentros</a:t>
            </a:r>
            <a:r>
              <a:rPr lang="en-US" sz="3600" u="sng" dirty="0">
                <a:solidFill>
                  <a:srgbClr val="0070C0"/>
                </a:solidFill>
                <a:latin typeface="+mn-lt"/>
              </a:rPr>
              <a:t> Network</a:t>
            </a:r>
          </a:p>
        </p:txBody>
      </p:sp>
      <p:sp>
        <p:nvSpPr>
          <p:cNvPr id="12" name="TextBox 11">
            <a:hlinkClick r:id="rId4" action="ppaction://hlinksldjump"/>
          </p:cNvPr>
          <p:cNvSpPr txBox="1"/>
          <p:nvPr/>
        </p:nvSpPr>
        <p:spPr>
          <a:xfrm>
            <a:off x="1143000" y="2639857"/>
            <a:ext cx="3549754" cy="646331"/>
          </a:xfrm>
          <a:prstGeom prst="rect">
            <a:avLst/>
          </a:prstGeom>
          <a:noFill/>
        </p:spPr>
        <p:txBody>
          <a:bodyPr wrap="none" rtlCol="0">
            <a:spAutoFit/>
          </a:bodyPr>
          <a:lstStyle>
            <a:defPPr>
              <a:defRPr lang="en-US"/>
            </a:defPPr>
            <a:lvl1pPr>
              <a:defRPr sz="2400" u="sng">
                <a:solidFill>
                  <a:srgbClr val="0070C0"/>
                </a:solidFill>
                <a:latin typeface="+mn-lt"/>
              </a:defRPr>
            </a:lvl1pPr>
          </a:lstStyle>
          <a:p>
            <a:r>
              <a:rPr lang="en-US" sz="3600" dirty="0"/>
              <a:t>Goods Movement</a:t>
            </a:r>
          </a:p>
        </p:txBody>
      </p:sp>
      <p:sp>
        <p:nvSpPr>
          <p:cNvPr id="13" name="TextBox 12">
            <a:hlinkClick r:id="rId5" action="ppaction://hlinksldjump"/>
          </p:cNvPr>
          <p:cNvSpPr txBox="1"/>
          <p:nvPr/>
        </p:nvSpPr>
        <p:spPr>
          <a:xfrm>
            <a:off x="1158322" y="3932519"/>
            <a:ext cx="6156878" cy="646331"/>
          </a:xfrm>
          <a:prstGeom prst="rect">
            <a:avLst/>
          </a:prstGeom>
          <a:noFill/>
        </p:spPr>
        <p:txBody>
          <a:bodyPr wrap="none" rtlCol="0">
            <a:spAutoFit/>
          </a:bodyPr>
          <a:lstStyle>
            <a:defPPr>
              <a:defRPr lang="en-US"/>
            </a:defPPr>
            <a:lvl1pPr>
              <a:defRPr sz="2400" u="sng">
                <a:solidFill>
                  <a:srgbClr val="0070C0"/>
                </a:solidFill>
                <a:latin typeface="+mn-lt"/>
              </a:defRPr>
            </a:lvl1pPr>
          </a:lstStyle>
          <a:p>
            <a:r>
              <a:rPr lang="en-US" sz="3600" dirty="0"/>
              <a:t>Cincinnati  Anti-Idling Campaign</a:t>
            </a:r>
          </a:p>
        </p:txBody>
      </p:sp>
    </p:spTree>
    <p:extLst>
      <p:ext uri="{BB962C8B-B14F-4D97-AF65-F5344CB8AC3E}">
        <p14:creationId xmlns:p14="http://schemas.microsoft.com/office/powerpoint/2010/main" val="3686381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047750"/>
          </a:xfrm>
        </p:spPr>
        <p:txBody>
          <a:bodyPr/>
          <a:lstStyle/>
          <a:p>
            <a:pPr algn="ctr"/>
            <a:r>
              <a:rPr lang="en-US" sz="4800" dirty="0"/>
              <a:t>Goods Movement Case Intro</a:t>
            </a:r>
          </a:p>
        </p:txBody>
      </p:sp>
      <p:sp>
        <p:nvSpPr>
          <p:cNvPr id="18435" name="Content Placeholder 2"/>
          <p:cNvSpPr>
            <a:spLocks noGrp="1"/>
          </p:cNvSpPr>
          <p:nvPr>
            <p:ph idx="1"/>
          </p:nvPr>
        </p:nvSpPr>
        <p:spPr>
          <a:xfrm>
            <a:off x="685800" y="914400"/>
            <a:ext cx="8077200" cy="5123200"/>
          </a:xfrm>
        </p:spPr>
        <p:txBody>
          <a:bodyPr/>
          <a:lstStyle/>
          <a:p>
            <a:pPr marL="0" indent="0">
              <a:buNone/>
            </a:pPr>
            <a:r>
              <a:rPr lang="en-US" sz="2400" b="1" dirty="0"/>
              <a:t>Goods – </a:t>
            </a:r>
            <a:r>
              <a:rPr lang="en-US" sz="2400" dirty="0"/>
              <a:t>commercial products or raw materials transported globally in pursuit of trade/commerce</a:t>
            </a:r>
            <a:endParaRPr lang="en-US" sz="2400" b="1" dirty="0"/>
          </a:p>
          <a:p>
            <a:pPr marL="0" indent="0">
              <a:buNone/>
            </a:pPr>
            <a:r>
              <a:rPr lang="en-US" sz="2400" b="1" dirty="0"/>
              <a:t>Goods Movement</a:t>
            </a:r>
            <a:r>
              <a:rPr lang="en-US" sz="2400" dirty="0"/>
              <a:t> –the flow of global trade goods through ports, trucks, trains, warehouses and stores</a:t>
            </a:r>
          </a:p>
          <a:p>
            <a:r>
              <a:rPr lang="en-US" sz="2400" dirty="0"/>
              <a:t>40% of imported goods flow into the United States through ports in Los Angeles and Long Beach, California</a:t>
            </a:r>
          </a:p>
        </p:txBody>
      </p:sp>
      <p:pic>
        <p:nvPicPr>
          <p:cNvPr id="4" name="Picture 3" descr="Photo of a cargo ship at a port" title="Photo of a cargo ship at a port"/>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38" y="3521852"/>
            <a:ext cx="5184006" cy="2953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09641" y="6520190"/>
            <a:ext cx="5257800" cy="261610"/>
          </a:xfrm>
          <a:prstGeom prst="rect">
            <a:avLst/>
          </a:prstGeom>
        </p:spPr>
        <p:txBody>
          <a:bodyPr wrap="square">
            <a:spAutoFit/>
          </a:bodyPr>
          <a:lstStyle/>
          <a:p>
            <a:pPr marL="0" lvl="1">
              <a:buNone/>
            </a:pPr>
            <a:r>
              <a:rPr lang="en-US" sz="1100" dirty="0">
                <a:latin typeface="Calibri" pitchFamily="34" charset="0"/>
                <a:cs typeface="Calibri" pitchFamily="34" charset="0"/>
              </a:rPr>
              <a:t>Photo credit: Andrea </a:t>
            </a:r>
            <a:r>
              <a:rPr lang="en-US" sz="1100" dirty="0" err="1">
                <a:latin typeface="Calibri" pitchFamily="34" charset="0"/>
                <a:cs typeface="Calibri" pitchFamily="34" charset="0"/>
              </a:rPr>
              <a:t>Hricko</a:t>
            </a:r>
            <a:r>
              <a:rPr lang="en-US" sz="1100" dirty="0">
                <a:latin typeface="Calibri" pitchFamily="34" charset="0"/>
                <a:cs typeface="Calibri" pitchFamily="34" charset="0"/>
              </a:rPr>
              <a:t>, Port of Los Angeles</a:t>
            </a:r>
          </a:p>
        </p:txBody>
      </p:sp>
      <p:sp>
        <p:nvSpPr>
          <p:cNvPr id="3" name="Rectangle 2"/>
          <p:cNvSpPr/>
          <p:nvPr/>
        </p:nvSpPr>
        <p:spPr>
          <a:xfrm>
            <a:off x="5867400" y="3521852"/>
            <a:ext cx="3048000" cy="1569660"/>
          </a:xfrm>
          <a:prstGeom prst="rect">
            <a:avLst/>
          </a:prstGeom>
        </p:spPr>
        <p:txBody>
          <a:bodyPr wrap="square">
            <a:spAutoFit/>
          </a:bodyPr>
          <a:lstStyle/>
          <a:p>
            <a:pPr marL="0" lvl="1">
              <a:buNone/>
            </a:pPr>
            <a:endParaRPr lang="en-US" sz="1600" b="1" dirty="0">
              <a:latin typeface="+mn-lt"/>
            </a:endParaRPr>
          </a:p>
          <a:p>
            <a:pPr marL="0" lvl="1">
              <a:buNone/>
            </a:pPr>
            <a:r>
              <a:rPr lang="en-US" sz="1600" b="1" dirty="0">
                <a:latin typeface="+mn-lt"/>
              </a:rPr>
              <a:t>Case</a:t>
            </a:r>
            <a:r>
              <a:rPr lang="en-US" sz="1600" dirty="0">
                <a:latin typeface="+mn-lt"/>
              </a:rPr>
              <a:t> </a:t>
            </a:r>
            <a:r>
              <a:rPr lang="en-US" sz="1600" b="1" dirty="0">
                <a:latin typeface="+mn-lt"/>
              </a:rPr>
              <a:t>Study Acknowledgement:</a:t>
            </a:r>
            <a:r>
              <a:rPr lang="en-US" sz="1600" dirty="0">
                <a:latin typeface="+mn-lt"/>
              </a:rPr>
              <a:t> University of Southern California Environmental Health Sciences Core Center, Community Outreach and Engagement Core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200025" y="1066800"/>
            <a:ext cx="8743950" cy="1642839"/>
          </a:xfrm>
        </p:spPr>
        <p:txBody>
          <a:bodyPr/>
          <a:lstStyle/>
          <a:p>
            <a:pPr algn="ctr" eaLnBrk="1" hangingPunct="1"/>
            <a:r>
              <a:rPr lang="en-US" sz="4800" dirty="0">
                <a:latin typeface="Calibri" pitchFamily="34" charset="0"/>
                <a:cs typeface="Calibri" pitchFamily="34" charset="0"/>
              </a:rPr>
              <a:t>PEPH Evaluation Metrics Manual Training Workshop</a:t>
            </a:r>
          </a:p>
        </p:txBody>
      </p:sp>
      <p:sp>
        <p:nvSpPr>
          <p:cNvPr id="3" name="Content Placeholder 2"/>
          <p:cNvSpPr>
            <a:spLocks noGrp="1"/>
          </p:cNvSpPr>
          <p:nvPr>
            <p:ph sz="half" idx="1"/>
          </p:nvPr>
        </p:nvSpPr>
        <p:spPr>
          <a:xfrm>
            <a:off x="609600" y="2971800"/>
            <a:ext cx="4572000" cy="2895600"/>
          </a:xfrm>
        </p:spPr>
        <p:txBody>
          <a:bodyPr/>
          <a:lstStyle/>
          <a:p>
            <a:pPr algn="l"/>
            <a:r>
              <a:rPr lang="en-US" sz="2800" dirty="0">
                <a:latin typeface="Calibri" pitchFamily="34" charset="0"/>
                <a:cs typeface="Calibri" pitchFamily="34" charset="0"/>
              </a:rPr>
              <a:t>Welcome!</a:t>
            </a:r>
          </a:p>
          <a:p>
            <a:pPr algn="l"/>
            <a:r>
              <a:rPr lang="en-US" sz="2800" dirty="0">
                <a:latin typeface="Calibri" pitchFamily="34" charset="0"/>
                <a:cs typeface="Calibri" pitchFamily="34" charset="0"/>
              </a:rPr>
              <a:t>Please take Handout A and the Self-Evaluation form.</a:t>
            </a:r>
          </a:p>
          <a:p>
            <a:pPr algn="l"/>
            <a:r>
              <a:rPr lang="en-US" sz="2800" dirty="0">
                <a:latin typeface="Calibri" pitchFamily="34" charset="0"/>
                <a:cs typeface="Calibri" pitchFamily="34" charset="0"/>
              </a:rPr>
              <a:t>Fill out the top part of the Self-Evaluation.</a:t>
            </a:r>
          </a:p>
        </p:txBody>
      </p:sp>
      <p:pic>
        <p:nvPicPr>
          <p:cNvPr id="8" name="Picture 2" descr="PEPH Logo" title="PEPH Logo"/>
          <p:cNvPicPr>
            <a:picLocks noGrp="1" noChangeAspect="1" noChangeArrowheads="1"/>
          </p:cNvPicPr>
          <p:nvPr>
            <p:ph sz="half" idx="2"/>
          </p:nvPr>
        </p:nvPicPr>
        <p:blipFill>
          <a:blip r:embed="rId3" cstate="print"/>
          <a:srcRect/>
          <a:stretch>
            <a:fillRect/>
          </a:stretch>
        </p:blipFill>
        <p:spPr bwMode="auto">
          <a:xfrm>
            <a:off x="5715000" y="2971800"/>
            <a:ext cx="2743200" cy="2743200"/>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92907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152400"/>
            <a:ext cx="8229600" cy="1524000"/>
          </a:xfrm>
        </p:spPr>
        <p:txBody>
          <a:bodyPr/>
          <a:lstStyle/>
          <a:p>
            <a:pPr algn="ctr"/>
            <a:r>
              <a:rPr lang="en-US" sz="4800" dirty="0"/>
              <a:t>Goods Case Partners: </a:t>
            </a:r>
            <a:br>
              <a:rPr lang="en-US" sz="4800" dirty="0"/>
            </a:br>
            <a:r>
              <a:rPr lang="en-US" sz="4800" dirty="0"/>
              <a:t>THE Impact Project</a:t>
            </a:r>
          </a:p>
        </p:txBody>
      </p:sp>
      <p:sp>
        <p:nvSpPr>
          <p:cNvPr id="3" name="Content Placeholder 2"/>
          <p:cNvSpPr>
            <a:spLocks noGrp="1"/>
          </p:cNvSpPr>
          <p:nvPr>
            <p:ph sz="half" idx="1"/>
          </p:nvPr>
        </p:nvSpPr>
        <p:spPr>
          <a:xfrm>
            <a:off x="609600" y="1049338"/>
            <a:ext cx="3962400" cy="5351462"/>
          </a:xfrm>
        </p:spPr>
        <p:txBody>
          <a:bodyPr/>
          <a:lstStyle/>
          <a:p>
            <a:pPr marL="0" indent="0">
              <a:spcBef>
                <a:spcPts val="3000"/>
              </a:spcBef>
              <a:buNone/>
            </a:pPr>
            <a:endParaRPr lang="en-US" sz="2400" dirty="0"/>
          </a:p>
          <a:p>
            <a:pPr>
              <a:spcBef>
                <a:spcPts val="3000"/>
              </a:spcBef>
            </a:pPr>
            <a:r>
              <a:rPr lang="en-US" sz="2600" dirty="0"/>
              <a:t>Since 2001, several partnerships have formed in Southern California.</a:t>
            </a:r>
          </a:p>
          <a:p>
            <a:r>
              <a:rPr lang="en-US" sz="2600" dirty="0"/>
              <a:t>In 2006, six partners formed a formal collaborative – the Trade, Health and Environment (THE) Impact Project.</a:t>
            </a:r>
          </a:p>
          <a:p>
            <a:r>
              <a:rPr lang="en-US" sz="2600" dirty="0"/>
              <a:t>The collaborative uses scientific information to inform public policy.</a:t>
            </a:r>
          </a:p>
        </p:txBody>
      </p:sp>
      <p:pic>
        <p:nvPicPr>
          <p:cNvPr id="1027" name="Picture 3" descr="Photo of the THE Impact Project Team" title="Photo of the THE Impact Project T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775" y="1909762"/>
            <a:ext cx="44672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3"/>
          <p:cNvSpPr>
            <a:spLocks noGrp="1"/>
          </p:cNvSpPr>
          <p:nvPr>
            <p:ph sz="half" idx="2"/>
          </p:nvPr>
        </p:nvSpPr>
        <p:spPr>
          <a:xfrm>
            <a:off x="4676775" y="5029200"/>
            <a:ext cx="3962400" cy="457200"/>
          </a:xfrm>
        </p:spPr>
        <p:txBody>
          <a:bodyPr/>
          <a:lstStyle/>
          <a:p>
            <a:pPr marL="0" indent="0">
              <a:buNone/>
            </a:pPr>
            <a:r>
              <a:rPr lang="en-US" sz="1100" dirty="0">
                <a:latin typeface="Calibri" pitchFamily="34" charset="0"/>
                <a:cs typeface="Calibri" pitchFamily="34" charset="0"/>
              </a:rPr>
              <a:t>THE Impact Project Team</a:t>
            </a:r>
          </a:p>
          <a:p>
            <a:pPr marL="0" indent="0">
              <a:buNone/>
            </a:pPr>
            <a:r>
              <a:rPr lang="en-US" sz="1100" dirty="0">
                <a:latin typeface="Calibri" pitchFamily="34" charset="0"/>
                <a:cs typeface="Calibri" pitchFamily="34" charset="0"/>
              </a:rPr>
              <a:t>Photo Credit: Allison Cook</a:t>
            </a:r>
          </a:p>
        </p:txBody>
      </p:sp>
    </p:spTree>
    <p:extLst>
      <p:ext uri="{BB962C8B-B14F-4D97-AF65-F5344CB8AC3E}">
        <p14:creationId xmlns:p14="http://schemas.microsoft.com/office/powerpoint/2010/main" val="2121985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47" y="76200"/>
            <a:ext cx="8077200" cy="914400"/>
          </a:xfrm>
        </p:spPr>
        <p:txBody>
          <a:bodyPr/>
          <a:lstStyle/>
          <a:p>
            <a:pPr algn="ctr"/>
            <a:r>
              <a:rPr lang="en-US" sz="4800" dirty="0"/>
              <a:t>Community Concerns</a:t>
            </a:r>
          </a:p>
        </p:txBody>
      </p:sp>
      <p:sp>
        <p:nvSpPr>
          <p:cNvPr id="3" name="Content Placeholder 2"/>
          <p:cNvSpPr>
            <a:spLocks noGrp="1"/>
          </p:cNvSpPr>
          <p:nvPr>
            <p:ph idx="1"/>
          </p:nvPr>
        </p:nvSpPr>
        <p:spPr>
          <a:xfrm>
            <a:off x="381000" y="5035565"/>
            <a:ext cx="8534400" cy="1571190"/>
          </a:xfrm>
        </p:spPr>
        <p:txBody>
          <a:bodyPr anchor="ctr"/>
          <a:lstStyle/>
          <a:p>
            <a:pPr marL="0" indent="0">
              <a:buNone/>
            </a:pPr>
            <a:r>
              <a:rPr lang="en-US" sz="2600" dirty="0"/>
              <a:t>Pollution (air, light and noise) and traffic</a:t>
            </a:r>
          </a:p>
          <a:p>
            <a:pPr marL="0" lvl="0" indent="0">
              <a:buNone/>
            </a:pPr>
            <a:r>
              <a:rPr lang="en-US" sz="2600" dirty="0"/>
              <a:t>Not enough focus on EH impacts of ports </a:t>
            </a:r>
          </a:p>
          <a:p>
            <a:pPr marL="0" indent="0">
              <a:buNone/>
            </a:pPr>
            <a:r>
              <a:rPr lang="en-US" sz="2600" dirty="0"/>
              <a:t>Facilities close to homes and schools</a:t>
            </a:r>
          </a:p>
        </p:txBody>
      </p:sp>
      <p:pic>
        <p:nvPicPr>
          <p:cNvPr id="6" name="Picture 4" descr="Picture of a bedroom overlooking an industrial facility" title="Picture of a bedroom overlooking an industrial facility"/>
          <p:cNvPicPr>
            <a:picLocks noGrp="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838200"/>
            <a:ext cx="7918133" cy="400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00782" y="4910572"/>
            <a:ext cx="2270234" cy="261610"/>
          </a:xfrm>
          <a:prstGeom prst="rect">
            <a:avLst/>
          </a:prstGeom>
          <a:noFill/>
        </p:spPr>
        <p:txBody>
          <a:bodyPr wrap="square" rtlCol="0">
            <a:spAutoFit/>
          </a:bodyPr>
          <a:lstStyle/>
          <a:p>
            <a:pPr algn="r"/>
            <a:r>
              <a:rPr lang="en-US" sz="1100" dirty="0">
                <a:latin typeface="Calibri" pitchFamily="34" charset="0"/>
                <a:cs typeface="Calibri" pitchFamily="34" charset="0"/>
              </a:rPr>
              <a:t>Photo Credit: Andrea </a:t>
            </a:r>
            <a:r>
              <a:rPr lang="en-US" sz="1100" dirty="0" err="1">
                <a:latin typeface="Calibri" pitchFamily="34" charset="0"/>
                <a:cs typeface="Calibri" pitchFamily="34" charset="0"/>
              </a:rPr>
              <a:t>Hricko</a:t>
            </a:r>
            <a:endParaRPr lang="en-US" sz="1100" dirty="0">
              <a:latin typeface="Calibri" pitchFamily="34" charset="0"/>
              <a:cs typeface="Calibri" pitchFamily="34" charset="0"/>
            </a:endParaRPr>
          </a:p>
        </p:txBody>
      </p:sp>
    </p:spTree>
    <p:extLst>
      <p:ext uri="{BB962C8B-B14F-4D97-AF65-F5344CB8AC3E}">
        <p14:creationId xmlns:p14="http://schemas.microsoft.com/office/powerpoint/2010/main" val="45589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229600" cy="762000"/>
          </a:xfrm>
        </p:spPr>
        <p:txBody>
          <a:bodyPr/>
          <a:lstStyle/>
          <a:p>
            <a:pPr algn="ctr"/>
            <a:r>
              <a:rPr lang="en-US" sz="4800" dirty="0"/>
              <a:t>THE Impact Project Goals</a:t>
            </a:r>
          </a:p>
        </p:txBody>
      </p:sp>
      <p:sp>
        <p:nvSpPr>
          <p:cNvPr id="3" name="Content Placeholder 2"/>
          <p:cNvSpPr>
            <a:spLocks noGrp="1"/>
          </p:cNvSpPr>
          <p:nvPr>
            <p:ph idx="1"/>
          </p:nvPr>
        </p:nvSpPr>
        <p:spPr>
          <a:xfrm>
            <a:off x="609600" y="1049338"/>
            <a:ext cx="8077200" cy="2913062"/>
          </a:xfrm>
        </p:spPr>
        <p:txBody>
          <a:bodyPr/>
          <a:lstStyle/>
          <a:p>
            <a:r>
              <a:rPr lang="en-US" sz="2000" dirty="0"/>
              <a:t>Reduce exposure to air pollution and ensure other EH concerns considered in port-related policy</a:t>
            </a:r>
          </a:p>
          <a:p>
            <a:pPr lvl="0"/>
            <a:r>
              <a:rPr lang="en-US" sz="2000" dirty="0"/>
              <a:t>Enhance the community-driven focus for the University of Southern California (USC) Community Outreach and Engagement Core (COEC)</a:t>
            </a:r>
          </a:p>
          <a:p>
            <a:pPr lvl="0"/>
            <a:r>
              <a:rPr lang="en-US" sz="2000" dirty="0"/>
              <a:t>Share scientific findings with community members and legislators</a:t>
            </a:r>
          </a:p>
          <a:p>
            <a:pPr lvl="0"/>
            <a:r>
              <a:rPr lang="en-US" sz="2000" dirty="0"/>
              <a:t>Give voice to community concerns</a:t>
            </a:r>
          </a:p>
          <a:p>
            <a:r>
              <a:rPr lang="en-US" sz="2000" dirty="0"/>
              <a:t>Increase funding to sustain project activities (leveraging)</a:t>
            </a:r>
            <a:endParaRPr lang="en-US" sz="2000" i="1" dirty="0"/>
          </a:p>
        </p:txBody>
      </p:sp>
      <p:pic>
        <p:nvPicPr>
          <p:cNvPr id="4" name="Picture 2" descr="Picture of semi-trucks" title="Picture of semi-truck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080" b="15148"/>
          <a:stretch/>
        </p:blipFill>
        <p:spPr bwMode="auto">
          <a:xfrm>
            <a:off x="533400" y="4114800"/>
            <a:ext cx="6019800" cy="186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3400" y="6096000"/>
            <a:ext cx="1828800" cy="261610"/>
          </a:xfrm>
          <a:prstGeom prst="rect">
            <a:avLst/>
          </a:prstGeom>
          <a:noFill/>
        </p:spPr>
        <p:txBody>
          <a:bodyPr wrap="square" rtlCol="0">
            <a:spAutoFit/>
          </a:bodyPr>
          <a:lstStyle/>
          <a:p>
            <a:r>
              <a:rPr lang="en-US" sz="1100" dirty="0">
                <a:latin typeface="+mn-lt"/>
              </a:rPr>
              <a:t>Photo credit: Angelo Logan</a:t>
            </a:r>
          </a:p>
        </p:txBody>
      </p:sp>
    </p:spTree>
    <p:extLst>
      <p:ext uri="{BB962C8B-B14F-4D97-AF65-F5344CB8AC3E}">
        <p14:creationId xmlns:p14="http://schemas.microsoft.com/office/powerpoint/2010/main" val="115786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17500"/>
            <a:ext cx="9144000" cy="730250"/>
          </a:xfrm>
        </p:spPr>
        <p:txBody>
          <a:bodyPr/>
          <a:lstStyle/>
          <a:p>
            <a:pPr algn="ctr"/>
            <a:r>
              <a:rPr lang="en-US" sz="4800" dirty="0"/>
              <a:t>Activity: Logic Model</a:t>
            </a:r>
          </a:p>
        </p:txBody>
      </p:sp>
      <p:sp>
        <p:nvSpPr>
          <p:cNvPr id="6" name="Content Placeholder 5"/>
          <p:cNvSpPr>
            <a:spLocks noGrp="1"/>
          </p:cNvSpPr>
          <p:nvPr>
            <p:ph idx="1"/>
          </p:nvPr>
        </p:nvSpPr>
        <p:spPr>
          <a:xfrm>
            <a:off x="609600" y="1219200"/>
            <a:ext cx="8077200" cy="4711700"/>
          </a:xfrm>
        </p:spPr>
        <p:txBody>
          <a:bodyPr/>
          <a:lstStyle/>
          <a:p>
            <a:pPr marL="0" indent="0">
              <a:buNone/>
            </a:pPr>
            <a:r>
              <a:rPr lang="en-US" sz="2400" b="1" dirty="0"/>
              <a:t>Goal</a:t>
            </a:r>
            <a:r>
              <a:rPr lang="en-US" sz="2400" dirty="0"/>
              <a:t>: Practice creating your own logic model components</a:t>
            </a:r>
          </a:p>
          <a:p>
            <a:pPr lvl="1"/>
            <a:r>
              <a:rPr lang="en-US" sz="2200" dirty="0"/>
              <a:t>Form groups of 3-5 individuals</a:t>
            </a:r>
          </a:p>
          <a:p>
            <a:pPr lvl="1"/>
            <a:r>
              <a:rPr lang="en-US" sz="2200" dirty="0"/>
              <a:t>Pick one of the goals discussed in the case study </a:t>
            </a:r>
            <a:r>
              <a:rPr lang="en-US" sz="2200" i="1" dirty="0"/>
              <a:t>(Handout A – Page 4)</a:t>
            </a:r>
          </a:p>
          <a:p>
            <a:pPr lvl="1"/>
            <a:r>
              <a:rPr lang="en-US" sz="2200" dirty="0"/>
              <a:t>Identify one potential activity, output and impact associated with the goal </a:t>
            </a:r>
            <a:r>
              <a:rPr lang="en-US" sz="2200" i="1" dirty="0"/>
              <a:t>(See definitions on Page 1 of Handout A)</a:t>
            </a:r>
          </a:p>
          <a:p>
            <a:pPr lvl="1"/>
            <a:r>
              <a:rPr lang="en-US" sz="2200" dirty="0"/>
              <a:t>Post on the wall; discuss in plenary</a:t>
            </a:r>
          </a:p>
          <a:p>
            <a:pPr lvl="1"/>
            <a:endParaRPr lang="en-US" sz="2200" dirty="0"/>
          </a:p>
          <a:p>
            <a:pPr marL="0" indent="0">
              <a:buNone/>
            </a:pPr>
            <a:endParaRPr lang="en-US" dirty="0"/>
          </a:p>
          <a:p>
            <a:endParaRPr lang="en-US" dirty="0"/>
          </a:p>
        </p:txBody>
      </p:sp>
      <p:pic>
        <p:nvPicPr>
          <p:cNvPr id="7" name="Picture 2" descr="Picture of a logic model template" title="Picture of a logic model templa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006"/>
          <a:stretch/>
        </p:blipFill>
        <p:spPr bwMode="auto">
          <a:xfrm>
            <a:off x="762000" y="4430214"/>
            <a:ext cx="4191000" cy="221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0" y="4245548"/>
            <a:ext cx="2133600" cy="923330"/>
          </a:xfrm>
          <a:prstGeom prst="rect">
            <a:avLst/>
          </a:prstGeom>
          <a:noFill/>
        </p:spPr>
        <p:txBody>
          <a:bodyPr wrap="square" rtlCol="0">
            <a:spAutoFit/>
          </a:bodyPr>
          <a:lstStyle/>
          <a:p>
            <a:r>
              <a:rPr lang="en-US" b="1" dirty="0">
                <a:solidFill>
                  <a:srgbClr val="FF0000"/>
                </a:solidFill>
              </a:rPr>
              <a:t>10 minutes to discuss in small group</a:t>
            </a:r>
          </a:p>
        </p:txBody>
      </p:sp>
    </p:spTree>
    <p:extLst>
      <p:ext uri="{BB962C8B-B14F-4D97-AF65-F5344CB8AC3E}">
        <p14:creationId xmlns:p14="http://schemas.microsoft.com/office/powerpoint/2010/main" val="331810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47800"/>
          </a:xfrm>
        </p:spPr>
        <p:txBody>
          <a:bodyPr/>
          <a:lstStyle/>
          <a:p>
            <a:pPr algn="ctr"/>
            <a:r>
              <a:rPr lang="en-US" sz="4800" dirty="0"/>
              <a:t>Logic Model from Goods Movement Case</a:t>
            </a:r>
          </a:p>
        </p:txBody>
      </p:sp>
      <p:pic>
        <p:nvPicPr>
          <p:cNvPr id="3" name="Picture 2" descr="Picture of logic model" title="Picture of logic model"/>
          <p:cNvPicPr/>
          <p:nvPr/>
        </p:nvPicPr>
        <p:blipFill>
          <a:blip r:embed="rId3" cstate="print">
            <a:extLst>
              <a:ext uri="{28A0092B-C50C-407E-A947-70E740481C1C}">
                <a14:useLocalDpi xmlns:a14="http://schemas.microsoft.com/office/drawing/2010/main" val="0"/>
              </a:ext>
            </a:extLst>
          </a:blip>
          <a:stretch>
            <a:fillRect/>
          </a:stretch>
        </p:blipFill>
        <p:spPr>
          <a:xfrm>
            <a:off x="1324303" y="1485900"/>
            <a:ext cx="6315710" cy="4610100"/>
          </a:xfrm>
          <a:prstGeom prst="rect">
            <a:avLst/>
          </a:prstGeom>
        </p:spPr>
      </p:pic>
    </p:spTree>
    <p:extLst>
      <p:ext uri="{BB962C8B-B14F-4D97-AF65-F5344CB8AC3E}">
        <p14:creationId xmlns:p14="http://schemas.microsoft.com/office/powerpoint/2010/main" val="3408209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Key Points for Logic Modeling</a:t>
            </a:r>
          </a:p>
        </p:txBody>
      </p:sp>
      <p:sp>
        <p:nvSpPr>
          <p:cNvPr id="3" name="Content Placeholder 2"/>
          <p:cNvSpPr>
            <a:spLocks noGrp="1"/>
          </p:cNvSpPr>
          <p:nvPr>
            <p:ph idx="1"/>
          </p:nvPr>
        </p:nvSpPr>
        <p:spPr/>
        <p:txBody>
          <a:bodyPr/>
          <a:lstStyle/>
          <a:p>
            <a:pPr marL="171176" indent="-171176">
              <a:buFont typeface="Arial" pitchFamily="34" charset="0"/>
              <a:buChar char="•"/>
            </a:pPr>
            <a:endParaRPr lang="en-US" dirty="0"/>
          </a:p>
          <a:p>
            <a:pPr marL="171176" indent="-171176">
              <a:buFont typeface="Arial" pitchFamily="34" charset="0"/>
              <a:buChar char="•"/>
            </a:pPr>
            <a:r>
              <a:rPr lang="en-US" sz="2800" dirty="0"/>
              <a:t>No “right” answer for a logic model.</a:t>
            </a:r>
          </a:p>
          <a:p>
            <a:pPr marL="171176" indent="-171176">
              <a:buFont typeface="Arial" pitchFamily="34" charset="0"/>
              <a:buChar char="•"/>
            </a:pPr>
            <a:r>
              <a:rPr lang="en-US" sz="2800" dirty="0"/>
              <a:t>Important to get it down on paper </a:t>
            </a:r>
            <a:r>
              <a:rPr lang="en-US" sz="2800" u="sng" dirty="0"/>
              <a:t>together</a:t>
            </a:r>
            <a:r>
              <a:rPr lang="en-US" sz="2800" dirty="0"/>
              <a:t>. Different people bring different perspectives and expectations.</a:t>
            </a:r>
            <a:endParaRPr lang="en-US" sz="2800" u="sng" dirty="0"/>
          </a:p>
          <a:p>
            <a:pPr marL="171176" indent="-171176">
              <a:buFont typeface="Arial" pitchFamily="34" charset="0"/>
              <a:buChar char="•"/>
            </a:pPr>
            <a:r>
              <a:rPr lang="en-US" sz="2800" dirty="0"/>
              <a:t>Who do you involve in this process when you’re working in a community?</a:t>
            </a:r>
          </a:p>
          <a:p>
            <a:pPr marL="171176" indent="-171176">
              <a:buFont typeface="Arial" pitchFamily="34" charset="0"/>
              <a:buChar char="•"/>
            </a:pPr>
            <a:r>
              <a:rPr lang="en-US" sz="2800" dirty="0"/>
              <a:t>Logic models can be very iterative -  review periodically to see progress and change!</a:t>
            </a:r>
          </a:p>
          <a:p>
            <a:endParaRPr lang="en-US" dirty="0"/>
          </a:p>
        </p:txBody>
      </p:sp>
    </p:spTree>
    <p:extLst>
      <p:ext uri="{BB962C8B-B14F-4D97-AF65-F5344CB8AC3E}">
        <p14:creationId xmlns:p14="http://schemas.microsoft.com/office/powerpoint/2010/main" val="826339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sz="2800" dirty="0"/>
          </a:p>
          <a:p>
            <a:r>
              <a:rPr lang="en-US" sz="2800" dirty="0"/>
              <a:t>A logic model provides a framework so you can understand how your project goals connect to your activities and outcomes.</a:t>
            </a:r>
          </a:p>
          <a:p>
            <a:r>
              <a:rPr lang="en-US" sz="2800" dirty="0"/>
              <a:t>Knowing the framework helps clarify what is important to the project partners with measuring every aspect of the project.</a:t>
            </a:r>
          </a:p>
          <a:p>
            <a:r>
              <a:rPr lang="en-US" sz="2800" dirty="0"/>
              <a:t>Measure </a:t>
            </a:r>
            <a:r>
              <a:rPr lang="en-US" sz="2800" b="1" dirty="0"/>
              <a:t>what is important </a:t>
            </a:r>
            <a:r>
              <a:rPr lang="en-US" sz="2800" dirty="0"/>
              <a:t>to you and your partners (</a:t>
            </a:r>
            <a:r>
              <a:rPr lang="en-US" sz="2800" i="1" dirty="0"/>
              <a:t>these are your metrics!</a:t>
            </a:r>
            <a:r>
              <a:rPr lang="en-US" sz="2800" dirty="0"/>
              <a:t>).</a:t>
            </a:r>
          </a:p>
        </p:txBody>
      </p:sp>
      <p:sp>
        <p:nvSpPr>
          <p:cNvPr id="4" name="Title 3"/>
          <p:cNvSpPr>
            <a:spLocks noGrp="1"/>
          </p:cNvSpPr>
          <p:nvPr>
            <p:ph type="title"/>
          </p:nvPr>
        </p:nvSpPr>
        <p:spPr/>
        <p:txBody>
          <a:bodyPr/>
          <a:lstStyle/>
          <a:p>
            <a:pPr algn="ctr"/>
            <a:r>
              <a:rPr lang="en-US" sz="4800" dirty="0"/>
              <a:t>How Do We Get to Metrics?</a:t>
            </a:r>
          </a:p>
        </p:txBody>
      </p:sp>
    </p:spTree>
    <p:extLst>
      <p:ext uri="{BB962C8B-B14F-4D97-AF65-F5344CB8AC3E}">
        <p14:creationId xmlns:p14="http://schemas.microsoft.com/office/powerpoint/2010/main" val="3650979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17500"/>
            <a:ext cx="9144000" cy="730250"/>
          </a:xfrm>
        </p:spPr>
        <p:txBody>
          <a:bodyPr/>
          <a:lstStyle/>
          <a:p>
            <a:pPr algn="ctr"/>
            <a:r>
              <a:rPr lang="en-US" sz="4800" dirty="0"/>
              <a:t>Metrics</a:t>
            </a:r>
          </a:p>
        </p:txBody>
      </p:sp>
      <p:pic>
        <p:nvPicPr>
          <p:cNvPr id="3074" name="Picture 2" descr="Picture of a ruler" title="Picture of a ru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767943"/>
            <a:ext cx="2438400" cy="2090057"/>
          </a:xfrm>
          <a:prstGeom prst="rect">
            <a:avLst/>
          </a:prstGeom>
          <a:noFill/>
          <a:extLst>
            <a:ext uri="{909E8E84-426E-40DD-AFC4-6F175D3DCCD1}">
              <a14:hiddenFill xmlns:a14="http://schemas.microsoft.com/office/drawing/2010/main">
                <a:solidFill>
                  <a:srgbClr val="FFFFFF"/>
                </a:solidFill>
              </a14:hiddenFill>
            </a:ext>
          </a:extLst>
        </p:spPr>
      </p:pic>
      <p:sp>
        <p:nvSpPr>
          <p:cNvPr id="14339" name="Content Placeholder 2"/>
          <p:cNvSpPr>
            <a:spLocks noGrp="1"/>
          </p:cNvSpPr>
          <p:nvPr>
            <p:ph idx="1"/>
          </p:nvPr>
        </p:nvSpPr>
        <p:spPr>
          <a:xfrm>
            <a:off x="533400" y="1143000"/>
            <a:ext cx="8458200" cy="4343400"/>
          </a:xfrm>
        </p:spPr>
        <p:txBody>
          <a:bodyPr/>
          <a:lstStyle/>
          <a:p>
            <a:pPr marL="0" indent="0">
              <a:buNone/>
            </a:pPr>
            <a:r>
              <a:rPr lang="en-US" sz="2400" b="1" dirty="0"/>
              <a:t>Measures of a </a:t>
            </a:r>
            <a:r>
              <a:rPr lang="en-US" sz="2400" b="1" u="sng" dirty="0"/>
              <a:t>characteristic</a:t>
            </a:r>
            <a:r>
              <a:rPr lang="en-US" sz="2400" b="1" dirty="0"/>
              <a:t> or </a:t>
            </a:r>
            <a:r>
              <a:rPr lang="en-US" sz="2400" b="1" u="sng" dirty="0"/>
              <a:t>aspect</a:t>
            </a:r>
            <a:r>
              <a:rPr lang="en-US" sz="2400" b="1" dirty="0"/>
              <a:t> of the program</a:t>
            </a:r>
          </a:p>
          <a:p>
            <a:r>
              <a:rPr lang="en-US" sz="2400" dirty="0"/>
              <a:t>For example: size, capacity, description, quality, quantity, duration frequency</a:t>
            </a:r>
          </a:p>
          <a:p>
            <a:r>
              <a:rPr lang="en-US" sz="2400" dirty="0"/>
              <a:t>Qualitative or quantitative</a:t>
            </a:r>
          </a:p>
          <a:p>
            <a:r>
              <a:rPr lang="en-US" sz="2400" dirty="0"/>
              <a:t>Reportable and systematic descriptions of desired/actual performance or achievement</a:t>
            </a:r>
          </a:p>
          <a:p>
            <a:r>
              <a:rPr lang="en-US" sz="2400" dirty="0"/>
              <a:t>It is more difficult to measure a “partnership” than “length”</a:t>
            </a:r>
          </a:p>
          <a:p>
            <a:pPr lvl="6"/>
            <a:r>
              <a:rPr lang="en-US" sz="2400" b="1" u="sng" dirty="0"/>
              <a:t>Strategy</a:t>
            </a:r>
            <a:r>
              <a:rPr lang="en-US" sz="2400" b="1" dirty="0"/>
              <a:t>: </a:t>
            </a:r>
            <a:r>
              <a:rPr lang="en-US" sz="2400" dirty="0"/>
              <a:t>Build metrics from the </a:t>
            </a:r>
            <a:r>
              <a:rPr lang="en-US" sz="2400" b="1" dirty="0"/>
              <a:t>nouns, verbs, adjectives and adverbs </a:t>
            </a:r>
            <a:r>
              <a:rPr lang="en-US" sz="2400" dirty="0"/>
              <a:t>in your logic model</a:t>
            </a:r>
          </a:p>
          <a:p>
            <a:endParaRPr lang="en-US" sz="2800" dirty="0"/>
          </a:p>
        </p:txBody>
      </p:sp>
    </p:spTree>
    <p:extLst>
      <p:ext uri="{BB962C8B-B14F-4D97-AF65-F5344CB8AC3E}">
        <p14:creationId xmlns:p14="http://schemas.microsoft.com/office/powerpoint/2010/main" val="18183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66700" y="152400"/>
            <a:ext cx="8229600" cy="895350"/>
          </a:xfrm>
        </p:spPr>
        <p:txBody>
          <a:bodyPr/>
          <a:lstStyle/>
          <a:p>
            <a:pPr algn="ctr"/>
            <a:r>
              <a:rPr lang="en-US" sz="4800" dirty="0"/>
              <a:t>Example Metrics: Goods Case</a:t>
            </a:r>
          </a:p>
        </p:txBody>
      </p:sp>
      <p:sp>
        <p:nvSpPr>
          <p:cNvPr id="29699" name="Content Placeholder 2"/>
          <p:cNvSpPr>
            <a:spLocks noGrp="1"/>
          </p:cNvSpPr>
          <p:nvPr>
            <p:ph idx="1"/>
          </p:nvPr>
        </p:nvSpPr>
        <p:spPr>
          <a:xfrm>
            <a:off x="609600" y="1049338"/>
            <a:ext cx="8077200" cy="4970462"/>
          </a:xfrm>
        </p:spPr>
        <p:txBody>
          <a:bodyPr/>
          <a:lstStyle/>
          <a:p>
            <a:pPr marL="0" indent="0">
              <a:buNone/>
            </a:pPr>
            <a:r>
              <a:rPr lang="en-US" sz="2200" b="1" dirty="0"/>
              <a:t>Activity 3</a:t>
            </a:r>
            <a:r>
              <a:rPr lang="en-US" sz="2200" dirty="0"/>
              <a:t>: Host town hall meetings and conferences</a:t>
            </a:r>
          </a:p>
          <a:p>
            <a:pPr>
              <a:spcBef>
                <a:spcPts val="600"/>
              </a:spcBef>
            </a:pPr>
            <a:r>
              <a:rPr lang="en-US" sz="2200" dirty="0"/>
              <a:t>Each meeting/conference grew in number of attendees and states represented by attendees:  the 2010 meeting had over 600 attendees representing 18 states and 5 countries. (The 2001 meeting had over 300 attendees, and the 2005 meeting had over 400 attendees.)</a:t>
            </a:r>
          </a:p>
          <a:p>
            <a:pPr marL="0" indent="0">
              <a:buNone/>
            </a:pPr>
            <a:r>
              <a:rPr lang="en-US" sz="2200" b="1" dirty="0"/>
              <a:t>Output  1</a:t>
            </a:r>
            <a:r>
              <a:rPr lang="en-US" sz="2200" dirty="0"/>
              <a:t>: Strong coalition with interested and diverse partners</a:t>
            </a:r>
          </a:p>
          <a:p>
            <a:pPr>
              <a:spcBef>
                <a:spcPts val="600"/>
              </a:spcBef>
            </a:pPr>
            <a:r>
              <a:rPr lang="en-US" sz="2200" dirty="0"/>
              <a:t>Communication strategy developed by partners over past six years</a:t>
            </a:r>
          </a:p>
          <a:p>
            <a:pPr marL="0" indent="0">
              <a:buNone/>
            </a:pPr>
            <a:r>
              <a:rPr lang="en-US" sz="2200" b="1" dirty="0"/>
              <a:t>Impact 3</a:t>
            </a:r>
            <a:r>
              <a:rPr lang="en-US" sz="2200" dirty="0"/>
              <a:t>: Policy change</a:t>
            </a:r>
          </a:p>
          <a:p>
            <a:pPr>
              <a:spcBef>
                <a:spcPts val="600"/>
              </a:spcBef>
            </a:pPr>
            <a:r>
              <a:rPr lang="en-US" sz="2200" dirty="0"/>
              <a:t>The work of the project partners contributed towards the formation of the historic agreement called the San Pedro Bay Ports Clean Air Action Plan that was signed in 2006. This plan stated that the Ports of Los Angeles and Long Beach would reduce air pollution by 45% by 2011.</a:t>
            </a:r>
          </a:p>
          <a:p>
            <a:endParaRPr lang="en-US" dirty="0"/>
          </a:p>
        </p:txBody>
      </p:sp>
    </p:spTree>
    <p:extLst>
      <p:ext uri="{BB962C8B-B14F-4D97-AF65-F5344CB8AC3E}">
        <p14:creationId xmlns:p14="http://schemas.microsoft.com/office/powerpoint/2010/main" val="382368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sz="4800" dirty="0"/>
              <a:t>Activity: Metrics</a:t>
            </a:r>
            <a:br>
              <a:rPr lang="en-US" sz="4000" dirty="0"/>
            </a:br>
            <a:endParaRPr lang="en-US" sz="4000" b="0" dirty="0"/>
          </a:p>
        </p:txBody>
      </p:sp>
      <p:sp>
        <p:nvSpPr>
          <p:cNvPr id="27651" name="Content Placeholder 2"/>
          <p:cNvSpPr>
            <a:spLocks noGrp="1"/>
          </p:cNvSpPr>
          <p:nvPr>
            <p:ph idx="1"/>
          </p:nvPr>
        </p:nvSpPr>
        <p:spPr>
          <a:xfrm>
            <a:off x="3886200" y="1149350"/>
            <a:ext cx="4800600" cy="4718050"/>
          </a:xfrm>
        </p:spPr>
        <p:txBody>
          <a:bodyPr/>
          <a:lstStyle/>
          <a:p>
            <a:pPr marL="0" lvl="0" indent="0">
              <a:buNone/>
            </a:pPr>
            <a:r>
              <a:rPr lang="en-US" sz="4400" b="1" dirty="0">
                <a:latin typeface="Calibri" pitchFamily="34" charset="0"/>
                <a:cs typeface="Calibri" pitchFamily="34" charset="0"/>
              </a:rPr>
              <a:t>What is Important?</a:t>
            </a:r>
          </a:p>
          <a:p>
            <a:r>
              <a:rPr lang="en-US" sz="2800" dirty="0">
                <a:latin typeface="Calibri" pitchFamily="34" charset="0"/>
                <a:cs typeface="Calibri" pitchFamily="34" charset="0"/>
              </a:rPr>
              <a:t>Discuss Metrics Questions with a neighbor (See Page 4 of Handout B).</a:t>
            </a:r>
          </a:p>
          <a:p>
            <a:r>
              <a:rPr lang="en-US" sz="2800" dirty="0">
                <a:latin typeface="Calibri" pitchFamily="34" charset="0"/>
                <a:cs typeface="Calibri" pitchFamily="34" charset="0"/>
              </a:rPr>
              <a:t>Talk with neighbor to create metrics based on one component of the logic model.</a:t>
            </a:r>
          </a:p>
          <a:p>
            <a:r>
              <a:rPr lang="en-US" sz="2800" dirty="0">
                <a:latin typeface="Calibri" pitchFamily="34" charset="0"/>
                <a:cs typeface="Calibri" pitchFamily="34" charset="0"/>
              </a:rPr>
              <a:t>Discuss as a group.</a:t>
            </a:r>
            <a:endParaRPr lang="en-US" sz="1100" i="1" dirty="0"/>
          </a:p>
        </p:txBody>
      </p:sp>
      <p:pic>
        <p:nvPicPr>
          <p:cNvPr id="1028" name="Picture 4" descr="Picture of an hourglass" title="Picture of an hourg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0" y="5387043"/>
            <a:ext cx="2286000" cy="590931"/>
          </a:xfrm>
          <a:prstGeom prst="rect">
            <a:avLst/>
          </a:prstGeom>
        </p:spPr>
        <p:txBody>
          <a:bodyPr>
            <a:spAutoFit/>
          </a:bodyPr>
          <a:lstStyle/>
          <a:p>
            <a:pPr eaLnBrk="0" hangingPunct="0">
              <a:lnSpc>
                <a:spcPct val="90000"/>
              </a:lnSpc>
              <a:spcBef>
                <a:spcPct val="70000"/>
              </a:spcBef>
              <a:buClr>
                <a:srgbClr val="134679"/>
              </a:buClr>
            </a:pPr>
            <a:r>
              <a:rPr lang="en-US" sz="3600" b="1" kern="0" dirty="0">
                <a:solidFill>
                  <a:srgbClr val="FF0000"/>
                </a:solidFill>
                <a:latin typeface="Calibri" pitchFamily="34" charset="0"/>
                <a:cs typeface="Calibri" pitchFamily="34" charset="0"/>
              </a:rPr>
              <a:t>5 minutes</a:t>
            </a:r>
          </a:p>
        </p:txBody>
      </p:sp>
    </p:spTree>
    <p:extLst>
      <p:ext uri="{BB962C8B-B14F-4D97-AF65-F5344CB8AC3E}">
        <p14:creationId xmlns:p14="http://schemas.microsoft.com/office/powerpoint/2010/main" val="231930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73111"/>
            <a:ext cx="8839200" cy="1470025"/>
          </a:xfrm>
        </p:spPr>
        <p:txBody>
          <a:bodyPr/>
          <a:lstStyle/>
          <a:p>
            <a:pPr algn="ctr"/>
            <a:r>
              <a:rPr lang="en-US" sz="4800" dirty="0">
                <a:latin typeface="Calibri" pitchFamily="34" charset="0"/>
                <a:cs typeface="Calibri" pitchFamily="34" charset="0"/>
              </a:rPr>
              <a:t>PEPH Evaluation Metrics Manual </a:t>
            </a:r>
            <a:br>
              <a:rPr lang="en-US" sz="4800" dirty="0">
                <a:latin typeface="Calibri" pitchFamily="34" charset="0"/>
                <a:cs typeface="Calibri" pitchFamily="34" charset="0"/>
              </a:rPr>
            </a:br>
            <a:r>
              <a:rPr lang="en-US" sz="4800" dirty="0">
                <a:latin typeface="Calibri" pitchFamily="34" charset="0"/>
                <a:cs typeface="Calibri" pitchFamily="34" charset="0"/>
              </a:rPr>
              <a:t>Training Workshop</a:t>
            </a:r>
          </a:p>
        </p:txBody>
      </p:sp>
      <p:sp>
        <p:nvSpPr>
          <p:cNvPr id="3" name="Subtitle 2"/>
          <p:cNvSpPr>
            <a:spLocks noGrp="1"/>
          </p:cNvSpPr>
          <p:nvPr>
            <p:ph type="subTitle" idx="1"/>
          </p:nvPr>
        </p:nvSpPr>
        <p:spPr>
          <a:xfrm>
            <a:off x="4762" y="2819400"/>
            <a:ext cx="6400800" cy="1752600"/>
          </a:xfrm>
        </p:spPr>
        <p:txBody>
          <a:bodyPr/>
          <a:lstStyle/>
          <a:p>
            <a:pPr>
              <a:spcBef>
                <a:spcPts val="600"/>
              </a:spcBef>
            </a:pPr>
            <a:r>
              <a:rPr lang="en-US" sz="2400" dirty="0">
                <a:latin typeface="Calibri" pitchFamily="34" charset="0"/>
                <a:cs typeface="Calibri" pitchFamily="34" charset="0"/>
              </a:rPr>
              <a:t>Christie Drew, Ph.D.</a:t>
            </a:r>
            <a:br>
              <a:rPr lang="en-US" dirty="0">
                <a:latin typeface="Calibri" pitchFamily="34" charset="0"/>
                <a:cs typeface="Calibri" pitchFamily="34" charset="0"/>
              </a:rPr>
            </a:br>
            <a:r>
              <a:rPr lang="en-US" dirty="0">
                <a:latin typeface="Calibri" pitchFamily="34" charset="0"/>
                <a:cs typeface="Calibri" pitchFamily="34" charset="0"/>
              </a:rPr>
              <a:t>National Institute of Environmental Health Sciences (NIEHS)</a:t>
            </a:r>
            <a:br>
              <a:rPr lang="en-US" dirty="0">
                <a:latin typeface="Calibri" pitchFamily="34" charset="0"/>
                <a:cs typeface="Calibri" pitchFamily="34" charset="0"/>
              </a:rPr>
            </a:br>
            <a:br>
              <a:rPr lang="en-US" dirty="0">
                <a:latin typeface="Calibri" pitchFamily="34" charset="0"/>
                <a:cs typeface="Calibri" pitchFamily="34" charset="0"/>
              </a:rPr>
            </a:br>
            <a:r>
              <a:rPr lang="en-US" sz="2400" dirty="0">
                <a:latin typeface="Calibri" pitchFamily="34" charset="0"/>
                <a:cs typeface="Calibri" pitchFamily="34" charset="0"/>
              </a:rPr>
              <a:t>Kristi </a:t>
            </a:r>
            <a:r>
              <a:rPr lang="en-US" sz="2400" dirty="0" err="1">
                <a:latin typeface="Calibri" pitchFamily="34" charset="0"/>
                <a:cs typeface="Calibri" pitchFamily="34" charset="0"/>
              </a:rPr>
              <a:t>Pettibone</a:t>
            </a:r>
            <a:r>
              <a:rPr lang="en-US" sz="2400" dirty="0">
                <a:latin typeface="Calibri" pitchFamily="34" charset="0"/>
                <a:cs typeface="Calibri" pitchFamily="34" charset="0"/>
              </a:rPr>
              <a:t>, Ph.D.</a:t>
            </a:r>
            <a:br>
              <a:rPr lang="en-US" dirty="0">
                <a:latin typeface="Calibri" pitchFamily="34" charset="0"/>
                <a:cs typeface="Calibri" pitchFamily="34" charset="0"/>
              </a:rPr>
            </a:br>
            <a:r>
              <a:rPr lang="en-US" dirty="0">
                <a:latin typeface="Calibri" pitchFamily="34" charset="0"/>
                <a:cs typeface="Calibri" pitchFamily="34" charset="0"/>
              </a:rPr>
              <a:t>National Institute of Environmental Health Sciences (NIEHS)</a:t>
            </a:r>
          </a:p>
        </p:txBody>
      </p:sp>
      <p:sp>
        <p:nvSpPr>
          <p:cNvPr id="4" name="TextBox 3"/>
          <p:cNvSpPr txBox="1"/>
          <p:nvPr/>
        </p:nvSpPr>
        <p:spPr>
          <a:xfrm>
            <a:off x="609600" y="5257800"/>
            <a:ext cx="3962400" cy="1477328"/>
          </a:xfrm>
          <a:prstGeom prst="rect">
            <a:avLst/>
          </a:prstGeom>
          <a:noFill/>
        </p:spPr>
        <p:txBody>
          <a:bodyPr wrap="square" rtlCol="0">
            <a:spAutoFit/>
          </a:bodyPr>
          <a:lstStyle/>
          <a:p>
            <a:r>
              <a:rPr lang="en-US" b="1" dirty="0">
                <a:solidFill>
                  <a:srgbClr val="134679"/>
                </a:solidFill>
                <a:latin typeface="Calibri" pitchFamily="34" charset="0"/>
                <a:cs typeface="Calibri" pitchFamily="34" charset="0"/>
              </a:rPr>
              <a:t>This training was developed by the NIEHS as a companion to the PEPH Evaluation Metrics Manual.</a:t>
            </a:r>
          </a:p>
          <a:p>
            <a:endParaRPr lang="en-US" b="1" dirty="0">
              <a:solidFill>
                <a:srgbClr val="134679"/>
              </a:solidFill>
              <a:latin typeface="Calibri" pitchFamily="34" charset="0"/>
              <a:cs typeface="Calibri" pitchFamily="34" charset="0"/>
            </a:endParaRPr>
          </a:p>
          <a:p>
            <a:r>
              <a:rPr lang="en-US" b="1" dirty="0">
                <a:solidFill>
                  <a:srgbClr val="134679"/>
                </a:solidFill>
                <a:latin typeface="Calibri" pitchFamily="34" charset="0"/>
                <a:cs typeface="Calibri" pitchFamily="34" charset="0"/>
              </a:rPr>
              <a:t>Last updated: August 29, 2012</a:t>
            </a:r>
          </a:p>
        </p:txBody>
      </p:sp>
      <p:pic>
        <p:nvPicPr>
          <p:cNvPr id="5" name="Picture 4" descr="Picture of Evaluation Metrics Manual" title="Picture of Evaluation Metrics Manu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30373">
            <a:off x="6272052" y="2558081"/>
            <a:ext cx="2435895" cy="3125907"/>
          </a:xfrm>
          <a:prstGeom prst="rect">
            <a:avLst/>
          </a:prstGeom>
        </p:spPr>
      </p:pic>
    </p:spTree>
    <p:extLst>
      <p:ext uri="{BB962C8B-B14F-4D97-AF65-F5344CB8AC3E}">
        <p14:creationId xmlns:p14="http://schemas.microsoft.com/office/powerpoint/2010/main" val="4083021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916"/>
            <a:ext cx="8229600" cy="730250"/>
          </a:xfrm>
        </p:spPr>
        <p:txBody>
          <a:bodyPr/>
          <a:lstStyle/>
          <a:p>
            <a:pPr algn="ctr"/>
            <a:r>
              <a:rPr lang="en-US" sz="4800" dirty="0"/>
              <a:t>Handout C</a:t>
            </a:r>
          </a:p>
        </p:txBody>
      </p:sp>
      <p:sp>
        <p:nvSpPr>
          <p:cNvPr id="3" name="Content Placeholder 2"/>
          <p:cNvSpPr>
            <a:spLocks noGrp="1"/>
          </p:cNvSpPr>
          <p:nvPr>
            <p:ph idx="1"/>
          </p:nvPr>
        </p:nvSpPr>
        <p:spPr>
          <a:xfrm>
            <a:off x="609600" y="4419600"/>
            <a:ext cx="8077200" cy="1511300"/>
          </a:xfrm>
        </p:spPr>
        <p:txBody>
          <a:bodyPr/>
          <a:lstStyle/>
          <a:p>
            <a:pPr>
              <a:spcBef>
                <a:spcPts val="0"/>
              </a:spcBef>
            </a:pPr>
            <a:r>
              <a:rPr lang="en-US" sz="2800" dirty="0"/>
              <a:t>Distribute Handout C.</a:t>
            </a:r>
          </a:p>
          <a:p>
            <a:r>
              <a:rPr lang="en-US" sz="2800" dirty="0"/>
              <a:t>Review metrics from Goods Movement case.</a:t>
            </a:r>
          </a:p>
        </p:txBody>
      </p:sp>
      <p:pic>
        <p:nvPicPr>
          <p:cNvPr id="4" name="Picture 3" descr="Picture of a press conference" title="Picture of a press confere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5969"/>
            <a:ext cx="5396626" cy="2845336"/>
          </a:xfrm>
          <a:prstGeom prst="rect">
            <a:avLst/>
          </a:prstGeom>
          <a:noFill/>
          <a:ln>
            <a:noFill/>
          </a:ln>
        </p:spPr>
      </p:pic>
      <p:sp>
        <p:nvSpPr>
          <p:cNvPr id="5" name="TextBox 4"/>
          <p:cNvSpPr txBox="1"/>
          <p:nvPr/>
        </p:nvSpPr>
        <p:spPr>
          <a:xfrm>
            <a:off x="5257800" y="4108862"/>
            <a:ext cx="1967626" cy="261610"/>
          </a:xfrm>
          <a:prstGeom prst="rect">
            <a:avLst/>
          </a:prstGeom>
          <a:noFill/>
        </p:spPr>
        <p:txBody>
          <a:bodyPr wrap="square" rtlCol="0">
            <a:spAutoFit/>
          </a:bodyPr>
          <a:lstStyle/>
          <a:p>
            <a:r>
              <a:rPr lang="en-US" sz="1100" dirty="0">
                <a:latin typeface="Calibri" pitchFamily="34" charset="0"/>
                <a:cs typeface="Calibri" pitchFamily="34" charset="0"/>
              </a:rPr>
              <a:t>Photo Credit: Jesse N. Marquez</a:t>
            </a:r>
          </a:p>
        </p:txBody>
      </p:sp>
    </p:spTree>
    <p:extLst>
      <p:ext uri="{BB962C8B-B14F-4D97-AF65-F5344CB8AC3E}">
        <p14:creationId xmlns:p14="http://schemas.microsoft.com/office/powerpoint/2010/main" val="196079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152400"/>
            <a:ext cx="4495800" cy="895350"/>
          </a:xfrm>
        </p:spPr>
        <p:txBody>
          <a:bodyPr/>
          <a:lstStyle/>
          <a:p>
            <a:r>
              <a:rPr lang="en-US" sz="4800" dirty="0"/>
              <a:t>Data Collection</a:t>
            </a:r>
          </a:p>
        </p:txBody>
      </p:sp>
      <p:sp>
        <p:nvSpPr>
          <p:cNvPr id="32771" name="Content Placeholder 2"/>
          <p:cNvSpPr>
            <a:spLocks noGrp="1"/>
          </p:cNvSpPr>
          <p:nvPr>
            <p:ph idx="1"/>
          </p:nvPr>
        </p:nvSpPr>
        <p:spPr>
          <a:xfrm>
            <a:off x="609600" y="1049338"/>
            <a:ext cx="8077200" cy="5199062"/>
          </a:xfrm>
        </p:spPr>
        <p:txBody>
          <a:bodyPr/>
          <a:lstStyle/>
          <a:p>
            <a:r>
              <a:rPr lang="en-US" sz="2400" dirty="0"/>
              <a:t>Plan but be open to new ideas</a:t>
            </a:r>
          </a:p>
          <a:p>
            <a:r>
              <a:rPr lang="en-US" sz="2400" dirty="0"/>
              <a:t>Think about data early and </a:t>
            </a:r>
            <a:br>
              <a:rPr lang="en-US" sz="2400" dirty="0"/>
            </a:br>
            <a:r>
              <a:rPr lang="en-US" sz="2400" dirty="0"/>
              <a:t>often</a:t>
            </a:r>
          </a:p>
          <a:p>
            <a:r>
              <a:rPr lang="en-US" sz="2400" dirty="0"/>
              <a:t>Qualitative and quantitative</a:t>
            </a:r>
          </a:p>
          <a:p>
            <a:r>
              <a:rPr lang="en-US" sz="2400" dirty="0"/>
              <a:t>Consider:</a:t>
            </a:r>
          </a:p>
          <a:p>
            <a:pPr lvl="1"/>
            <a:r>
              <a:rPr lang="en-US" sz="2400" dirty="0"/>
              <a:t>How many people will be needed?</a:t>
            </a:r>
          </a:p>
          <a:p>
            <a:pPr lvl="1"/>
            <a:r>
              <a:rPr lang="en-US" sz="2400" dirty="0"/>
              <a:t>Will special equipment be required?</a:t>
            </a:r>
          </a:p>
          <a:p>
            <a:pPr lvl="1"/>
            <a:r>
              <a:rPr lang="en-US" sz="2400" dirty="0"/>
              <a:t>How much training will be involved?</a:t>
            </a:r>
          </a:p>
          <a:p>
            <a:pPr lvl="1"/>
            <a:r>
              <a:rPr lang="en-US" sz="2400" dirty="0"/>
              <a:t>How will data be stored  (security issues, ownership, and backups)?</a:t>
            </a:r>
          </a:p>
        </p:txBody>
      </p:sp>
      <p:pic>
        <p:nvPicPr>
          <p:cNvPr id="5" name="Picture 2" descr="Picture of women collecting data" title="Picture of women collecting d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6938" y="152400"/>
            <a:ext cx="4032762"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72200" y="2858239"/>
            <a:ext cx="2857500" cy="261610"/>
          </a:xfrm>
          <a:prstGeom prst="rect">
            <a:avLst/>
          </a:prstGeom>
        </p:spPr>
        <p:txBody>
          <a:bodyPr wrap="square">
            <a:spAutoFit/>
          </a:bodyPr>
          <a:lstStyle/>
          <a:p>
            <a:pPr marL="0" lvl="1" algn="r">
              <a:buNone/>
            </a:pPr>
            <a:r>
              <a:rPr lang="en-US" sz="1100" dirty="0">
                <a:latin typeface="Calibri" pitchFamily="34" charset="0"/>
                <a:cs typeface="Calibri" pitchFamily="34" charset="0"/>
              </a:rPr>
              <a:t>Photo Credit: Andrea </a:t>
            </a:r>
            <a:r>
              <a:rPr lang="en-US" sz="1100" dirty="0" err="1">
                <a:latin typeface="Calibri" pitchFamily="34" charset="0"/>
                <a:cs typeface="Calibri" pitchFamily="34" charset="0"/>
              </a:rPr>
              <a:t>Hricko</a:t>
            </a:r>
            <a:endParaRPr lang="en-US" sz="1100" dirty="0">
              <a:latin typeface="Calibri" pitchFamily="34" charset="0"/>
              <a:cs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Evaluating Metrics</a:t>
            </a:r>
          </a:p>
        </p:txBody>
      </p:sp>
      <p:sp>
        <p:nvSpPr>
          <p:cNvPr id="3" name="Content Placeholder 2"/>
          <p:cNvSpPr>
            <a:spLocks noGrp="1"/>
          </p:cNvSpPr>
          <p:nvPr>
            <p:ph idx="1"/>
          </p:nvPr>
        </p:nvSpPr>
        <p:spPr/>
        <p:txBody>
          <a:bodyPr/>
          <a:lstStyle/>
          <a:p>
            <a:endParaRPr lang="en-US" dirty="0"/>
          </a:p>
          <a:p>
            <a:endParaRPr lang="en-US" dirty="0"/>
          </a:p>
          <a:p>
            <a:pPr marL="0" indent="0" algn="ctr">
              <a:buNone/>
            </a:pPr>
            <a:r>
              <a:rPr lang="en-US" sz="2800" dirty="0"/>
              <a:t>How do I know whether my metric is any good?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76200"/>
            <a:ext cx="9144000" cy="730250"/>
          </a:xfrm>
        </p:spPr>
        <p:txBody>
          <a:bodyPr/>
          <a:lstStyle/>
          <a:p>
            <a:pPr algn="ctr"/>
            <a:r>
              <a:rPr lang="en-US" sz="4800" dirty="0"/>
              <a:t>SMART Metrics</a:t>
            </a:r>
          </a:p>
        </p:txBody>
      </p:sp>
      <p:sp>
        <p:nvSpPr>
          <p:cNvPr id="31747" name="Content Placeholder 2"/>
          <p:cNvSpPr>
            <a:spLocks noGrp="1"/>
          </p:cNvSpPr>
          <p:nvPr>
            <p:ph idx="1"/>
          </p:nvPr>
        </p:nvSpPr>
        <p:spPr>
          <a:xfrm>
            <a:off x="609600" y="1049338"/>
            <a:ext cx="8077200" cy="4970462"/>
          </a:xfrm>
        </p:spPr>
        <p:txBody>
          <a:bodyPr/>
          <a:lstStyle/>
          <a:p>
            <a:pPr marL="0" indent="0">
              <a:buNone/>
            </a:pPr>
            <a:r>
              <a:rPr lang="en-US" sz="2400" dirty="0"/>
              <a:t>SMART metrics are criteria that assist in the development of metrics. The 5 criteria that make up SMART metrics are:</a:t>
            </a:r>
          </a:p>
          <a:p>
            <a:pPr lvl="1">
              <a:buFont typeface="Wingdings" pitchFamily="2" charset="2"/>
              <a:buChar char="Ø"/>
            </a:pPr>
            <a:r>
              <a:rPr lang="en-US" sz="2400" b="1" u="sng" dirty="0"/>
              <a:t>S</a:t>
            </a:r>
            <a:r>
              <a:rPr lang="en-US" sz="2400" dirty="0"/>
              <a:t>pecific – detail the milestones you expect to achieve, who will achieve them and how</a:t>
            </a:r>
          </a:p>
          <a:p>
            <a:pPr lvl="1">
              <a:buFont typeface="Wingdings" pitchFamily="2" charset="2"/>
              <a:buChar char="Ø"/>
            </a:pPr>
            <a:r>
              <a:rPr lang="en-US" sz="2400" b="1" u="sng" dirty="0"/>
              <a:t>M</a:t>
            </a:r>
            <a:r>
              <a:rPr lang="en-US" sz="2400" dirty="0"/>
              <a:t>easurable – define exactly what level of change you expect to achieve</a:t>
            </a:r>
          </a:p>
          <a:p>
            <a:pPr lvl="1">
              <a:buFont typeface="Wingdings" pitchFamily="2" charset="2"/>
              <a:buChar char="Ø"/>
            </a:pPr>
            <a:r>
              <a:rPr lang="en-US" sz="2400" b="1" u="sng" dirty="0"/>
              <a:t>A</a:t>
            </a:r>
            <a:r>
              <a:rPr lang="en-US" sz="2400" dirty="0"/>
              <a:t>ttainable – create a metric that your group or organization can actually achieve</a:t>
            </a:r>
          </a:p>
          <a:p>
            <a:pPr lvl="1">
              <a:buFont typeface="Wingdings" pitchFamily="2" charset="2"/>
              <a:buChar char="Ø"/>
            </a:pPr>
            <a:r>
              <a:rPr lang="en-US" sz="2400" b="1" u="sng" dirty="0"/>
              <a:t>R</a:t>
            </a:r>
            <a:r>
              <a:rPr lang="en-US" sz="2400" dirty="0"/>
              <a:t>elevant – ensure your metric is connected to your goal</a:t>
            </a:r>
          </a:p>
          <a:p>
            <a:pPr lvl="1">
              <a:buFont typeface="Wingdings" pitchFamily="2" charset="2"/>
              <a:buChar char="Ø"/>
            </a:pPr>
            <a:r>
              <a:rPr lang="en-US" sz="2400" b="1" u="sng" dirty="0"/>
              <a:t>T</a:t>
            </a:r>
            <a:r>
              <a:rPr lang="en-US" sz="2400" dirty="0"/>
              <a:t>imely – limit your metrics to those measures that you can reasonably collect within the time frame of the project</a:t>
            </a:r>
          </a:p>
        </p:txBody>
      </p:sp>
    </p:spTree>
    <p:extLst>
      <p:ext uri="{BB962C8B-B14F-4D97-AF65-F5344CB8AC3E}">
        <p14:creationId xmlns:p14="http://schemas.microsoft.com/office/powerpoint/2010/main" val="2319678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sz="4800" dirty="0"/>
              <a:t>Discussion</a:t>
            </a:r>
          </a:p>
        </p:txBody>
      </p:sp>
      <p:sp>
        <p:nvSpPr>
          <p:cNvPr id="33795" name="Content Placeholder 2"/>
          <p:cNvSpPr>
            <a:spLocks noGrp="1"/>
          </p:cNvSpPr>
          <p:nvPr>
            <p:ph idx="1"/>
          </p:nvPr>
        </p:nvSpPr>
        <p:spPr>
          <a:xfrm>
            <a:off x="609600" y="1295400"/>
            <a:ext cx="8077200" cy="1295400"/>
          </a:xfrm>
        </p:spPr>
        <p:txBody>
          <a:bodyPr/>
          <a:lstStyle/>
          <a:p>
            <a:pPr marL="0" indent="0" algn="ctr">
              <a:buNone/>
            </a:pPr>
            <a:r>
              <a:rPr lang="en-US" sz="2800" dirty="0"/>
              <a:t>Do you have any questions?</a:t>
            </a:r>
          </a:p>
          <a:p>
            <a:pPr marL="0" indent="0" algn="ctr">
              <a:buNone/>
            </a:pPr>
            <a:r>
              <a:rPr lang="en-US" sz="2800" dirty="0"/>
              <a:t>How will you use logic models in your program?</a:t>
            </a:r>
          </a:p>
        </p:txBody>
      </p:sp>
      <p:pic>
        <p:nvPicPr>
          <p:cNvPr id="4099" name="Picture 3" descr="Picture of people standing underneath a question mark" title="Picture of people standing underneath a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861441"/>
            <a:ext cx="2438400" cy="3418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2"/>
          <p:cNvSpPr>
            <a:spLocks noGrp="1"/>
          </p:cNvSpPr>
          <p:nvPr>
            <p:ph idx="1"/>
          </p:nvPr>
        </p:nvSpPr>
        <p:spPr>
          <a:xfrm>
            <a:off x="593766" y="1453921"/>
            <a:ext cx="4191000" cy="3727679"/>
          </a:xfrm>
        </p:spPr>
        <p:txBody>
          <a:bodyPr/>
          <a:lstStyle/>
          <a:p>
            <a:r>
              <a:rPr lang="en-US" sz="2800" dirty="0"/>
              <a:t>Why should we evaluate projects?</a:t>
            </a:r>
          </a:p>
          <a:p>
            <a:r>
              <a:rPr lang="en-US" sz="2800" dirty="0"/>
              <a:t>How does a logic model help you think about evaluation?</a:t>
            </a:r>
          </a:p>
          <a:p>
            <a:r>
              <a:rPr lang="en-US" sz="2800" dirty="0"/>
              <a:t>How do you identify metrics once you have a logic model?</a:t>
            </a:r>
          </a:p>
        </p:txBody>
      </p:sp>
      <p:pic>
        <p:nvPicPr>
          <p:cNvPr id="1026" name="Picture 2" descr="Picture of a checklist" title="Picture of a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13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295900" cy="730250"/>
          </a:xfrm>
        </p:spPr>
        <p:txBody>
          <a:bodyPr/>
          <a:lstStyle/>
          <a:p>
            <a:r>
              <a:rPr lang="en-US" dirty="0"/>
              <a:t>Acknowledgements</a:t>
            </a:r>
          </a:p>
        </p:txBody>
      </p:sp>
      <p:sp>
        <p:nvSpPr>
          <p:cNvPr id="3" name="Content Placeholder 2"/>
          <p:cNvSpPr>
            <a:spLocks noGrp="1"/>
          </p:cNvSpPr>
          <p:nvPr>
            <p:ph idx="1"/>
          </p:nvPr>
        </p:nvSpPr>
        <p:spPr>
          <a:xfrm>
            <a:off x="316675" y="1978073"/>
            <a:ext cx="8077200" cy="3733800"/>
          </a:xfrm>
        </p:spPr>
        <p:txBody>
          <a:bodyPr/>
          <a:lstStyle/>
          <a:p>
            <a:r>
              <a:rPr lang="en-US" dirty="0"/>
              <a:t>The PEPH Manual was created by a team led by the NIEHS Division of Extramural Research and Training. Many staff members from across the Division participated, including Christie Drew, Kristi Pettibone, Liam O’Fallon, Beth Anderson, Sharon Beard, Helena Davis, and Caroline Dilworth.</a:t>
            </a:r>
          </a:p>
          <a:p>
            <a:r>
              <a:rPr lang="en-US" dirty="0"/>
              <a:t>More importantly, the manual relies on expertise and input from a wide range of grantees and  partners involved in the PEPH program.</a:t>
            </a:r>
          </a:p>
          <a:p>
            <a:r>
              <a:rPr lang="en-US" dirty="0"/>
              <a:t>This work was also supported by tasks and contracts with the Science and Technology Institute; MDB, Inc.; and Image Associates.</a:t>
            </a:r>
          </a:p>
          <a:p>
            <a:r>
              <a:rPr lang="en-US" dirty="0"/>
              <a:t>The training was developed primarily by Christie Drew and Kristi Pettibone, with input for case studies from Andrea </a:t>
            </a:r>
            <a:r>
              <a:rPr lang="en-US" dirty="0" err="1"/>
              <a:t>Hricko</a:t>
            </a:r>
            <a:r>
              <a:rPr lang="en-US" dirty="0"/>
              <a:t>, John Sullivan, Juan and Bryan </a:t>
            </a:r>
            <a:r>
              <a:rPr lang="en-US" dirty="0" err="1"/>
              <a:t>Parras</a:t>
            </a:r>
            <a:r>
              <a:rPr lang="en-US" dirty="0"/>
              <a:t>, Sharon Croissant, Patrick Ryan, </a:t>
            </a:r>
            <a:r>
              <a:rPr lang="en-US" dirty="0" err="1"/>
              <a:t>Cyntia</a:t>
            </a:r>
            <a:r>
              <a:rPr lang="en-US" dirty="0"/>
              <a:t> </a:t>
            </a:r>
            <a:r>
              <a:rPr lang="en-US" dirty="0" err="1"/>
              <a:t>Eghbalnia</a:t>
            </a:r>
            <a:r>
              <a:rPr lang="en-US" dirty="0"/>
              <a:t>, and Bono Sen. The set of final training materials was developed by MDB, Inc.</a:t>
            </a:r>
          </a:p>
        </p:txBody>
      </p:sp>
      <p:pic>
        <p:nvPicPr>
          <p:cNvPr id="2050" name="Picture 2" descr="Picture of hands forming a circle" title="Picture of hands forming a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28600"/>
            <a:ext cx="252180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06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9144000" cy="730250"/>
          </a:xfrm>
        </p:spPr>
        <p:txBody>
          <a:bodyPr/>
          <a:lstStyle/>
          <a:p>
            <a:pPr algn="ctr"/>
            <a:r>
              <a:rPr lang="en-US" sz="4800" dirty="0"/>
              <a:t>Contacts</a:t>
            </a:r>
          </a:p>
        </p:txBody>
      </p:sp>
      <p:sp>
        <p:nvSpPr>
          <p:cNvPr id="3" name="Content Placeholder 2"/>
          <p:cNvSpPr>
            <a:spLocks noGrp="1"/>
          </p:cNvSpPr>
          <p:nvPr>
            <p:ph idx="1"/>
          </p:nvPr>
        </p:nvSpPr>
        <p:spPr/>
        <p:txBody>
          <a:bodyPr/>
          <a:lstStyle/>
          <a:p>
            <a:pPr marL="0" indent="0">
              <a:spcBef>
                <a:spcPts val="1200"/>
              </a:spcBef>
              <a:buNone/>
            </a:pPr>
            <a:r>
              <a:rPr lang="en-US" sz="2400" b="1" dirty="0"/>
              <a:t>Christie Drew</a:t>
            </a:r>
          </a:p>
          <a:p>
            <a:pPr marL="0" indent="0">
              <a:spcBef>
                <a:spcPts val="1200"/>
              </a:spcBef>
              <a:buNone/>
            </a:pPr>
            <a:r>
              <a:rPr lang="en-US" sz="2400" b="1" dirty="0"/>
              <a:t>Program Analysis Branch, NIEHS</a:t>
            </a:r>
          </a:p>
          <a:p>
            <a:pPr marL="0" indent="0">
              <a:spcBef>
                <a:spcPts val="1200"/>
              </a:spcBef>
              <a:buNone/>
            </a:pPr>
            <a:r>
              <a:rPr lang="en-US" sz="2400" b="1" dirty="0"/>
              <a:t>E-mail: </a:t>
            </a:r>
            <a:r>
              <a:rPr lang="en-US" sz="2400" b="1" dirty="0">
                <a:hlinkClick r:id="rId3" tooltip="Email Christie Drew"/>
              </a:rPr>
              <a:t>drewc@niehs.nih.gov</a:t>
            </a:r>
            <a:endParaRPr lang="en-US" sz="2400" b="1" dirty="0"/>
          </a:p>
          <a:p>
            <a:pPr marL="0" indent="0">
              <a:spcBef>
                <a:spcPts val="1200"/>
              </a:spcBef>
              <a:buNone/>
            </a:pPr>
            <a:r>
              <a:rPr lang="en-US" sz="2400" b="1" dirty="0"/>
              <a:t>Phone: 919 541-3319</a:t>
            </a:r>
            <a:br>
              <a:rPr lang="en-US" sz="2400" b="1" dirty="0"/>
            </a:br>
            <a:endParaRPr lang="en-US" sz="2400" b="1" dirty="0">
              <a:solidFill>
                <a:srgbClr val="000000"/>
              </a:solidFill>
            </a:endParaRPr>
          </a:p>
          <a:p>
            <a:pPr marL="0" lvl="0" indent="0">
              <a:spcBef>
                <a:spcPts val="1200"/>
              </a:spcBef>
              <a:buClr>
                <a:srgbClr val="134679"/>
              </a:buClr>
              <a:buNone/>
            </a:pPr>
            <a:r>
              <a:rPr lang="en-US" sz="2400" b="1" dirty="0">
                <a:solidFill>
                  <a:srgbClr val="000000"/>
                </a:solidFill>
              </a:rPr>
              <a:t>Kristi Pettibone</a:t>
            </a:r>
          </a:p>
          <a:p>
            <a:pPr marL="0" lvl="0" indent="0">
              <a:spcBef>
                <a:spcPts val="1200"/>
              </a:spcBef>
              <a:buClr>
                <a:srgbClr val="134679"/>
              </a:buClr>
              <a:buNone/>
            </a:pPr>
            <a:r>
              <a:rPr lang="en-US" sz="2400" b="1" dirty="0">
                <a:solidFill>
                  <a:srgbClr val="000000"/>
                </a:solidFill>
              </a:rPr>
              <a:t>Program Analysis Branch, NIEHS</a:t>
            </a:r>
          </a:p>
          <a:p>
            <a:pPr marL="0" lvl="0" indent="0">
              <a:spcBef>
                <a:spcPts val="1200"/>
              </a:spcBef>
              <a:buClr>
                <a:srgbClr val="134679"/>
              </a:buClr>
              <a:buNone/>
            </a:pPr>
            <a:r>
              <a:rPr lang="en-US" sz="2400" b="1" dirty="0">
                <a:solidFill>
                  <a:srgbClr val="000000"/>
                </a:solidFill>
              </a:rPr>
              <a:t>E-mail: </a:t>
            </a:r>
            <a:r>
              <a:rPr lang="en-US" sz="2400" b="1" dirty="0">
                <a:solidFill>
                  <a:srgbClr val="000000"/>
                </a:solidFill>
                <a:hlinkClick r:id="rId4"/>
              </a:rPr>
              <a:t>pettibonekg@niehs.nih.gov</a:t>
            </a:r>
            <a:endParaRPr lang="en-US" sz="2400" b="1" dirty="0">
              <a:solidFill>
                <a:srgbClr val="000000"/>
              </a:solidFill>
            </a:endParaRPr>
          </a:p>
          <a:p>
            <a:pPr marL="0" lvl="0" indent="0">
              <a:spcBef>
                <a:spcPts val="1200"/>
              </a:spcBef>
              <a:buClr>
                <a:srgbClr val="134679"/>
              </a:buClr>
              <a:buNone/>
            </a:pPr>
            <a:r>
              <a:rPr lang="en-US" sz="2400" b="1" dirty="0">
                <a:solidFill>
                  <a:srgbClr val="000000"/>
                </a:solidFill>
              </a:rPr>
              <a:t>Phone: 919 541-7752</a:t>
            </a:r>
          </a:p>
          <a:p>
            <a:pPr marL="0" indent="0">
              <a:buNone/>
            </a:pPr>
            <a:br>
              <a:rPr lang="en-US" dirty="0"/>
            </a:br>
            <a:r>
              <a:rPr lang="en-US" dirty="0"/>
              <a:t>PAB Website: </a:t>
            </a:r>
            <a:r>
              <a:rPr lang="en-US" dirty="0">
                <a:hlinkClick r:id="rId5" tooltip="PAB Website"/>
              </a:rPr>
              <a:t>http://www.niehs.nih.gov/research/supported/dert/pab/index.cfm</a:t>
            </a:r>
            <a:endParaRPr lang="en-US" dirty="0"/>
          </a:p>
        </p:txBody>
      </p:sp>
      <p:pic>
        <p:nvPicPr>
          <p:cNvPr id="3074" name="Picture 2" descr="Envelope Icon" title="Envelop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292224"/>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32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hlinkClick r:id="rId3" action="ppaction://hlinksldjump"/>
          </p:cNvPr>
          <p:cNvSpPr txBox="1"/>
          <p:nvPr/>
        </p:nvSpPr>
        <p:spPr>
          <a:xfrm>
            <a:off x="1138438" y="3286188"/>
            <a:ext cx="4011739" cy="646331"/>
          </a:xfrm>
          <a:prstGeom prst="rect">
            <a:avLst/>
          </a:prstGeom>
          <a:noFill/>
        </p:spPr>
        <p:txBody>
          <a:bodyPr wrap="none" rtlCol="0">
            <a:spAutoFit/>
          </a:bodyPr>
          <a:lstStyle/>
          <a:p>
            <a:r>
              <a:rPr lang="en-US" sz="3600" u="sng" dirty="0" err="1">
                <a:solidFill>
                  <a:srgbClr val="0070C0"/>
                </a:solidFill>
                <a:latin typeface="+mn-lt"/>
              </a:rPr>
              <a:t>Encuentros</a:t>
            </a:r>
            <a:r>
              <a:rPr lang="en-US" sz="3600" u="sng" dirty="0">
                <a:solidFill>
                  <a:srgbClr val="0070C0"/>
                </a:solidFill>
                <a:latin typeface="+mn-lt"/>
              </a:rPr>
              <a:t> Network</a:t>
            </a:r>
          </a:p>
        </p:txBody>
      </p:sp>
      <p:sp>
        <p:nvSpPr>
          <p:cNvPr id="3" name="TextBox 2">
            <a:hlinkClick r:id="rId4" action="ppaction://hlinksldjump"/>
          </p:cNvPr>
          <p:cNvSpPr txBox="1"/>
          <p:nvPr/>
        </p:nvSpPr>
        <p:spPr>
          <a:xfrm>
            <a:off x="1143000" y="2639857"/>
            <a:ext cx="3549754" cy="646331"/>
          </a:xfrm>
          <a:prstGeom prst="rect">
            <a:avLst/>
          </a:prstGeom>
          <a:noFill/>
        </p:spPr>
        <p:txBody>
          <a:bodyPr wrap="none" rtlCol="0">
            <a:spAutoFit/>
          </a:bodyPr>
          <a:lstStyle>
            <a:defPPr>
              <a:defRPr lang="en-US"/>
            </a:defPPr>
            <a:lvl1pPr>
              <a:defRPr sz="2400" u="sng">
                <a:solidFill>
                  <a:srgbClr val="0070C0"/>
                </a:solidFill>
                <a:latin typeface="+mn-lt"/>
              </a:defRPr>
            </a:lvl1pPr>
          </a:lstStyle>
          <a:p>
            <a:r>
              <a:rPr lang="en-US" sz="3600" dirty="0"/>
              <a:t>Goods Movement</a:t>
            </a:r>
          </a:p>
        </p:txBody>
      </p:sp>
      <p:sp>
        <p:nvSpPr>
          <p:cNvPr id="4" name="TextBox 3">
            <a:hlinkClick r:id="rId5" action="ppaction://hlinksldjump"/>
          </p:cNvPr>
          <p:cNvSpPr txBox="1"/>
          <p:nvPr/>
        </p:nvSpPr>
        <p:spPr>
          <a:xfrm>
            <a:off x="1158322" y="3932519"/>
            <a:ext cx="6156878" cy="646331"/>
          </a:xfrm>
          <a:prstGeom prst="rect">
            <a:avLst/>
          </a:prstGeom>
          <a:noFill/>
        </p:spPr>
        <p:txBody>
          <a:bodyPr wrap="none" rtlCol="0">
            <a:spAutoFit/>
          </a:bodyPr>
          <a:lstStyle>
            <a:defPPr>
              <a:defRPr lang="en-US"/>
            </a:defPPr>
            <a:lvl1pPr>
              <a:defRPr sz="2400" u="sng">
                <a:solidFill>
                  <a:srgbClr val="0070C0"/>
                </a:solidFill>
                <a:latin typeface="+mn-lt"/>
              </a:defRPr>
            </a:lvl1pPr>
          </a:lstStyle>
          <a:p>
            <a:r>
              <a:rPr lang="en-US" sz="3600" dirty="0"/>
              <a:t>Cincinnati  Anti-Idling Campaign</a:t>
            </a:r>
          </a:p>
        </p:txBody>
      </p:sp>
      <p:sp>
        <p:nvSpPr>
          <p:cNvPr id="6" name="Title 5"/>
          <p:cNvSpPr>
            <a:spLocks noGrp="1"/>
          </p:cNvSpPr>
          <p:nvPr>
            <p:ph type="title"/>
          </p:nvPr>
        </p:nvSpPr>
        <p:spPr>
          <a:xfrm>
            <a:off x="1066800" y="1371600"/>
            <a:ext cx="6629400" cy="730250"/>
          </a:xfrm>
        </p:spPr>
        <p:txBody>
          <a:bodyPr/>
          <a:lstStyle/>
          <a:p>
            <a:pPr lvl="0" eaLnBrk="1" hangingPunct="1"/>
            <a:r>
              <a:rPr lang="en-US" sz="4000" kern="1200" dirty="0">
                <a:solidFill>
                  <a:srgbClr val="134679"/>
                </a:solidFill>
                <a:ea typeface="+mn-ea"/>
                <a:cs typeface="+mn-cs"/>
              </a:rPr>
              <a:t>Click on a Case Study to view:</a:t>
            </a:r>
            <a:endParaRPr lang="en-US" dirty="0"/>
          </a:p>
        </p:txBody>
      </p:sp>
    </p:spTree>
    <p:extLst>
      <p:ext uri="{BB962C8B-B14F-4D97-AF65-F5344CB8AC3E}">
        <p14:creationId xmlns:p14="http://schemas.microsoft.com/office/powerpoint/2010/main" val="2368982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1047750"/>
          </a:xfrm>
        </p:spPr>
        <p:txBody>
          <a:bodyPr/>
          <a:lstStyle/>
          <a:p>
            <a:pPr algn="ctr"/>
            <a:r>
              <a:rPr lang="en-US" sz="4800" dirty="0" err="1"/>
              <a:t>Encuentros</a:t>
            </a:r>
            <a:r>
              <a:rPr lang="en-US" sz="4800" dirty="0"/>
              <a:t> Network</a:t>
            </a:r>
          </a:p>
        </p:txBody>
      </p:sp>
      <p:sp>
        <p:nvSpPr>
          <p:cNvPr id="18435" name="Content Placeholder 2"/>
          <p:cNvSpPr>
            <a:spLocks noGrp="1"/>
          </p:cNvSpPr>
          <p:nvPr>
            <p:ph idx="1"/>
          </p:nvPr>
        </p:nvSpPr>
        <p:spPr>
          <a:xfrm>
            <a:off x="514022" y="1184726"/>
            <a:ext cx="8077200" cy="1177474"/>
          </a:xfrm>
        </p:spPr>
        <p:txBody>
          <a:bodyPr/>
          <a:lstStyle/>
          <a:p>
            <a:pPr marL="0" indent="0">
              <a:buNone/>
            </a:pPr>
            <a:r>
              <a:rPr lang="en-US" sz="2400" b="1" dirty="0"/>
              <a:t>Goal</a:t>
            </a:r>
            <a:r>
              <a:rPr lang="en-US" sz="2400" dirty="0"/>
              <a:t> - to understand the interplay and effects of multiple stressors on human health, build community resilience, and address environmental health concerns</a:t>
            </a:r>
          </a:p>
        </p:txBody>
      </p:sp>
      <p:sp>
        <p:nvSpPr>
          <p:cNvPr id="2" name="Rectangle 1"/>
          <p:cNvSpPr/>
          <p:nvPr/>
        </p:nvSpPr>
        <p:spPr>
          <a:xfrm>
            <a:off x="5856890" y="5269787"/>
            <a:ext cx="3134710" cy="600164"/>
          </a:xfrm>
          <a:prstGeom prst="rect">
            <a:avLst/>
          </a:prstGeom>
        </p:spPr>
        <p:txBody>
          <a:bodyPr wrap="square">
            <a:spAutoFit/>
          </a:bodyPr>
          <a:lstStyle/>
          <a:p>
            <a:pPr marL="0" lvl="1">
              <a:buNone/>
            </a:pPr>
            <a:endParaRPr lang="en-US" sz="1100" dirty="0">
              <a:latin typeface="Calibri" pitchFamily="34" charset="0"/>
              <a:cs typeface="Calibri" pitchFamily="34" charset="0"/>
            </a:endParaRPr>
          </a:p>
          <a:p>
            <a:pPr marL="0" lvl="1">
              <a:buNone/>
            </a:pPr>
            <a:r>
              <a:rPr lang="en-US" sz="1100" dirty="0">
                <a:latin typeface="Calibri" pitchFamily="34" charset="0"/>
                <a:cs typeface="Calibri" pitchFamily="34" charset="0"/>
              </a:rPr>
              <a:t>Carver Terrace Projects Playground, Port Arthur, TX</a:t>
            </a:r>
            <a:br>
              <a:rPr lang="en-US" sz="1100" dirty="0">
                <a:latin typeface="Calibri" pitchFamily="34" charset="0"/>
                <a:cs typeface="Calibri" pitchFamily="34" charset="0"/>
              </a:rPr>
            </a:br>
            <a:r>
              <a:rPr lang="en-US" sz="1100" dirty="0">
                <a:latin typeface="Calibri" pitchFamily="34" charset="0"/>
                <a:cs typeface="Calibri" pitchFamily="34" charset="0"/>
              </a:rPr>
              <a:t>Photo Credit: John Sullivan</a:t>
            </a:r>
          </a:p>
        </p:txBody>
      </p:sp>
      <p:pic>
        <p:nvPicPr>
          <p:cNvPr id="5" name="Picture 4" descr="Photo of playground near an industrial facility" title="Photo of playground near an industrial facil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6890" y="3120412"/>
            <a:ext cx="3048000" cy="2286000"/>
          </a:xfrm>
          <a:prstGeom prst="rect">
            <a:avLst/>
          </a:prstGeom>
        </p:spPr>
      </p:pic>
      <p:sp>
        <p:nvSpPr>
          <p:cNvPr id="11" name="Content Placeholder 2"/>
          <p:cNvSpPr txBox="1">
            <a:spLocks/>
          </p:cNvSpPr>
          <p:nvPr/>
        </p:nvSpPr>
        <p:spPr bwMode="auto">
          <a:xfrm>
            <a:off x="525517" y="2895600"/>
            <a:ext cx="5189483" cy="29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70000"/>
              </a:spcBef>
              <a:spcAft>
                <a:spcPct val="0"/>
              </a:spcAft>
              <a:buClr>
                <a:schemeClr val="tx2"/>
              </a:buClr>
              <a:buChar char="•"/>
              <a:defRPr>
                <a:solidFill>
                  <a:schemeClr val="tx1"/>
                </a:solidFill>
                <a:latin typeface="+mn-lt"/>
                <a:ea typeface="+mn-ea"/>
                <a:cs typeface="+mn-cs"/>
              </a:defRPr>
            </a:lvl1pPr>
            <a:lvl2pPr marL="576263" indent="-236538" algn="l" rtl="0" eaLnBrk="0" fontAlgn="base" hangingPunct="0">
              <a:lnSpc>
                <a:spcPct val="90000"/>
              </a:lnSpc>
              <a:spcBef>
                <a:spcPct val="70000"/>
              </a:spcBef>
              <a:spcAft>
                <a:spcPct val="0"/>
              </a:spcAft>
              <a:buClr>
                <a:schemeClr val="tx2"/>
              </a:buClr>
              <a:buChar char="–"/>
              <a:defRPr sz="1600">
                <a:solidFill>
                  <a:schemeClr val="tx1"/>
                </a:solidFill>
                <a:latin typeface="+mn-lt"/>
              </a:defRPr>
            </a:lvl2pPr>
            <a:lvl3pPr marL="857250" indent="-166688" algn="l" rtl="0" eaLnBrk="0" fontAlgn="base" hangingPunct="0">
              <a:lnSpc>
                <a:spcPct val="90000"/>
              </a:lnSpc>
              <a:spcBef>
                <a:spcPct val="70000"/>
              </a:spcBef>
              <a:spcAft>
                <a:spcPct val="0"/>
              </a:spcAft>
              <a:buClr>
                <a:schemeClr val="tx2"/>
              </a:buClr>
              <a:buChar char="•"/>
              <a:defRPr sz="1600">
                <a:solidFill>
                  <a:schemeClr val="tx1"/>
                </a:solidFill>
                <a:latin typeface="+mn-lt"/>
              </a:defRPr>
            </a:lvl3pPr>
            <a:lvl4pPr marL="1139825" indent="-168275" algn="l" rtl="0" eaLnBrk="0" fontAlgn="base" hangingPunct="0">
              <a:lnSpc>
                <a:spcPct val="90000"/>
              </a:lnSpc>
              <a:spcBef>
                <a:spcPct val="70000"/>
              </a:spcBef>
              <a:spcAft>
                <a:spcPct val="0"/>
              </a:spcAft>
              <a:buClr>
                <a:schemeClr val="tx2"/>
              </a:buClr>
              <a:buChar char="–"/>
              <a:defRPr sz="1400">
                <a:solidFill>
                  <a:schemeClr val="tx1"/>
                </a:solidFill>
                <a:latin typeface="+mn-lt"/>
              </a:defRPr>
            </a:lvl4pPr>
            <a:lvl5pPr marL="1433513" indent="-179388" algn="l" rtl="0" eaLnBrk="0" fontAlgn="base" hangingPunct="0">
              <a:lnSpc>
                <a:spcPct val="90000"/>
              </a:lnSpc>
              <a:spcBef>
                <a:spcPct val="70000"/>
              </a:spcBef>
              <a:spcAft>
                <a:spcPct val="0"/>
              </a:spcAft>
              <a:buClr>
                <a:schemeClr val="tx2"/>
              </a:buClr>
              <a:buChar char="•"/>
              <a:defRPr sz="1400">
                <a:solidFill>
                  <a:schemeClr val="tx1"/>
                </a:solidFill>
                <a:latin typeface="+mn-lt"/>
              </a:defRPr>
            </a:lvl5pPr>
            <a:lvl6pPr marL="1890713" indent="-179388" algn="l" rtl="0" fontAlgn="base">
              <a:lnSpc>
                <a:spcPct val="90000"/>
              </a:lnSpc>
              <a:spcBef>
                <a:spcPct val="70000"/>
              </a:spcBef>
              <a:spcAft>
                <a:spcPct val="0"/>
              </a:spcAft>
              <a:buClr>
                <a:schemeClr val="tx2"/>
              </a:buClr>
              <a:buChar char="•"/>
              <a:defRPr sz="1400">
                <a:solidFill>
                  <a:schemeClr val="tx1"/>
                </a:solidFill>
                <a:latin typeface="+mn-lt"/>
              </a:defRPr>
            </a:lvl6pPr>
            <a:lvl7pPr marL="2347913" indent="-179388" algn="l" rtl="0" fontAlgn="base">
              <a:lnSpc>
                <a:spcPct val="90000"/>
              </a:lnSpc>
              <a:spcBef>
                <a:spcPct val="70000"/>
              </a:spcBef>
              <a:spcAft>
                <a:spcPct val="0"/>
              </a:spcAft>
              <a:buClr>
                <a:schemeClr val="tx2"/>
              </a:buClr>
              <a:buChar char="•"/>
              <a:defRPr sz="1400">
                <a:solidFill>
                  <a:schemeClr val="tx1"/>
                </a:solidFill>
                <a:latin typeface="+mn-lt"/>
              </a:defRPr>
            </a:lvl7pPr>
            <a:lvl8pPr marL="2805113" indent="-179388" algn="l" rtl="0" fontAlgn="base">
              <a:lnSpc>
                <a:spcPct val="90000"/>
              </a:lnSpc>
              <a:spcBef>
                <a:spcPct val="70000"/>
              </a:spcBef>
              <a:spcAft>
                <a:spcPct val="0"/>
              </a:spcAft>
              <a:buClr>
                <a:schemeClr val="tx2"/>
              </a:buClr>
              <a:buChar char="•"/>
              <a:defRPr sz="1400">
                <a:solidFill>
                  <a:schemeClr val="tx1"/>
                </a:solidFill>
                <a:latin typeface="+mn-lt"/>
              </a:defRPr>
            </a:lvl8pPr>
            <a:lvl9pPr marL="3262313" indent="-179388" algn="l" rtl="0" fontAlgn="base">
              <a:lnSpc>
                <a:spcPct val="90000"/>
              </a:lnSpc>
              <a:spcBef>
                <a:spcPct val="70000"/>
              </a:spcBef>
              <a:spcAft>
                <a:spcPct val="0"/>
              </a:spcAft>
              <a:buClr>
                <a:schemeClr val="tx2"/>
              </a:buClr>
              <a:buChar char="•"/>
              <a:defRPr sz="1400">
                <a:solidFill>
                  <a:schemeClr val="tx1"/>
                </a:solidFill>
                <a:latin typeface="+mn-lt"/>
              </a:defRPr>
            </a:lvl9pPr>
          </a:lstStyle>
          <a:p>
            <a:pPr marL="0" indent="0">
              <a:buFontTx/>
              <a:buNone/>
            </a:pPr>
            <a:r>
              <a:rPr lang="en-US" sz="2400" b="1" dirty="0"/>
              <a:t>“</a:t>
            </a:r>
            <a:r>
              <a:rPr lang="en-US" sz="2400" b="1" dirty="0" err="1"/>
              <a:t>Encuentro</a:t>
            </a:r>
            <a:r>
              <a:rPr lang="en-US" sz="2400" b="1" dirty="0"/>
              <a:t>”:</a:t>
            </a:r>
            <a:r>
              <a:rPr lang="en-US" sz="2400" dirty="0"/>
              <a:t> </a:t>
            </a:r>
          </a:p>
          <a:p>
            <a:r>
              <a:rPr lang="en-US" sz="2400" dirty="0"/>
              <a:t>engagement and discovery</a:t>
            </a:r>
          </a:p>
          <a:p>
            <a:r>
              <a:rPr lang="en-US" sz="2400" dirty="0"/>
              <a:t>community members, researchers, policy makers, and others</a:t>
            </a:r>
          </a:p>
          <a:p>
            <a:r>
              <a:rPr lang="en-US" sz="2400" dirty="0"/>
              <a:t>facilitated small group setting </a:t>
            </a:r>
          </a:p>
          <a:p>
            <a:r>
              <a:rPr lang="en-US" sz="2400" dirty="0"/>
              <a:t>discuss and collectively address issues</a:t>
            </a:r>
            <a:endParaRPr lang="en-US" sz="1100" i="1" dirty="0"/>
          </a:p>
          <a:p>
            <a:pPr marL="339725" lvl="1" indent="0">
              <a:buFontTx/>
              <a:buNone/>
            </a:pPr>
            <a:endParaRPr lang="en-US" sz="1100" i="1" dirty="0"/>
          </a:p>
          <a:p>
            <a:pPr marL="339725" lvl="1" indent="0">
              <a:buFontTx/>
              <a:buNone/>
            </a:pPr>
            <a:endParaRPr lang="en-US" sz="1100" i="1" dirty="0"/>
          </a:p>
          <a:p>
            <a:pPr marL="339725" lvl="1" indent="0">
              <a:buFontTx/>
              <a:buNone/>
            </a:pPr>
            <a:endParaRPr lang="en-US" sz="1100" i="1" dirty="0"/>
          </a:p>
          <a:p>
            <a:pPr marL="339725" lvl="1" indent="0">
              <a:buFontTx/>
              <a:buNone/>
            </a:pPr>
            <a:endParaRPr lang="en-US" sz="1100" i="1" dirty="0"/>
          </a:p>
          <a:p>
            <a:pPr marL="339725" lvl="1" indent="0">
              <a:buFontTx/>
              <a:buNone/>
            </a:pPr>
            <a:endParaRPr lang="en-US" sz="1100" i="1" dirty="0"/>
          </a:p>
          <a:p>
            <a:pPr marL="339725" lvl="1" indent="0">
              <a:buFontTx/>
              <a:buNone/>
            </a:pPr>
            <a:endParaRPr lang="en-US" sz="1100" i="1" dirty="0"/>
          </a:p>
          <a:p>
            <a:pPr marL="339725" lvl="1" indent="0">
              <a:buFontTx/>
              <a:buNone/>
            </a:pPr>
            <a:endParaRPr lang="en-US" sz="1100" i="1" dirty="0"/>
          </a:p>
          <a:p>
            <a:pPr marL="339725" lvl="1" indent="0">
              <a:buFontTx/>
              <a:buNone/>
            </a:pPr>
            <a:endParaRPr lang="en-US" sz="1100" i="1" dirty="0"/>
          </a:p>
          <a:p>
            <a:pPr lvl="1"/>
            <a:endParaRPr lang="en-US" dirty="0"/>
          </a:p>
        </p:txBody>
      </p:sp>
    </p:spTree>
    <p:extLst>
      <p:ext uri="{BB962C8B-B14F-4D97-AF65-F5344CB8AC3E}">
        <p14:creationId xmlns:p14="http://schemas.microsoft.com/office/powerpoint/2010/main" val="13984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2400"/>
            <a:ext cx="9144000" cy="730250"/>
          </a:xfrm>
        </p:spPr>
        <p:txBody>
          <a:bodyPr/>
          <a:lstStyle/>
          <a:p>
            <a:pPr algn="ctr" eaLnBrk="1" hangingPunct="1"/>
            <a:r>
              <a:rPr lang="en-US" sz="4800" dirty="0"/>
              <a:t>Schedule</a:t>
            </a:r>
          </a:p>
        </p:txBody>
      </p:sp>
      <p:sp>
        <p:nvSpPr>
          <p:cNvPr id="3" name="Rectangle 2"/>
          <p:cNvSpPr/>
          <p:nvPr/>
        </p:nvSpPr>
        <p:spPr>
          <a:xfrm>
            <a:off x="533400" y="1295400"/>
            <a:ext cx="8153400" cy="3354765"/>
          </a:xfrm>
          <a:prstGeom prst="rect">
            <a:avLst/>
          </a:prstGeom>
        </p:spPr>
        <p:txBody>
          <a:bodyPr wrap="square">
            <a:spAutoFit/>
          </a:bodyPr>
          <a:lstStyle/>
          <a:p>
            <a:pPr eaLnBrk="1" hangingPunct="1"/>
            <a:r>
              <a:rPr lang="en-US" sz="2400" b="1" dirty="0">
                <a:solidFill>
                  <a:schemeClr val="accent6">
                    <a:lumMod val="60000"/>
                    <a:lumOff val="40000"/>
                  </a:schemeClr>
                </a:solidFill>
                <a:latin typeface="+mn-lt"/>
              </a:rPr>
              <a:t>Note to Presenter: Edit this slide with real times for your workshop! For the 90-minute session, we recommend:</a:t>
            </a:r>
          </a:p>
          <a:p>
            <a:pPr eaLnBrk="1" hangingPunct="1"/>
            <a:endParaRPr lang="en-US" sz="2000" dirty="0">
              <a:latin typeface="+mn-lt"/>
            </a:endParaRPr>
          </a:p>
          <a:p>
            <a:pPr marL="285750" indent="-285750" eaLnBrk="1" hangingPunct="1">
              <a:buFont typeface="Arial" pitchFamily="34" charset="0"/>
              <a:buChar char="•"/>
            </a:pPr>
            <a:r>
              <a:rPr lang="en-US" sz="2400" dirty="0">
                <a:latin typeface="+mn-lt"/>
                <a:cs typeface="Arial" pitchFamily="34" charset="0"/>
              </a:rPr>
              <a:t>Introduction and Overview of Logic Models – 15 minutes</a:t>
            </a:r>
          </a:p>
          <a:p>
            <a:pPr marL="285750" indent="-285750" eaLnBrk="1" hangingPunct="1">
              <a:buFont typeface="Arial" pitchFamily="34" charset="0"/>
              <a:buChar char="•"/>
            </a:pPr>
            <a:r>
              <a:rPr lang="en-US" sz="2400" dirty="0">
                <a:latin typeface="+mn-lt"/>
                <a:cs typeface="Arial" pitchFamily="34" charset="0"/>
              </a:rPr>
              <a:t>Introduction to Case Study – 10 minutes</a:t>
            </a:r>
          </a:p>
          <a:p>
            <a:pPr marL="285750" indent="-285750" eaLnBrk="1" hangingPunct="1">
              <a:buFont typeface="Arial" pitchFamily="34" charset="0"/>
              <a:buChar char="•"/>
            </a:pPr>
            <a:r>
              <a:rPr lang="en-US" sz="2400" dirty="0">
                <a:latin typeface="+mn-lt"/>
                <a:cs typeface="Arial" pitchFamily="34" charset="0"/>
              </a:rPr>
              <a:t>Developing Logic Models / Small Groups – 20 minutes</a:t>
            </a:r>
          </a:p>
          <a:p>
            <a:pPr marL="285750" indent="-285750" eaLnBrk="1" hangingPunct="1">
              <a:buFont typeface="Arial" pitchFamily="34" charset="0"/>
              <a:buChar char="•"/>
            </a:pPr>
            <a:r>
              <a:rPr lang="en-US" sz="2400" dirty="0">
                <a:latin typeface="+mn-lt"/>
                <a:cs typeface="Arial" pitchFamily="34" charset="0"/>
              </a:rPr>
              <a:t>Developing Metrics / Working with a Partner – 25 minutes</a:t>
            </a:r>
          </a:p>
          <a:p>
            <a:pPr marL="285750" indent="-285750" eaLnBrk="1" hangingPunct="1">
              <a:buFont typeface="Arial" pitchFamily="34" charset="0"/>
              <a:buChar char="•"/>
            </a:pPr>
            <a:r>
              <a:rPr lang="en-US" sz="2400" dirty="0">
                <a:latin typeface="+mn-lt"/>
                <a:cs typeface="Arial" pitchFamily="34" charset="0"/>
              </a:rPr>
              <a:t>Discussion: Metrics and Data – 10 minutes</a:t>
            </a:r>
          </a:p>
          <a:p>
            <a:pPr marL="285750" indent="-285750" eaLnBrk="1" hangingPunct="1">
              <a:buFont typeface="Arial" pitchFamily="34" charset="0"/>
              <a:buChar char="•"/>
            </a:pPr>
            <a:r>
              <a:rPr lang="en-US" sz="2400" dirty="0">
                <a:latin typeface="+mn-lt"/>
                <a:cs typeface="Arial" pitchFamily="34" charset="0"/>
              </a:rPr>
              <a:t>Wrap-up/Questions – 10 minutes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6229350" cy="1047750"/>
          </a:xfrm>
        </p:spPr>
        <p:txBody>
          <a:bodyPr/>
          <a:lstStyle/>
          <a:p>
            <a:pPr algn="ctr"/>
            <a:r>
              <a:rPr lang="en-US" sz="4800" dirty="0"/>
              <a:t>Partners</a:t>
            </a:r>
          </a:p>
        </p:txBody>
      </p:sp>
      <p:pic>
        <p:nvPicPr>
          <p:cNvPr id="1026" name="Picture 2" descr="Photo of a toxic tour" title="Photo of a toxic tou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350" y="152400"/>
            <a:ext cx="29051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92430" y="914400"/>
            <a:ext cx="7924800" cy="5693866"/>
          </a:xfrm>
          <a:prstGeom prst="rect">
            <a:avLst/>
          </a:prstGeom>
        </p:spPr>
        <p:txBody>
          <a:bodyPr wrap="square">
            <a:spAutoFit/>
          </a:bodyPr>
          <a:lstStyle/>
          <a:p>
            <a:pPr marL="285750" lvl="0" indent="-285750">
              <a:buFont typeface="Arial" pitchFamily="34" charset="0"/>
              <a:buChar char="•"/>
            </a:pPr>
            <a:r>
              <a:rPr lang="en-US" sz="2000" dirty="0" err="1">
                <a:latin typeface="+mn-lt"/>
              </a:rPr>
              <a:t>T.e.j.a.s</a:t>
            </a:r>
            <a:r>
              <a:rPr lang="en-US" sz="2000" dirty="0">
                <a:latin typeface="+mn-lt"/>
              </a:rPr>
              <a:t>. </a:t>
            </a:r>
            <a:r>
              <a:rPr lang="en-US" dirty="0">
                <a:latin typeface="+mn-lt"/>
              </a:rPr>
              <a:t>(</a:t>
            </a:r>
            <a:r>
              <a:rPr lang="en-US" dirty="0">
                <a:latin typeface="+mn-lt"/>
                <a:cs typeface="Calibri" pitchFamily="34" charset="0"/>
              </a:rPr>
              <a:t>Texas Environmental Justice Advocacy Services)</a:t>
            </a:r>
            <a:endParaRPr lang="en-US" sz="2000" dirty="0">
              <a:latin typeface="+mn-lt"/>
            </a:endParaRPr>
          </a:p>
          <a:p>
            <a:pPr marL="285750" lvl="0" indent="-285750">
              <a:buFont typeface="Arial" pitchFamily="34" charset="0"/>
              <a:buChar char="•"/>
            </a:pPr>
            <a:r>
              <a:rPr lang="en-US" sz="2000" dirty="0">
                <a:latin typeface="+mn-lt"/>
              </a:rPr>
              <a:t>NIEHS CET-COEC (@ UTMB)</a:t>
            </a:r>
          </a:p>
          <a:p>
            <a:pPr marL="285750" lvl="0" indent="-285750">
              <a:buFont typeface="Arial" pitchFamily="34" charset="0"/>
              <a:buChar char="•"/>
            </a:pPr>
            <a:r>
              <a:rPr lang="en-US" sz="2000" dirty="0">
                <a:latin typeface="+mn-lt"/>
              </a:rPr>
              <a:t>GHASP / Air Alliance Houston (Houston, TX)</a:t>
            </a:r>
          </a:p>
          <a:p>
            <a:pPr marL="285750" lvl="0" indent="-285750">
              <a:buFont typeface="Arial" pitchFamily="34" charset="0"/>
              <a:buChar char="•"/>
            </a:pPr>
            <a:r>
              <a:rPr lang="en-US" sz="2000" dirty="0">
                <a:latin typeface="+mn-lt"/>
              </a:rPr>
              <a:t>Southwest Workers Union (San Antonio, TX)</a:t>
            </a:r>
          </a:p>
          <a:p>
            <a:pPr marL="285750" lvl="0" indent="-285750">
              <a:buFont typeface="Arial" pitchFamily="34" charset="0"/>
              <a:buChar char="•"/>
            </a:pPr>
            <a:r>
              <a:rPr lang="en-US" sz="2000" dirty="0">
                <a:latin typeface="+mn-lt"/>
              </a:rPr>
              <a:t>De Madres a Madres (Houston, TX)</a:t>
            </a:r>
          </a:p>
          <a:p>
            <a:pPr marL="285750" lvl="0" indent="-285750">
              <a:buFont typeface="Arial" pitchFamily="34" charset="0"/>
              <a:buChar char="•"/>
            </a:pPr>
            <a:r>
              <a:rPr lang="en-US" sz="2000" dirty="0">
                <a:latin typeface="+mn-lt"/>
              </a:rPr>
              <a:t>Texans Together (Houston Branch)</a:t>
            </a:r>
          </a:p>
          <a:p>
            <a:pPr marL="285750" lvl="0" indent="-285750">
              <a:buFont typeface="Arial" pitchFamily="34" charset="0"/>
              <a:buChar char="•"/>
            </a:pPr>
            <a:r>
              <a:rPr lang="en-US" sz="2000" dirty="0">
                <a:latin typeface="+mn-lt"/>
              </a:rPr>
              <a:t>Down-Winders @ Risk (Midlothian, TX)</a:t>
            </a:r>
          </a:p>
          <a:p>
            <a:pPr marL="285750" lvl="0" indent="-285750">
              <a:buFont typeface="Arial" pitchFamily="34" charset="0"/>
              <a:buChar char="•"/>
            </a:pPr>
            <a:r>
              <a:rPr lang="en-US" sz="2000" dirty="0">
                <a:latin typeface="+mn-lt"/>
              </a:rPr>
              <a:t>St. Vincent’s House (Galveston, TX)</a:t>
            </a:r>
          </a:p>
          <a:p>
            <a:pPr marL="285750" lvl="0" indent="-285750">
              <a:buFont typeface="Arial" pitchFamily="34" charset="0"/>
              <a:buChar char="•"/>
            </a:pPr>
            <a:r>
              <a:rPr lang="en-US" sz="2000" dirty="0">
                <a:latin typeface="+mn-lt"/>
              </a:rPr>
              <a:t>Louisiana Bucket Brigade (New Orleans, LA)</a:t>
            </a:r>
          </a:p>
          <a:p>
            <a:pPr marL="285750" lvl="0" indent="-285750">
              <a:buFont typeface="Arial" pitchFamily="34" charset="0"/>
              <a:buChar char="•"/>
            </a:pPr>
            <a:r>
              <a:rPr lang="en-US" sz="2000" dirty="0">
                <a:latin typeface="+mn-lt"/>
              </a:rPr>
              <a:t>Community In-Power &amp; Development Association (Port Arthur, TX)</a:t>
            </a:r>
          </a:p>
          <a:p>
            <a:pPr marL="285750" lvl="0" indent="-285750">
              <a:buFont typeface="Arial" pitchFamily="34" charset="0"/>
              <a:buChar char="•"/>
            </a:pPr>
            <a:r>
              <a:rPr lang="en-US" sz="2000" dirty="0">
                <a:latin typeface="+mn-lt"/>
              </a:rPr>
              <a:t>Citizens for Environmental Justice (Corpus Christi, TX)</a:t>
            </a:r>
          </a:p>
          <a:p>
            <a:pPr marL="285750" lvl="0" indent="-285750">
              <a:buFont typeface="Arial" pitchFamily="34" charset="0"/>
              <a:buChar char="•"/>
            </a:pPr>
            <a:r>
              <a:rPr lang="en-US" sz="2000" dirty="0">
                <a:latin typeface="+mn-lt"/>
              </a:rPr>
              <a:t>Citizens League for Environmental Action Now (Houston, TX)</a:t>
            </a:r>
          </a:p>
          <a:p>
            <a:pPr marL="285750" lvl="0" indent="-285750">
              <a:buFont typeface="Arial" pitchFamily="34" charset="0"/>
              <a:buChar char="•"/>
            </a:pPr>
            <a:r>
              <a:rPr lang="en-US" sz="2000" dirty="0">
                <a:latin typeface="+mn-lt"/>
              </a:rPr>
              <a:t>Mothers for Clean Air / 5 Ward Chapter (Houston, TX)</a:t>
            </a:r>
          </a:p>
          <a:p>
            <a:pPr marL="285750" lvl="0" indent="-285750">
              <a:buFont typeface="Arial" pitchFamily="34" charset="0"/>
              <a:buChar char="•"/>
            </a:pPr>
            <a:r>
              <a:rPr lang="en-US" sz="2000" dirty="0">
                <a:latin typeface="+mn-lt"/>
              </a:rPr>
              <a:t>Galveston </a:t>
            </a:r>
            <a:r>
              <a:rPr lang="en-US" sz="2000" dirty="0" err="1">
                <a:latin typeface="+mn-lt"/>
              </a:rPr>
              <a:t>Baykeeper</a:t>
            </a:r>
            <a:r>
              <a:rPr lang="en-US" sz="2000" dirty="0">
                <a:latin typeface="+mn-lt"/>
              </a:rPr>
              <a:t> (La Porte-Shore Acres, TX)</a:t>
            </a:r>
          </a:p>
          <a:p>
            <a:pPr marL="285750" lvl="0" indent="-285750">
              <a:buFont typeface="Arial" pitchFamily="34" charset="0"/>
              <a:buChar char="•"/>
            </a:pPr>
            <a:r>
              <a:rPr lang="en-US" sz="2000" dirty="0">
                <a:latin typeface="+mn-lt"/>
              </a:rPr>
              <a:t>Bayou Interfaith Shared Community Organizing (Thibodaux, LA)</a:t>
            </a:r>
          </a:p>
          <a:p>
            <a:pPr marL="285750" lvl="0" indent="-285750">
              <a:buFont typeface="Arial" pitchFamily="34" charset="0"/>
              <a:buChar char="•"/>
            </a:pPr>
            <a:r>
              <a:rPr lang="en-US" sz="2000" dirty="0">
                <a:latin typeface="+mn-lt"/>
              </a:rPr>
              <a:t>Louisiana Environmental Action Network (Baton Rouge, LA)</a:t>
            </a:r>
          </a:p>
          <a:p>
            <a:br>
              <a:rPr lang="en-US" sz="1100" i="1" dirty="0">
                <a:latin typeface="+mn-lt"/>
              </a:rPr>
            </a:br>
            <a:r>
              <a:rPr lang="en-US" sz="1100" dirty="0">
                <a:latin typeface="+mn-lt"/>
              </a:rPr>
              <a:t>Photo Credit: John Sullivan. Post-Ike Toxic Tour in Galveston TX.  Doris </a:t>
            </a:r>
            <a:r>
              <a:rPr lang="en-US" sz="1100" dirty="0" err="1">
                <a:latin typeface="+mn-lt"/>
              </a:rPr>
              <a:t>Bagsby</a:t>
            </a:r>
            <a:r>
              <a:rPr lang="en-US" sz="1100" dirty="0">
                <a:latin typeface="+mn-lt"/>
              </a:rPr>
              <a:t> (St. </a:t>
            </a:r>
            <a:br>
              <a:rPr lang="en-US" sz="1100" dirty="0">
                <a:latin typeface="+mn-lt"/>
              </a:rPr>
            </a:br>
            <a:r>
              <a:rPr lang="en-US" sz="1100" dirty="0">
                <a:latin typeface="+mn-lt"/>
              </a:rPr>
              <a:t>Vincent's) &amp; Dr. </a:t>
            </a:r>
            <a:r>
              <a:rPr lang="en-US" sz="1100" dirty="0" err="1">
                <a:latin typeface="+mn-lt"/>
              </a:rPr>
              <a:t>Croisant</a:t>
            </a:r>
            <a:r>
              <a:rPr lang="en-US" sz="1100" dirty="0">
                <a:latin typeface="+mn-lt"/>
              </a:rPr>
              <a:t> talk about toxics found in storm surge sediment on this site </a:t>
            </a:r>
            <a:br>
              <a:rPr lang="en-US" sz="1100" dirty="0">
                <a:latin typeface="+mn-lt"/>
              </a:rPr>
            </a:br>
            <a:r>
              <a:rPr lang="en-US" sz="1100" dirty="0">
                <a:latin typeface="+mn-lt"/>
              </a:rPr>
              <a:t>- the former Las Palmas public housing project.</a:t>
            </a:r>
          </a:p>
        </p:txBody>
      </p:sp>
    </p:spTree>
    <p:extLst>
      <p:ext uri="{BB962C8B-B14F-4D97-AF65-F5344CB8AC3E}">
        <p14:creationId xmlns:p14="http://schemas.microsoft.com/office/powerpoint/2010/main" val="53062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228600"/>
            <a:ext cx="4838700" cy="1447800"/>
          </a:xfrm>
        </p:spPr>
        <p:txBody>
          <a:bodyPr/>
          <a:lstStyle/>
          <a:p>
            <a:pPr algn="ctr"/>
            <a:r>
              <a:rPr lang="en-US" dirty="0"/>
              <a:t>Community Concerns</a:t>
            </a:r>
          </a:p>
        </p:txBody>
      </p:sp>
      <p:sp>
        <p:nvSpPr>
          <p:cNvPr id="3" name="Content Placeholder 2"/>
          <p:cNvSpPr>
            <a:spLocks noGrp="1"/>
          </p:cNvSpPr>
          <p:nvPr>
            <p:ph idx="1"/>
          </p:nvPr>
        </p:nvSpPr>
        <p:spPr>
          <a:xfrm>
            <a:off x="457200" y="1752600"/>
            <a:ext cx="8077200" cy="4953000"/>
          </a:xfrm>
        </p:spPr>
        <p:txBody>
          <a:bodyPr/>
          <a:lstStyle/>
          <a:p>
            <a:r>
              <a:rPr lang="en-US" sz="2000" dirty="0"/>
              <a:t>Health effects of chronic low-level </a:t>
            </a:r>
            <a:br>
              <a:rPr lang="en-US" sz="2000" dirty="0"/>
            </a:br>
            <a:r>
              <a:rPr lang="en-US" sz="2000" dirty="0"/>
              <a:t>ambient exposures to known carcinogens </a:t>
            </a:r>
            <a:br>
              <a:rPr lang="en-US" sz="2000" dirty="0"/>
            </a:br>
            <a:r>
              <a:rPr lang="en-US" sz="2000" dirty="0"/>
              <a:t>associated with petroleum industry</a:t>
            </a:r>
          </a:p>
          <a:p>
            <a:r>
              <a:rPr lang="en-US" sz="2000" dirty="0"/>
              <a:t>Multiple chemical exposures / density of facilities</a:t>
            </a:r>
          </a:p>
          <a:p>
            <a:r>
              <a:rPr lang="en-US" sz="2000" dirty="0"/>
              <a:t>Upsets-spills-fires-explosions-excessive flaring from proximate facilities</a:t>
            </a:r>
          </a:p>
          <a:p>
            <a:r>
              <a:rPr lang="en-US" sz="2000" dirty="0"/>
              <a:t>Disaster preparedness: shelter-in-place &amp; evacuation</a:t>
            </a:r>
          </a:p>
          <a:p>
            <a:r>
              <a:rPr lang="en-US" sz="2000" dirty="0"/>
              <a:t>Diesel traffic / diesel particulate exposure</a:t>
            </a:r>
          </a:p>
          <a:p>
            <a:r>
              <a:rPr lang="en-US" sz="2000" dirty="0"/>
              <a:t>Perceived high incidence of various cancers</a:t>
            </a:r>
          </a:p>
          <a:p>
            <a:r>
              <a:rPr lang="en-US" sz="2000" dirty="0"/>
              <a:t>High incidence of respiratory problems including asthma, chronic bronchitis</a:t>
            </a:r>
          </a:p>
          <a:p>
            <a:pPr marL="0" lvl="0" indent="0">
              <a:buNone/>
            </a:pPr>
            <a:br>
              <a:rPr lang="en-US" sz="1100" i="1" dirty="0"/>
            </a:br>
            <a:r>
              <a:rPr lang="en-US" sz="1100" dirty="0"/>
              <a:t>Photo Credit: John Sullivan. Bayport container gantries located directly next to a</a:t>
            </a:r>
            <a:br>
              <a:rPr lang="en-US" sz="1100" dirty="0"/>
            </a:br>
            <a:r>
              <a:rPr lang="en-US" sz="1100" dirty="0"/>
              <a:t>neighborhood in La Porte TX.  Concerns include: noise, diesel / VOC emissions, </a:t>
            </a:r>
            <a:br>
              <a:rPr lang="en-US" sz="1100" dirty="0"/>
            </a:br>
            <a:r>
              <a:rPr lang="en-US" sz="1100" dirty="0"/>
              <a:t>light pollution from 24/7 operation.</a:t>
            </a:r>
          </a:p>
        </p:txBody>
      </p:sp>
      <p:pic>
        <p:nvPicPr>
          <p:cNvPr id="2050" name="Picture 2" descr="Photo of bayport container gantries near a neighborhood" title="Photo of bayport container gantries near a neighborhoo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274" r="21006" b="14596"/>
          <a:stretch/>
        </p:blipFill>
        <p:spPr bwMode="auto">
          <a:xfrm>
            <a:off x="5105400" y="0"/>
            <a:ext cx="4113797" cy="242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808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399"/>
            <a:ext cx="6632028" cy="790576"/>
          </a:xfrm>
        </p:spPr>
        <p:txBody>
          <a:bodyPr/>
          <a:lstStyle/>
          <a:p>
            <a:pPr algn="ctr"/>
            <a:r>
              <a:rPr lang="en-US" sz="4800" dirty="0" err="1"/>
              <a:t>Encuentro</a:t>
            </a:r>
            <a:r>
              <a:rPr lang="en-US" sz="4800" dirty="0"/>
              <a:t> Goals</a:t>
            </a:r>
          </a:p>
        </p:txBody>
      </p:sp>
      <p:sp>
        <p:nvSpPr>
          <p:cNvPr id="3" name="Content Placeholder 2"/>
          <p:cNvSpPr>
            <a:spLocks noGrp="1"/>
          </p:cNvSpPr>
          <p:nvPr>
            <p:ph idx="1"/>
          </p:nvPr>
        </p:nvSpPr>
        <p:spPr>
          <a:xfrm>
            <a:off x="533400" y="1371600"/>
            <a:ext cx="8153400" cy="5105400"/>
          </a:xfrm>
        </p:spPr>
        <p:txBody>
          <a:bodyPr/>
          <a:lstStyle/>
          <a:p>
            <a:pPr lvl="0"/>
            <a:r>
              <a:rPr lang="en-US" sz="2400" dirty="0"/>
              <a:t>Facilitate community ownership in identifying </a:t>
            </a:r>
            <a:br>
              <a:rPr lang="en-US" sz="2400" dirty="0"/>
            </a:br>
            <a:r>
              <a:rPr lang="en-US" sz="2400" dirty="0"/>
              <a:t>solutions to environmental health concerns</a:t>
            </a:r>
          </a:p>
          <a:p>
            <a:pPr lvl="0"/>
            <a:r>
              <a:rPr lang="en-US" sz="2400" dirty="0"/>
              <a:t>Build and strengthen relationships between community partners and researchers</a:t>
            </a:r>
          </a:p>
          <a:p>
            <a:pPr lvl="0"/>
            <a:r>
              <a:rPr lang="en-US" sz="2400" dirty="0"/>
              <a:t>Identify parameters that help or hinder community response to natural and man-made disasters that impact the Gulf Coast</a:t>
            </a:r>
          </a:p>
          <a:p>
            <a:pPr lvl="0"/>
            <a:r>
              <a:rPr lang="en-US" sz="2400" dirty="0"/>
              <a:t>Help communities improve resilience to future disasters</a:t>
            </a:r>
          </a:p>
          <a:p>
            <a:pPr lvl="0"/>
            <a:r>
              <a:rPr lang="en-US" sz="2400" dirty="0"/>
              <a:t>Disseminate scientific findings to community stakeholders</a:t>
            </a:r>
          </a:p>
          <a:p>
            <a:pPr marL="0" lvl="0" indent="0">
              <a:buNone/>
            </a:pPr>
            <a:endParaRPr lang="en-US" sz="1100" i="1" dirty="0"/>
          </a:p>
          <a:p>
            <a:pPr marL="0" lvl="0" indent="0">
              <a:buNone/>
            </a:pPr>
            <a:r>
              <a:rPr lang="en-US" sz="1100" i="1" dirty="0"/>
              <a:t>	</a:t>
            </a:r>
          </a:p>
          <a:p>
            <a:pPr marL="0" lvl="0" indent="0">
              <a:buNone/>
            </a:pPr>
            <a:r>
              <a:rPr lang="en-US" sz="1100" dirty="0"/>
              <a:t>Photo Credit: John Sullivan. Pre-</a:t>
            </a:r>
            <a:r>
              <a:rPr lang="en-US" sz="1100" dirty="0" err="1"/>
              <a:t>Encuentro</a:t>
            </a:r>
            <a:r>
              <a:rPr lang="en-US" sz="1100" dirty="0"/>
              <a:t> community mapping workshop </a:t>
            </a:r>
            <a:br>
              <a:rPr lang="en-US" sz="1100" dirty="0"/>
            </a:br>
            <a:r>
              <a:rPr lang="en-US" sz="1100" dirty="0"/>
              <a:t>facilitated by the Pacific Institute community leadership development team </a:t>
            </a:r>
            <a:br>
              <a:rPr lang="en-US" sz="1100" dirty="0"/>
            </a:br>
            <a:r>
              <a:rPr lang="en-US" sz="1100" dirty="0"/>
              <a:t>Catalina Garzon &amp; Eli Moore</a:t>
            </a:r>
          </a:p>
        </p:txBody>
      </p:sp>
      <p:pic>
        <p:nvPicPr>
          <p:cNvPr id="2050" name="Picture 2" descr="Photo of community mapping workshop" title="Photo of community mapping work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2028" y="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7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17500"/>
            <a:ext cx="9144000" cy="730250"/>
          </a:xfrm>
        </p:spPr>
        <p:txBody>
          <a:bodyPr/>
          <a:lstStyle/>
          <a:p>
            <a:pPr algn="ctr"/>
            <a:r>
              <a:rPr lang="en-US" sz="4800" dirty="0"/>
              <a:t>Activity: Logic Model</a:t>
            </a:r>
          </a:p>
        </p:txBody>
      </p:sp>
      <p:sp>
        <p:nvSpPr>
          <p:cNvPr id="6" name="Content Placeholder 5"/>
          <p:cNvSpPr>
            <a:spLocks noGrp="1"/>
          </p:cNvSpPr>
          <p:nvPr>
            <p:ph idx="1"/>
          </p:nvPr>
        </p:nvSpPr>
        <p:spPr>
          <a:xfrm>
            <a:off x="609600" y="1219200"/>
            <a:ext cx="8077200" cy="3211014"/>
          </a:xfrm>
        </p:spPr>
        <p:txBody>
          <a:bodyPr/>
          <a:lstStyle/>
          <a:p>
            <a:pPr marL="0" indent="0">
              <a:buNone/>
            </a:pPr>
            <a:r>
              <a:rPr lang="en-US" sz="2400" b="1" dirty="0"/>
              <a:t>Goal</a:t>
            </a:r>
            <a:r>
              <a:rPr lang="en-US" sz="2400" dirty="0"/>
              <a:t>: Practice creating your own logic model components</a:t>
            </a:r>
          </a:p>
          <a:p>
            <a:pPr lvl="1"/>
            <a:r>
              <a:rPr lang="en-US" sz="2200" dirty="0"/>
              <a:t>Form groups of 3-5 individuals</a:t>
            </a:r>
          </a:p>
          <a:p>
            <a:pPr lvl="1"/>
            <a:r>
              <a:rPr lang="en-US" sz="2200" dirty="0"/>
              <a:t>Pick one of the goals discussed in the case study </a:t>
            </a:r>
            <a:r>
              <a:rPr lang="en-US" sz="2200" i="1" dirty="0"/>
              <a:t>(Handout A – Page 4)</a:t>
            </a:r>
          </a:p>
          <a:p>
            <a:pPr lvl="1"/>
            <a:r>
              <a:rPr lang="en-US" sz="2200" dirty="0"/>
              <a:t>Identify one potential activity, output and impact associated with the goal </a:t>
            </a:r>
            <a:r>
              <a:rPr lang="en-US" sz="2200" i="1" dirty="0"/>
              <a:t>(See definitions on Page 1 of Handout A)</a:t>
            </a:r>
          </a:p>
          <a:p>
            <a:pPr lvl="1"/>
            <a:r>
              <a:rPr lang="en-US" sz="2200" dirty="0"/>
              <a:t>Post on the Wall; discuss in plenary </a:t>
            </a:r>
          </a:p>
          <a:p>
            <a:pPr lvl="1"/>
            <a:endParaRPr lang="en-US" sz="2200" dirty="0"/>
          </a:p>
          <a:p>
            <a:pPr marL="0" indent="0">
              <a:buNone/>
            </a:pPr>
            <a:endParaRPr lang="en-US" dirty="0"/>
          </a:p>
          <a:p>
            <a:endParaRPr lang="en-US" dirty="0"/>
          </a:p>
        </p:txBody>
      </p:sp>
      <p:pic>
        <p:nvPicPr>
          <p:cNvPr id="7" name="Picture 2" descr="Picture of logic model template" title="Picture of logic model templa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006"/>
          <a:stretch/>
        </p:blipFill>
        <p:spPr bwMode="auto">
          <a:xfrm>
            <a:off x="762000" y="4430214"/>
            <a:ext cx="4191000" cy="221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0" y="4245548"/>
            <a:ext cx="2133600" cy="923330"/>
          </a:xfrm>
          <a:prstGeom prst="rect">
            <a:avLst/>
          </a:prstGeom>
          <a:noFill/>
        </p:spPr>
        <p:txBody>
          <a:bodyPr wrap="square" rtlCol="0">
            <a:spAutoFit/>
          </a:bodyPr>
          <a:lstStyle/>
          <a:p>
            <a:r>
              <a:rPr lang="en-US" b="1" dirty="0">
                <a:solidFill>
                  <a:srgbClr val="FF0000"/>
                </a:solidFill>
              </a:rPr>
              <a:t>10 minutes to discuss in small group</a:t>
            </a:r>
          </a:p>
        </p:txBody>
      </p:sp>
    </p:spTree>
    <p:extLst>
      <p:ext uri="{BB962C8B-B14F-4D97-AF65-F5344CB8AC3E}">
        <p14:creationId xmlns:p14="http://schemas.microsoft.com/office/powerpoint/2010/main" val="2377553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7620"/>
            <a:ext cx="8229600" cy="730250"/>
          </a:xfrm>
        </p:spPr>
        <p:txBody>
          <a:bodyPr/>
          <a:lstStyle/>
          <a:p>
            <a:pPr algn="ctr"/>
            <a:r>
              <a:rPr lang="en-US" sz="3600" dirty="0"/>
              <a:t>Encuentros Logic Model</a:t>
            </a:r>
          </a:p>
        </p:txBody>
      </p:sp>
      <p:grpSp>
        <p:nvGrpSpPr>
          <p:cNvPr id="9" name="Group 8" descr="Logic model, with activities, outputs, and impacts"/>
          <p:cNvGrpSpPr>
            <a:grpSpLocks/>
          </p:cNvGrpSpPr>
          <p:nvPr/>
        </p:nvGrpSpPr>
        <p:grpSpPr bwMode="auto">
          <a:xfrm>
            <a:off x="423863" y="628968"/>
            <a:ext cx="8296275" cy="5505450"/>
            <a:chOff x="1395" y="2478"/>
            <a:chExt cx="13065" cy="8670"/>
          </a:xfrm>
        </p:grpSpPr>
        <p:sp>
          <p:nvSpPr>
            <p:cNvPr id="10" name="Rounded Rectangle 9"/>
            <p:cNvSpPr>
              <a:spLocks noChangeArrowheads="1"/>
            </p:cNvSpPr>
            <p:nvPr/>
          </p:nvSpPr>
          <p:spPr bwMode="auto">
            <a:xfrm>
              <a:off x="1470" y="3258"/>
              <a:ext cx="1650" cy="1260"/>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1000"/>
                </a:spcAft>
              </a:pPr>
              <a:r>
                <a:rPr lang="en-US" sz="900">
                  <a:effectLst/>
                  <a:latin typeface="Calibri"/>
                  <a:ea typeface="Calibri"/>
                  <a:cs typeface="Times New Roman"/>
                </a:rPr>
                <a:t>Conduct community forums and listening groups</a:t>
              </a:r>
              <a:endParaRPr lang="en-US" sz="1100">
                <a:effectLst/>
                <a:latin typeface="Calibri"/>
                <a:ea typeface="Calibri"/>
                <a:cs typeface="Times New Roman"/>
              </a:endParaRPr>
            </a:p>
          </p:txBody>
        </p:sp>
        <p:sp>
          <p:nvSpPr>
            <p:cNvPr id="11" name="Rounded Rectangle 10"/>
            <p:cNvSpPr>
              <a:spLocks noChangeArrowheads="1"/>
            </p:cNvSpPr>
            <p:nvPr/>
          </p:nvSpPr>
          <p:spPr bwMode="auto">
            <a:xfrm>
              <a:off x="3345" y="3258"/>
              <a:ext cx="1650" cy="1260"/>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Identify partners to assist in research </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12" name="Rounded Rectangle 11"/>
            <p:cNvSpPr>
              <a:spLocks noChangeArrowheads="1"/>
            </p:cNvSpPr>
            <p:nvPr/>
          </p:nvSpPr>
          <p:spPr bwMode="auto">
            <a:xfrm>
              <a:off x="5190" y="3258"/>
              <a:ext cx="1305" cy="1035"/>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Host annual Encuentro meetings</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13" name="Rounded Rectangle 12"/>
            <p:cNvSpPr>
              <a:spLocks noChangeArrowheads="1"/>
            </p:cNvSpPr>
            <p:nvPr/>
          </p:nvSpPr>
          <p:spPr bwMode="auto">
            <a:xfrm>
              <a:off x="6735" y="3258"/>
              <a:ext cx="1942" cy="1815"/>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Facilitate community partners expanding leadership roles in Encuentro meetings</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14" name="Rounded Rectangle 13"/>
            <p:cNvSpPr>
              <a:spLocks noChangeArrowheads="1"/>
            </p:cNvSpPr>
            <p:nvPr/>
          </p:nvSpPr>
          <p:spPr bwMode="auto">
            <a:xfrm>
              <a:off x="8835" y="3243"/>
              <a:ext cx="1241" cy="810"/>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1000"/>
                </a:spcAft>
              </a:pPr>
              <a:r>
                <a:rPr lang="en-US" sz="900">
                  <a:effectLst/>
                  <a:latin typeface="Calibri"/>
                  <a:ea typeface="Calibri"/>
                  <a:cs typeface="Times New Roman"/>
                </a:rPr>
                <a:t>Build a consortium</a:t>
              </a:r>
              <a:endParaRPr lang="en-US" sz="1100">
                <a:effectLst/>
                <a:latin typeface="Calibri"/>
                <a:ea typeface="Calibri"/>
                <a:cs typeface="Times New Roman"/>
              </a:endParaRPr>
            </a:p>
          </p:txBody>
        </p:sp>
        <p:sp>
          <p:nvSpPr>
            <p:cNvPr id="15" name="Rounded Rectangle 14"/>
            <p:cNvSpPr>
              <a:spLocks noChangeArrowheads="1"/>
            </p:cNvSpPr>
            <p:nvPr/>
          </p:nvSpPr>
          <p:spPr bwMode="auto">
            <a:xfrm>
              <a:off x="10184" y="3257"/>
              <a:ext cx="1889" cy="2074"/>
            </a:xfrm>
            <a:prstGeom prst="roundRect">
              <a:avLst>
                <a:gd name="adj" fmla="val 13071"/>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Conduct community needs assessment to drive future research, outreach &amp; education activities</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16" name="Rounded Rectangle 15"/>
            <p:cNvSpPr>
              <a:spLocks noChangeArrowheads="1"/>
            </p:cNvSpPr>
            <p:nvPr/>
          </p:nvSpPr>
          <p:spPr bwMode="auto">
            <a:xfrm>
              <a:off x="12236" y="3243"/>
              <a:ext cx="2119" cy="2088"/>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Illustrate environmental health concerns and solutions using Community Environmental Forum Theater</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17" name="Rounded Rectangle 16"/>
            <p:cNvSpPr>
              <a:spLocks noChangeArrowheads="1"/>
            </p:cNvSpPr>
            <p:nvPr/>
          </p:nvSpPr>
          <p:spPr bwMode="auto">
            <a:xfrm>
              <a:off x="1470" y="6333"/>
              <a:ext cx="1380" cy="1260"/>
            </a:xfrm>
            <a:prstGeom prst="roundRect">
              <a:avLst>
                <a:gd name="adj" fmla="val 16667"/>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dirty="0">
                  <a:effectLst/>
                  <a:latin typeface="Calibri"/>
                  <a:ea typeface="Calibri"/>
                  <a:cs typeface="Times New Roman"/>
                </a:rPr>
                <a:t>Directory of community contacts</a:t>
              </a: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100" dirty="0">
                  <a:effectLst/>
                  <a:latin typeface="Calibri"/>
                  <a:ea typeface="Calibri"/>
                  <a:cs typeface="Times New Roman"/>
                </a:rPr>
                <a:t> </a:t>
              </a:r>
            </a:p>
          </p:txBody>
        </p:sp>
        <p:sp>
          <p:nvSpPr>
            <p:cNvPr id="18" name="Rounded Rectangle 17"/>
            <p:cNvSpPr>
              <a:spLocks noChangeArrowheads="1"/>
            </p:cNvSpPr>
            <p:nvPr/>
          </p:nvSpPr>
          <p:spPr bwMode="auto">
            <a:xfrm>
              <a:off x="3030" y="6333"/>
              <a:ext cx="1365" cy="1260"/>
            </a:xfrm>
            <a:prstGeom prst="roundRect">
              <a:avLst>
                <a:gd name="adj" fmla="val 16667"/>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Community Science Workshops</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19" name="Rounded Rectangle 18"/>
            <p:cNvSpPr>
              <a:spLocks noChangeArrowheads="1"/>
            </p:cNvSpPr>
            <p:nvPr/>
          </p:nvSpPr>
          <p:spPr bwMode="auto">
            <a:xfrm>
              <a:off x="4620" y="6333"/>
              <a:ext cx="2250" cy="1545"/>
            </a:xfrm>
            <a:prstGeom prst="roundRect">
              <a:avLst>
                <a:gd name="adj" fmla="val 16667"/>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Training workshops to bring community partners up to speed on research process and study design</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20" name="Rounded Rectangle 19"/>
            <p:cNvSpPr>
              <a:spLocks noChangeArrowheads="1"/>
            </p:cNvSpPr>
            <p:nvPr/>
          </p:nvSpPr>
          <p:spPr bwMode="auto">
            <a:xfrm>
              <a:off x="7065" y="6333"/>
              <a:ext cx="2250" cy="1800"/>
            </a:xfrm>
            <a:prstGeom prst="roundRect">
              <a:avLst>
                <a:gd name="adj" fmla="val 16667"/>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Innovative tools for dissemination of information like live videos and interviews with community groups and leaders</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21" name="Rounded Rectangle 20"/>
            <p:cNvSpPr>
              <a:spLocks noChangeArrowheads="1"/>
            </p:cNvSpPr>
            <p:nvPr/>
          </p:nvSpPr>
          <p:spPr bwMode="auto">
            <a:xfrm>
              <a:off x="9540" y="6318"/>
              <a:ext cx="2055" cy="1425"/>
            </a:xfrm>
            <a:prstGeom prst="roundRect">
              <a:avLst>
                <a:gd name="adj" fmla="val 16667"/>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Tox, Risk and Stress community environmental forum theater curriculum</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22" name="Rounded Rectangle 21"/>
            <p:cNvSpPr>
              <a:spLocks noChangeArrowheads="1"/>
            </p:cNvSpPr>
            <p:nvPr/>
          </p:nvSpPr>
          <p:spPr bwMode="auto">
            <a:xfrm>
              <a:off x="11760" y="6303"/>
              <a:ext cx="2055" cy="1605"/>
            </a:xfrm>
            <a:prstGeom prst="roundRect">
              <a:avLst>
                <a:gd name="adj" fmla="val 16667"/>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0"/>
                </a:spcAft>
              </a:pPr>
              <a:r>
                <a:rPr lang="en-US" sz="900">
                  <a:effectLst/>
                  <a:latin typeface="Calibri"/>
                  <a:ea typeface="Calibri"/>
                  <a:cs typeface="Times New Roman"/>
                </a:rPr>
                <a:t>Air quality data provided support for connections between childhood cancers and air pollution</a:t>
              </a:r>
              <a:endParaRPr lang="en-US" sz="1100">
                <a:effectLst/>
                <a:latin typeface="Calibri"/>
                <a:ea typeface="Calibri"/>
                <a:cs typeface="Times New Roman"/>
              </a:endParaRPr>
            </a:p>
            <a:p>
              <a:pPr marL="0" marR="0" algn="ctr">
                <a:lnSpc>
                  <a:spcPct val="115000"/>
                </a:lnSpc>
                <a:spcBef>
                  <a:spcPts val="0"/>
                </a:spcBef>
                <a:spcAft>
                  <a:spcPts val="1000"/>
                </a:spcAft>
              </a:pPr>
              <a:r>
                <a:rPr lang="en-US" sz="1100">
                  <a:effectLst/>
                  <a:latin typeface="Calibri"/>
                  <a:ea typeface="Calibri"/>
                  <a:cs typeface="Times New Roman"/>
                </a:rPr>
                <a:t> </a:t>
              </a:r>
            </a:p>
          </p:txBody>
        </p:sp>
        <p:sp>
          <p:nvSpPr>
            <p:cNvPr id="23" name="Rounded Rectangle 22"/>
            <p:cNvSpPr>
              <a:spLocks noChangeArrowheads="1"/>
            </p:cNvSpPr>
            <p:nvPr/>
          </p:nvSpPr>
          <p:spPr bwMode="auto">
            <a:xfrm>
              <a:off x="1545" y="9258"/>
              <a:ext cx="2190" cy="1890"/>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spcBef>
                  <a:spcPts val="0"/>
                </a:spcBef>
                <a:spcAft>
                  <a:spcPts val="0"/>
                </a:spcAft>
              </a:pPr>
              <a:r>
                <a:rPr lang="en-US" sz="900" dirty="0">
                  <a:effectLst/>
                  <a:latin typeface="Calibri"/>
                  <a:ea typeface="Calibri"/>
                  <a:cs typeface="Times New Roman"/>
                </a:rPr>
                <a:t>Strengthened partnerships between research community and community organizations and members</a:t>
              </a:r>
              <a:endParaRPr lang="en-US" sz="1100" dirty="0">
                <a:effectLst/>
                <a:latin typeface="Calibri"/>
                <a:ea typeface="Calibri"/>
                <a:cs typeface="Times New Roman"/>
              </a:endParaRPr>
            </a:p>
            <a:p>
              <a:pPr marL="0" marR="0" algn="ctr">
                <a:spcBef>
                  <a:spcPts val="0"/>
                </a:spcBef>
                <a:spcAft>
                  <a:spcPts val="1000"/>
                </a:spcAft>
              </a:pPr>
              <a:r>
                <a:rPr lang="en-US" sz="1100" dirty="0">
                  <a:effectLst/>
                  <a:latin typeface="Calibri"/>
                  <a:ea typeface="Calibri"/>
                  <a:cs typeface="Times New Roman"/>
                </a:rPr>
                <a:t> </a:t>
              </a:r>
            </a:p>
          </p:txBody>
        </p:sp>
        <p:sp>
          <p:nvSpPr>
            <p:cNvPr id="24" name="Rounded Rectangle 23"/>
            <p:cNvSpPr>
              <a:spLocks noChangeArrowheads="1"/>
            </p:cNvSpPr>
            <p:nvPr/>
          </p:nvSpPr>
          <p:spPr bwMode="auto">
            <a:xfrm>
              <a:off x="3990" y="9243"/>
              <a:ext cx="2190" cy="1890"/>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spcBef>
                  <a:spcPts val="0"/>
                </a:spcBef>
                <a:spcAft>
                  <a:spcPts val="1000"/>
                </a:spcAft>
              </a:pPr>
              <a:r>
                <a:rPr lang="en-US" sz="900" dirty="0">
                  <a:effectLst/>
                  <a:latin typeface="Calibri"/>
                  <a:ea typeface="Calibri"/>
                  <a:cs typeface="Times New Roman"/>
                </a:rPr>
                <a:t>Empowered partners aware of the long-term ecosystem and human health impacts of natural and man-made disasters</a:t>
              </a:r>
              <a:endParaRPr lang="en-US" sz="1100" dirty="0">
                <a:effectLst/>
                <a:latin typeface="Calibri"/>
                <a:ea typeface="Calibri"/>
                <a:cs typeface="Times New Roman"/>
              </a:endParaRPr>
            </a:p>
          </p:txBody>
        </p:sp>
        <p:sp>
          <p:nvSpPr>
            <p:cNvPr id="25" name="Rounded Rectangle 24"/>
            <p:cNvSpPr>
              <a:spLocks noChangeArrowheads="1"/>
            </p:cNvSpPr>
            <p:nvPr/>
          </p:nvSpPr>
          <p:spPr bwMode="auto">
            <a:xfrm>
              <a:off x="6420" y="9243"/>
              <a:ext cx="2190" cy="1890"/>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spcBef>
                  <a:spcPts val="0"/>
                </a:spcBef>
                <a:spcAft>
                  <a:spcPts val="1000"/>
                </a:spcAft>
              </a:pPr>
              <a:r>
                <a:rPr lang="en-US" sz="900" dirty="0">
                  <a:effectLst/>
                  <a:latin typeface="Calibri"/>
                  <a:ea typeface="Calibri"/>
                  <a:cs typeface="Times New Roman"/>
                </a:rPr>
                <a:t>Educated community members able to advocate for necessary changes in health and policy</a:t>
              </a:r>
            </a:p>
          </p:txBody>
        </p:sp>
        <p:sp>
          <p:nvSpPr>
            <p:cNvPr id="26" name="Rounded Rectangle 25"/>
            <p:cNvSpPr>
              <a:spLocks noChangeArrowheads="1"/>
            </p:cNvSpPr>
            <p:nvPr/>
          </p:nvSpPr>
          <p:spPr bwMode="auto">
            <a:xfrm>
              <a:off x="8835" y="9258"/>
              <a:ext cx="2190" cy="1065"/>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spcBef>
                  <a:spcPts val="0"/>
                </a:spcBef>
                <a:spcAft>
                  <a:spcPts val="0"/>
                </a:spcAft>
              </a:pPr>
              <a:r>
                <a:rPr lang="en-US" sz="900">
                  <a:effectLst/>
                  <a:latin typeface="Calibri"/>
                  <a:ea typeface="Calibri"/>
                  <a:cs typeface="Times New Roman"/>
                </a:rPr>
                <a:t>Resilient communities better equipped to deal with future disasters</a:t>
              </a:r>
              <a:endParaRPr lang="en-US" sz="1100">
                <a:effectLst/>
                <a:latin typeface="Calibri"/>
                <a:ea typeface="Calibri"/>
                <a:cs typeface="Times New Roman"/>
              </a:endParaRPr>
            </a:p>
            <a:p>
              <a:pPr marL="0" marR="0">
                <a:spcBef>
                  <a:spcPts val="0"/>
                </a:spcBef>
                <a:spcAft>
                  <a:spcPts val="1000"/>
                </a:spcAft>
              </a:pPr>
              <a:r>
                <a:rPr lang="en-US" sz="1100">
                  <a:effectLst/>
                  <a:latin typeface="Calibri"/>
                  <a:ea typeface="Calibri"/>
                  <a:cs typeface="Times New Roman"/>
                </a:rPr>
                <a:t> </a:t>
              </a:r>
            </a:p>
          </p:txBody>
        </p:sp>
        <p:sp>
          <p:nvSpPr>
            <p:cNvPr id="27" name="Rounded Rectangle 26"/>
            <p:cNvSpPr>
              <a:spLocks noChangeArrowheads="1"/>
            </p:cNvSpPr>
            <p:nvPr/>
          </p:nvSpPr>
          <p:spPr bwMode="auto">
            <a:xfrm>
              <a:off x="11175" y="9242"/>
              <a:ext cx="2752" cy="1605"/>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spcBef>
                  <a:spcPts val="0"/>
                </a:spcBef>
                <a:spcAft>
                  <a:spcPts val="0"/>
                </a:spcAft>
              </a:pPr>
              <a:r>
                <a:rPr lang="en-US" sz="900" dirty="0">
                  <a:effectLst/>
                  <a:latin typeface="Calibri"/>
                  <a:ea typeface="Calibri"/>
                  <a:cs typeface="Times New Roman"/>
                </a:rPr>
                <a:t>Data from the Texas Air Quality Study led to the Houston mayor creating a city-wide bureau to monitor and enforce air quality standards</a:t>
              </a:r>
              <a:endParaRPr lang="en-US" sz="1100" dirty="0">
                <a:effectLst/>
                <a:latin typeface="Calibri"/>
                <a:ea typeface="Calibri"/>
                <a:cs typeface="Times New Roman"/>
              </a:endParaRPr>
            </a:p>
            <a:p>
              <a:pPr marL="0" marR="0">
                <a:spcBef>
                  <a:spcPts val="0"/>
                </a:spcBef>
                <a:spcAft>
                  <a:spcPts val="1000"/>
                </a:spcAft>
              </a:pPr>
              <a:r>
                <a:rPr lang="en-US" sz="1100" dirty="0">
                  <a:effectLst/>
                  <a:latin typeface="Calibri"/>
                  <a:ea typeface="Calibri"/>
                  <a:cs typeface="Times New Roman"/>
                </a:rPr>
                <a:t> </a:t>
              </a:r>
            </a:p>
          </p:txBody>
        </p:sp>
        <p:sp>
          <p:nvSpPr>
            <p:cNvPr id="28" name="Rounded Rectangle 27"/>
            <p:cNvSpPr>
              <a:spLocks noChangeArrowheads="1"/>
            </p:cNvSpPr>
            <p:nvPr/>
          </p:nvSpPr>
          <p:spPr bwMode="auto">
            <a:xfrm>
              <a:off x="1395" y="2478"/>
              <a:ext cx="12960" cy="690"/>
            </a:xfrm>
            <a:prstGeom prst="roundRect">
              <a:avLst>
                <a:gd name="adj" fmla="val 16667"/>
              </a:avLst>
            </a:prstGeom>
            <a:gradFill rotWithShape="1">
              <a:gsLst>
                <a:gs pos="0">
                  <a:srgbClr val="DAFDA7"/>
                </a:gs>
                <a:gs pos="35001">
                  <a:srgbClr val="E4FDC2"/>
                </a:gs>
                <a:gs pos="100000">
                  <a:srgbClr val="F5FFE6"/>
                </a:gs>
              </a:gsLst>
              <a:lin ang="16200000" scaled="1"/>
            </a:gradFill>
            <a:ln w="9525" algn="ctr">
              <a:solidFill>
                <a:srgbClr val="98B954"/>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1000"/>
                </a:spcAft>
              </a:pPr>
              <a:r>
                <a:rPr lang="en-US" sz="1800" b="1">
                  <a:effectLst/>
                  <a:latin typeface="Calibri"/>
                  <a:ea typeface="Calibri"/>
                  <a:cs typeface="Times New Roman"/>
                </a:rPr>
                <a:t>ACTIVITIES</a:t>
              </a:r>
              <a:endParaRPr lang="en-US" sz="1100">
                <a:effectLst/>
                <a:latin typeface="Calibri"/>
                <a:ea typeface="Calibri"/>
                <a:cs typeface="Times New Roman"/>
              </a:endParaRPr>
            </a:p>
          </p:txBody>
        </p:sp>
        <p:sp>
          <p:nvSpPr>
            <p:cNvPr id="29" name="Rounded Rectangle 28"/>
            <p:cNvSpPr>
              <a:spLocks noChangeArrowheads="1"/>
            </p:cNvSpPr>
            <p:nvPr/>
          </p:nvSpPr>
          <p:spPr bwMode="auto">
            <a:xfrm>
              <a:off x="1440" y="5463"/>
              <a:ext cx="12915" cy="690"/>
            </a:xfrm>
            <a:prstGeom prst="roundRect">
              <a:avLst>
                <a:gd name="adj" fmla="val 16667"/>
              </a:avLst>
            </a:prstGeom>
            <a:gradFill rotWithShape="1">
              <a:gsLst>
                <a:gs pos="0">
                  <a:srgbClr val="FFBE86"/>
                </a:gs>
                <a:gs pos="35001">
                  <a:srgbClr val="FFD0AA"/>
                </a:gs>
                <a:gs pos="100000">
                  <a:srgbClr val="FFEBDB"/>
                </a:gs>
              </a:gsLst>
              <a:lin ang="16200000" scaled="1"/>
            </a:gradFill>
            <a:ln w="9525" algn="ctr">
              <a:solidFill>
                <a:srgbClr val="F6924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1000"/>
                </a:spcAft>
              </a:pPr>
              <a:r>
                <a:rPr lang="en-US" sz="1800" b="1">
                  <a:effectLst/>
                  <a:latin typeface="Calibri"/>
                  <a:ea typeface="Calibri"/>
                  <a:cs typeface="Times New Roman"/>
                </a:rPr>
                <a:t>OUTPUTS</a:t>
              </a:r>
              <a:endParaRPr lang="en-US" sz="1100">
                <a:effectLst/>
                <a:latin typeface="Calibri"/>
                <a:ea typeface="Calibri"/>
                <a:cs typeface="Times New Roman"/>
              </a:endParaRPr>
            </a:p>
          </p:txBody>
        </p:sp>
        <p:sp>
          <p:nvSpPr>
            <p:cNvPr id="30" name="Rounded Rectangle 29"/>
            <p:cNvSpPr>
              <a:spLocks noChangeArrowheads="1"/>
            </p:cNvSpPr>
            <p:nvPr/>
          </p:nvSpPr>
          <p:spPr bwMode="auto">
            <a:xfrm>
              <a:off x="1470" y="8448"/>
              <a:ext cx="12990" cy="690"/>
            </a:xfrm>
            <a:prstGeom prst="roundRect">
              <a:avLst>
                <a:gd name="adj" fmla="val 16667"/>
              </a:avLst>
            </a:prstGeom>
            <a:gradFill rotWithShape="1">
              <a:gsLst>
                <a:gs pos="0">
                  <a:srgbClr val="C9B5E8"/>
                </a:gs>
                <a:gs pos="35001">
                  <a:srgbClr val="D9CBEE"/>
                </a:gs>
                <a:gs pos="100000">
                  <a:srgbClr val="F0EAF9"/>
                </a:gs>
              </a:gsLst>
              <a:lin ang="16200000" scaled="1"/>
            </a:gradFill>
            <a:ln w="9525" algn="ctr">
              <a:solidFill>
                <a:srgbClr val="7D60A0"/>
              </a:solidFill>
              <a:round/>
              <a:headEnd/>
              <a:tailEnd/>
            </a:ln>
            <a:effectLst>
              <a:outerShdw blurRad="40000" dist="20000" dir="5400000" rotWithShape="0">
                <a:srgbClr val="000000">
                  <a:alpha val="37999"/>
                </a:srgbClr>
              </a:outerShdw>
            </a:effectLst>
          </p:spPr>
          <p:txBody>
            <a:bodyPr rot="0" vert="horz" wrap="square" lIns="91440" tIns="45720" rIns="91440" bIns="45720" anchor="ctr" anchorCtr="0" upright="1">
              <a:noAutofit/>
            </a:bodyPr>
            <a:lstStyle/>
            <a:p>
              <a:pPr marL="0" marR="0">
                <a:lnSpc>
                  <a:spcPct val="115000"/>
                </a:lnSpc>
                <a:spcBef>
                  <a:spcPts val="0"/>
                </a:spcBef>
                <a:spcAft>
                  <a:spcPts val="1000"/>
                </a:spcAft>
              </a:pPr>
              <a:r>
                <a:rPr lang="en-US" sz="1800" b="1">
                  <a:effectLst/>
                  <a:latin typeface="Calibri"/>
                  <a:ea typeface="Calibri"/>
                  <a:cs typeface="Times New Roman"/>
                </a:rPr>
                <a:t>IMPACTS</a:t>
              </a:r>
              <a:endParaRPr lang="en-US" sz="1100">
                <a:effectLst/>
                <a:latin typeface="Calibri"/>
                <a:ea typeface="Calibri"/>
                <a:cs typeface="Times New Roman"/>
              </a:endParaRPr>
            </a:p>
          </p:txBody>
        </p:sp>
      </p:grpSp>
    </p:spTree>
    <p:extLst>
      <p:ext uri="{BB962C8B-B14F-4D97-AF65-F5344CB8AC3E}">
        <p14:creationId xmlns:p14="http://schemas.microsoft.com/office/powerpoint/2010/main" val="3191968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Key Points for Logic Modeling</a:t>
            </a:r>
          </a:p>
        </p:txBody>
      </p:sp>
      <p:sp>
        <p:nvSpPr>
          <p:cNvPr id="3" name="Content Placeholder 2"/>
          <p:cNvSpPr>
            <a:spLocks noGrp="1"/>
          </p:cNvSpPr>
          <p:nvPr>
            <p:ph idx="1"/>
          </p:nvPr>
        </p:nvSpPr>
        <p:spPr>
          <a:xfrm>
            <a:off x="609600" y="1219200"/>
            <a:ext cx="8077200" cy="4881562"/>
          </a:xfrm>
        </p:spPr>
        <p:txBody>
          <a:bodyPr/>
          <a:lstStyle/>
          <a:p>
            <a:pPr marL="171176" indent="-171176">
              <a:buFont typeface="Arial" pitchFamily="34" charset="0"/>
              <a:buChar char="•"/>
            </a:pPr>
            <a:r>
              <a:rPr lang="en-US" sz="2800" dirty="0"/>
              <a:t>No “right” answer for a logic model.</a:t>
            </a:r>
          </a:p>
          <a:p>
            <a:pPr marL="171176" indent="-171176">
              <a:buFont typeface="Arial" pitchFamily="34" charset="0"/>
              <a:buChar char="•"/>
            </a:pPr>
            <a:r>
              <a:rPr lang="en-US" sz="2800" dirty="0"/>
              <a:t>Important to get it down on paper </a:t>
            </a:r>
            <a:r>
              <a:rPr lang="en-US" sz="2800" u="sng" dirty="0"/>
              <a:t>together</a:t>
            </a:r>
            <a:r>
              <a:rPr lang="en-US" sz="2800" dirty="0"/>
              <a:t>. Different people bring different perspectives and expectations.</a:t>
            </a:r>
            <a:endParaRPr lang="en-US" sz="2800" u="sng" dirty="0"/>
          </a:p>
          <a:p>
            <a:pPr marL="171176" indent="-171176">
              <a:buFont typeface="Arial" pitchFamily="34" charset="0"/>
              <a:buChar char="•"/>
            </a:pPr>
            <a:r>
              <a:rPr lang="en-US" sz="2800" dirty="0"/>
              <a:t>Who do you involve in this process when you’re working in a community?</a:t>
            </a:r>
          </a:p>
          <a:p>
            <a:pPr marL="171176" indent="-171176">
              <a:buFont typeface="Arial" pitchFamily="34" charset="0"/>
              <a:buChar char="•"/>
            </a:pPr>
            <a:r>
              <a:rPr lang="en-US" sz="2800" dirty="0"/>
              <a:t>Logic models can be very iterative -  review periodically to see progress and change!</a:t>
            </a:r>
          </a:p>
          <a:p>
            <a:endParaRPr lang="en-US" dirty="0"/>
          </a:p>
        </p:txBody>
      </p:sp>
    </p:spTree>
    <p:extLst>
      <p:ext uri="{BB962C8B-B14F-4D97-AF65-F5344CB8AC3E}">
        <p14:creationId xmlns:p14="http://schemas.microsoft.com/office/powerpoint/2010/main" val="826339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8077200" cy="4559300"/>
          </a:xfrm>
        </p:spPr>
        <p:txBody>
          <a:bodyPr/>
          <a:lstStyle/>
          <a:p>
            <a:r>
              <a:rPr lang="en-US" sz="2800" dirty="0"/>
              <a:t>A logic model provides a framework so you can understand how your project goals connect to your activities and outcomes.</a:t>
            </a:r>
          </a:p>
          <a:p>
            <a:r>
              <a:rPr lang="en-US" sz="2800" dirty="0"/>
              <a:t>Knowing the framework helps clarify what is important to the project partners with measuring every aspect of the project.</a:t>
            </a:r>
          </a:p>
          <a:p>
            <a:r>
              <a:rPr lang="en-US" sz="2800" dirty="0"/>
              <a:t>Measure </a:t>
            </a:r>
            <a:r>
              <a:rPr lang="en-US" sz="2800" b="1" dirty="0"/>
              <a:t>what is important </a:t>
            </a:r>
            <a:r>
              <a:rPr lang="en-US" sz="2800" dirty="0"/>
              <a:t>to you and your partners (</a:t>
            </a:r>
            <a:r>
              <a:rPr lang="en-US" sz="2800" i="1" dirty="0"/>
              <a:t>these are your metrics</a:t>
            </a:r>
            <a:r>
              <a:rPr lang="en-US" sz="2800" dirty="0"/>
              <a:t>!).</a:t>
            </a:r>
          </a:p>
        </p:txBody>
      </p:sp>
      <p:sp>
        <p:nvSpPr>
          <p:cNvPr id="4" name="Title 3"/>
          <p:cNvSpPr>
            <a:spLocks noGrp="1"/>
          </p:cNvSpPr>
          <p:nvPr>
            <p:ph type="title"/>
          </p:nvPr>
        </p:nvSpPr>
        <p:spPr/>
        <p:txBody>
          <a:bodyPr/>
          <a:lstStyle/>
          <a:p>
            <a:pPr algn="ctr"/>
            <a:r>
              <a:rPr lang="en-US" sz="4800" dirty="0"/>
              <a:t>How Do We Get to Metrics?</a:t>
            </a:r>
          </a:p>
        </p:txBody>
      </p:sp>
    </p:spTree>
    <p:extLst>
      <p:ext uri="{BB962C8B-B14F-4D97-AF65-F5344CB8AC3E}">
        <p14:creationId xmlns:p14="http://schemas.microsoft.com/office/powerpoint/2010/main" val="3650979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17500"/>
            <a:ext cx="9144000" cy="730250"/>
          </a:xfrm>
        </p:spPr>
        <p:txBody>
          <a:bodyPr/>
          <a:lstStyle/>
          <a:p>
            <a:pPr algn="ctr"/>
            <a:r>
              <a:rPr lang="en-US" sz="4800" dirty="0"/>
              <a:t>Metrics</a:t>
            </a:r>
          </a:p>
        </p:txBody>
      </p:sp>
      <p:pic>
        <p:nvPicPr>
          <p:cNvPr id="3074" name="Picture 2" descr="Picture of a ruler" title="Picture of a ru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767943"/>
            <a:ext cx="2438400" cy="2090057"/>
          </a:xfrm>
          <a:prstGeom prst="rect">
            <a:avLst/>
          </a:prstGeom>
          <a:noFill/>
          <a:extLst>
            <a:ext uri="{909E8E84-426E-40DD-AFC4-6F175D3DCCD1}">
              <a14:hiddenFill xmlns:a14="http://schemas.microsoft.com/office/drawing/2010/main">
                <a:solidFill>
                  <a:srgbClr val="FFFFFF"/>
                </a:solidFill>
              </a14:hiddenFill>
            </a:ext>
          </a:extLst>
        </p:spPr>
      </p:pic>
      <p:sp>
        <p:nvSpPr>
          <p:cNvPr id="14339" name="Content Placeholder 2"/>
          <p:cNvSpPr>
            <a:spLocks noGrp="1"/>
          </p:cNvSpPr>
          <p:nvPr>
            <p:ph idx="1"/>
          </p:nvPr>
        </p:nvSpPr>
        <p:spPr>
          <a:xfrm>
            <a:off x="533400" y="1143000"/>
            <a:ext cx="8458200" cy="4343400"/>
          </a:xfrm>
        </p:spPr>
        <p:txBody>
          <a:bodyPr/>
          <a:lstStyle/>
          <a:p>
            <a:pPr marL="0" indent="0">
              <a:buNone/>
            </a:pPr>
            <a:r>
              <a:rPr lang="en-US" sz="2400" b="1" dirty="0"/>
              <a:t>Measures of a </a:t>
            </a:r>
            <a:r>
              <a:rPr lang="en-US" sz="2400" b="1" u="sng" dirty="0"/>
              <a:t>characteristic</a:t>
            </a:r>
            <a:r>
              <a:rPr lang="en-US" sz="2400" b="1" dirty="0"/>
              <a:t> or </a:t>
            </a:r>
            <a:r>
              <a:rPr lang="en-US" sz="2400" b="1" u="sng" dirty="0"/>
              <a:t>aspect</a:t>
            </a:r>
            <a:r>
              <a:rPr lang="en-US" sz="2400" b="1" dirty="0"/>
              <a:t> of the program</a:t>
            </a:r>
          </a:p>
          <a:p>
            <a:r>
              <a:rPr lang="en-US" sz="2400" dirty="0"/>
              <a:t>For example: size, capacity, description, quality, quantity, duration, frequency</a:t>
            </a:r>
          </a:p>
          <a:p>
            <a:r>
              <a:rPr lang="en-US" sz="2400" dirty="0"/>
              <a:t>Qualitative or quantitative</a:t>
            </a:r>
          </a:p>
          <a:p>
            <a:r>
              <a:rPr lang="en-US" sz="2400" dirty="0"/>
              <a:t>Reportable and systematic descriptions of desired/actual performance or achievement</a:t>
            </a:r>
          </a:p>
          <a:p>
            <a:r>
              <a:rPr lang="en-US" sz="2400" dirty="0"/>
              <a:t>It is more difficult to measure a “partnership” than “length”</a:t>
            </a:r>
          </a:p>
          <a:p>
            <a:pPr lvl="6"/>
            <a:r>
              <a:rPr lang="en-US" sz="2400" b="1" u="sng" dirty="0"/>
              <a:t>Strategy</a:t>
            </a:r>
            <a:r>
              <a:rPr lang="en-US" sz="2400" b="1" dirty="0"/>
              <a:t>: </a:t>
            </a:r>
            <a:r>
              <a:rPr lang="en-US" sz="2400" dirty="0"/>
              <a:t>Build metrics from the </a:t>
            </a:r>
            <a:r>
              <a:rPr lang="en-US" sz="2400" b="1" dirty="0"/>
              <a:t>nouns, verbs, adjectives and adverbs </a:t>
            </a:r>
            <a:r>
              <a:rPr lang="en-US" sz="2400" dirty="0"/>
              <a:t>in your logic model</a:t>
            </a:r>
          </a:p>
        </p:txBody>
      </p:sp>
    </p:spTree>
    <p:extLst>
      <p:ext uri="{BB962C8B-B14F-4D97-AF65-F5344CB8AC3E}">
        <p14:creationId xmlns:p14="http://schemas.microsoft.com/office/powerpoint/2010/main" val="18183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err="1"/>
              <a:t>Encuentros</a:t>
            </a:r>
            <a:r>
              <a:rPr lang="en-US" sz="4800" dirty="0"/>
              <a:t> Case Study</a:t>
            </a:r>
          </a:p>
        </p:txBody>
      </p:sp>
      <p:pic>
        <p:nvPicPr>
          <p:cNvPr id="3075" name="Picture 3" descr="Photo from community environmental theatre" title="Photo from community environmental theat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47800"/>
            <a:ext cx="4005219" cy="266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Photo from community environmental theatre" title="Photo from community environmental theat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1550" y="1447799"/>
            <a:ext cx="4043855" cy="266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4498060"/>
            <a:ext cx="8534400" cy="1107996"/>
          </a:xfrm>
          <a:prstGeom prst="rect">
            <a:avLst/>
          </a:prstGeom>
        </p:spPr>
        <p:txBody>
          <a:bodyPr wrap="square">
            <a:spAutoFit/>
          </a:bodyPr>
          <a:lstStyle/>
          <a:p>
            <a:r>
              <a:rPr lang="en-US" sz="1600" dirty="0">
                <a:latin typeface="+mn-lt"/>
              </a:rPr>
              <a:t>Community members participating in the Community Environmental Theatre Forum in Buffalo, NY act out the progression from engagement to rejection of collaboration in response to power imbalances between community &amp; university participants.  </a:t>
            </a:r>
          </a:p>
          <a:p>
            <a:r>
              <a:rPr lang="en-US" sz="1200" dirty="0">
                <a:latin typeface="+mn-lt"/>
              </a:rPr>
              <a:t>(Photo Credits: John Sullivan)</a:t>
            </a:r>
            <a:r>
              <a:rPr lang="en-US" sz="1600" dirty="0">
                <a:latin typeface="+mn-lt"/>
              </a:rPr>
              <a:t> </a:t>
            </a:r>
            <a:endParaRPr lang="en-US" dirty="0">
              <a:latin typeface="+mn-lt"/>
            </a:endParaRPr>
          </a:p>
        </p:txBody>
      </p:sp>
    </p:spTree>
    <p:extLst>
      <p:ext uri="{BB962C8B-B14F-4D97-AF65-F5344CB8AC3E}">
        <p14:creationId xmlns:p14="http://schemas.microsoft.com/office/powerpoint/2010/main" val="19794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17500"/>
            <a:ext cx="8229600" cy="1206500"/>
          </a:xfrm>
        </p:spPr>
        <p:txBody>
          <a:bodyPr/>
          <a:lstStyle/>
          <a:p>
            <a:pPr algn="ctr"/>
            <a:r>
              <a:rPr lang="en-US" dirty="0"/>
              <a:t>Example Metrics: </a:t>
            </a:r>
            <a:br>
              <a:rPr lang="en-US" dirty="0"/>
            </a:br>
            <a:r>
              <a:rPr lang="en-US" sz="3600" dirty="0"/>
              <a:t>Build and Strengthen Relationships </a:t>
            </a:r>
          </a:p>
        </p:txBody>
      </p:sp>
      <p:sp>
        <p:nvSpPr>
          <p:cNvPr id="3" name="Content Placeholder 2"/>
          <p:cNvSpPr>
            <a:spLocks noGrp="1"/>
          </p:cNvSpPr>
          <p:nvPr>
            <p:ph idx="1"/>
          </p:nvPr>
        </p:nvSpPr>
        <p:spPr>
          <a:xfrm>
            <a:off x="609600" y="1676400"/>
            <a:ext cx="8077200" cy="4254500"/>
          </a:xfrm>
        </p:spPr>
        <p:txBody>
          <a:bodyPr/>
          <a:lstStyle/>
          <a:p>
            <a:pPr marL="0" indent="0">
              <a:buNone/>
            </a:pPr>
            <a:r>
              <a:rPr lang="en-US" sz="2000" b="1" dirty="0"/>
              <a:t>Activity</a:t>
            </a:r>
            <a:r>
              <a:rPr lang="en-US" sz="2000" dirty="0"/>
              <a:t>: Create and Perform “Theater of the Oppressed”</a:t>
            </a:r>
          </a:p>
          <a:p>
            <a:pPr>
              <a:lnSpc>
                <a:spcPct val="100000"/>
              </a:lnSpc>
              <a:spcBef>
                <a:spcPts val="600"/>
              </a:spcBef>
            </a:pPr>
            <a:r>
              <a:rPr lang="en-US" sz="2000" dirty="0"/>
              <a:t>Number of theater forums conducted</a:t>
            </a:r>
          </a:p>
          <a:p>
            <a:pPr>
              <a:lnSpc>
                <a:spcPct val="100000"/>
              </a:lnSpc>
              <a:spcBef>
                <a:spcPts val="600"/>
              </a:spcBef>
            </a:pPr>
            <a:r>
              <a:rPr lang="en-US" sz="2000" dirty="0"/>
              <a:t>Description of curriculum/content of theater forums</a:t>
            </a:r>
          </a:p>
          <a:p>
            <a:pPr>
              <a:lnSpc>
                <a:spcPct val="100000"/>
              </a:lnSpc>
              <a:spcBef>
                <a:spcPts val="600"/>
              </a:spcBef>
            </a:pPr>
            <a:r>
              <a:rPr lang="en-US" sz="2000" dirty="0"/>
              <a:t>Number &amp; description of participants in theater forums</a:t>
            </a:r>
          </a:p>
          <a:p>
            <a:pPr>
              <a:lnSpc>
                <a:spcPct val="100000"/>
              </a:lnSpc>
              <a:spcBef>
                <a:spcPts val="600"/>
              </a:spcBef>
            </a:pPr>
            <a:r>
              <a:rPr lang="en-US" sz="2000" dirty="0"/>
              <a:t>Description of topics and issues raised during the session</a:t>
            </a:r>
          </a:p>
          <a:p>
            <a:pPr marL="0" indent="0">
              <a:buNone/>
            </a:pPr>
            <a:r>
              <a:rPr lang="en-US" sz="2000" b="1" dirty="0"/>
              <a:t>Output</a:t>
            </a:r>
            <a:r>
              <a:rPr lang="en-US" sz="2000" dirty="0"/>
              <a:t>: Theater of the Oppressed Curriculum</a:t>
            </a:r>
          </a:p>
          <a:p>
            <a:pPr>
              <a:lnSpc>
                <a:spcPct val="100000"/>
              </a:lnSpc>
              <a:spcBef>
                <a:spcPts val="600"/>
              </a:spcBef>
            </a:pPr>
            <a:r>
              <a:rPr lang="en-US" sz="2000" dirty="0"/>
              <a:t>Description of curricula for conducting </a:t>
            </a:r>
            <a:r>
              <a:rPr lang="en-US" sz="2000" dirty="0" err="1"/>
              <a:t>Tox</a:t>
            </a:r>
            <a:r>
              <a:rPr lang="en-US" sz="2000" dirty="0"/>
              <a:t>, Risk, and Stress community environmental forums</a:t>
            </a:r>
          </a:p>
          <a:p>
            <a:pPr marL="0" indent="0">
              <a:buNone/>
            </a:pPr>
            <a:r>
              <a:rPr lang="en-US" sz="2000" b="1" dirty="0"/>
              <a:t>Impact</a:t>
            </a:r>
            <a:r>
              <a:rPr lang="en-US" sz="2000" dirty="0"/>
              <a:t>: Strengthened partnerships</a:t>
            </a:r>
          </a:p>
          <a:p>
            <a:pPr>
              <a:lnSpc>
                <a:spcPct val="100000"/>
              </a:lnSpc>
              <a:spcBef>
                <a:spcPts val="600"/>
              </a:spcBef>
            </a:pPr>
            <a:r>
              <a:rPr lang="en-US" sz="2000" dirty="0"/>
              <a:t>Researchers change how they think about EHS concerns – better implementation of CBPR principles</a:t>
            </a:r>
          </a:p>
          <a:p>
            <a:endParaRPr lang="en-US" sz="2000" dirty="0"/>
          </a:p>
        </p:txBody>
      </p:sp>
    </p:spTree>
    <p:extLst>
      <p:ext uri="{BB962C8B-B14F-4D97-AF65-F5344CB8AC3E}">
        <p14:creationId xmlns:p14="http://schemas.microsoft.com/office/powerpoint/2010/main" val="1626394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Introductions</a:t>
            </a:r>
          </a:p>
        </p:txBody>
      </p:sp>
      <p:sp>
        <p:nvSpPr>
          <p:cNvPr id="3" name="Content Placeholder 2"/>
          <p:cNvSpPr>
            <a:spLocks noGrp="1"/>
          </p:cNvSpPr>
          <p:nvPr>
            <p:ph idx="1"/>
          </p:nvPr>
        </p:nvSpPr>
        <p:spPr/>
        <p:txBody>
          <a:bodyPr/>
          <a:lstStyle/>
          <a:p>
            <a:endParaRPr lang="en-US" sz="2400" dirty="0"/>
          </a:p>
          <a:p>
            <a:pPr marL="0" indent="0">
              <a:buNone/>
            </a:pPr>
            <a:r>
              <a:rPr lang="en-US" sz="2800" dirty="0"/>
              <a:t>Show of hands:</a:t>
            </a:r>
          </a:p>
          <a:p>
            <a:r>
              <a:rPr lang="en-US" sz="2800" dirty="0"/>
              <a:t>Academic partners?</a:t>
            </a:r>
          </a:p>
          <a:p>
            <a:r>
              <a:rPr lang="en-US" sz="2800" dirty="0"/>
              <a:t>Community partners?</a:t>
            </a:r>
          </a:p>
          <a:p>
            <a:r>
              <a:rPr lang="en-US" sz="2800" dirty="0"/>
              <a:t>Evaluators?</a:t>
            </a:r>
          </a:p>
          <a:p>
            <a:r>
              <a:rPr lang="en-US" sz="2800" dirty="0"/>
              <a:t>Previous experience with the Manual?</a:t>
            </a:r>
          </a:p>
          <a:p>
            <a:r>
              <a:rPr lang="en-US" sz="2800" dirty="0"/>
              <a:t>Previous experience with logic models?</a:t>
            </a:r>
          </a:p>
        </p:txBody>
      </p:sp>
    </p:spTree>
    <p:extLst>
      <p:ext uri="{BB962C8B-B14F-4D97-AF65-F5344CB8AC3E}">
        <p14:creationId xmlns:p14="http://schemas.microsoft.com/office/powerpoint/2010/main" val="102435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sz="4800" dirty="0"/>
              <a:t>Activity: Metrics</a:t>
            </a:r>
            <a:br>
              <a:rPr lang="en-US" sz="4000" dirty="0"/>
            </a:br>
            <a:endParaRPr lang="en-US" sz="4000" b="0" dirty="0"/>
          </a:p>
        </p:txBody>
      </p:sp>
      <p:sp>
        <p:nvSpPr>
          <p:cNvPr id="27651" name="Content Placeholder 2"/>
          <p:cNvSpPr>
            <a:spLocks noGrp="1"/>
          </p:cNvSpPr>
          <p:nvPr>
            <p:ph idx="1"/>
          </p:nvPr>
        </p:nvSpPr>
        <p:spPr>
          <a:xfrm>
            <a:off x="3886200" y="1049338"/>
            <a:ext cx="4800600" cy="4881562"/>
          </a:xfrm>
        </p:spPr>
        <p:txBody>
          <a:bodyPr/>
          <a:lstStyle/>
          <a:p>
            <a:pPr marL="0" lvl="0" indent="0">
              <a:buNone/>
            </a:pPr>
            <a:endParaRPr lang="en-US" sz="1100" i="1" dirty="0"/>
          </a:p>
          <a:p>
            <a:pPr marL="0" lvl="0" indent="0">
              <a:buNone/>
            </a:pPr>
            <a:r>
              <a:rPr lang="en-US" sz="4400" b="1" dirty="0">
                <a:latin typeface="Calibri" pitchFamily="34" charset="0"/>
                <a:cs typeface="Calibri" pitchFamily="34" charset="0"/>
              </a:rPr>
              <a:t>What is Important?</a:t>
            </a:r>
          </a:p>
          <a:p>
            <a:r>
              <a:rPr lang="en-US" sz="2800" dirty="0">
                <a:latin typeface="Calibri" pitchFamily="34" charset="0"/>
                <a:cs typeface="Calibri" pitchFamily="34" charset="0"/>
              </a:rPr>
              <a:t>Discuss Metrics Questions with a neighbor (See Page 3-4 of Handout B)</a:t>
            </a:r>
          </a:p>
          <a:p>
            <a:r>
              <a:rPr lang="en-US" sz="2800" dirty="0">
                <a:latin typeface="Calibri" pitchFamily="34" charset="0"/>
                <a:cs typeface="Calibri" pitchFamily="34" charset="0"/>
              </a:rPr>
              <a:t>Talk with neighbor to create metrics based on one component of the logic model</a:t>
            </a:r>
          </a:p>
          <a:p>
            <a:r>
              <a:rPr lang="en-US" sz="2800" dirty="0">
                <a:latin typeface="Calibri" pitchFamily="34" charset="0"/>
                <a:cs typeface="Calibri" pitchFamily="34" charset="0"/>
              </a:rPr>
              <a:t>Discuss as a group</a:t>
            </a:r>
          </a:p>
        </p:txBody>
      </p:sp>
      <p:pic>
        <p:nvPicPr>
          <p:cNvPr id="1028" name="Picture 4" descr="Picture of hourglass" title="Picture of hourg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0" y="5387043"/>
            <a:ext cx="2286000" cy="590931"/>
          </a:xfrm>
          <a:prstGeom prst="rect">
            <a:avLst/>
          </a:prstGeom>
        </p:spPr>
        <p:txBody>
          <a:bodyPr>
            <a:spAutoFit/>
          </a:bodyPr>
          <a:lstStyle/>
          <a:p>
            <a:pPr lvl="0" eaLnBrk="0" hangingPunct="0">
              <a:lnSpc>
                <a:spcPct val="90000"/>
              </a:lnSpc>
              <a:spcBef>
                <a:spcPct val="70000"/>
              </a:spcBef>
              <a:buClr>
                <a:srgbClr val="134679"/>
              </a:buClr>
            </a:pPr>
            <a:r>
              <a:rPr lang="en-US" sz="3600" b="1" kern="0" dirty="0">
                <a:solidFill>
                  <a:srgbClr val="FF0000"/>
                </a:solidFill>
                <a:latin typeface="Calibri" pitchFamily="34" charset="0"/>
                <a:cs typeface="Calibri" pitchFamily="34" charset="0"/>
              </a:rPr>
              <a:t>5 minutes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5181600" cy="730250"/>
          </a:xfrm>
        </p:spPr>
        <p:txBody>
          <a:bodyPr/>
          <a:lstStyle/>
          <a:p>
            <a:pPr algn="ctr"/>
            <a:r>
              <a:rPr lang="en-US" sz="4800" dirty="0"/>
              <a:t>Handout C</a:t>
            </a:r>
          </a:p>
        </p:txBody>
      </p:sp>
      <p:sp>
        <p:nvSpPr>
          <p:cNvPr id="3" name="Content Placeholder 2"/>
          <p:cNvSpPr>
            <a:spLocks noGrp="1"/>
          </p:cNvSpPr>
          <p:nvPr>
            <p:ph idx="1"/>
          </p:nvPr>
        </p:nvSpPr>
        <p:spPr>
          <a:xfrm>
            <a:off x="609600" y="1828800"/>
            <a:ext cx="3962400" cy="4038600"/>
          </a:xfrm>
        </p:spPr>
        <p:txBody>
          <a:bodyPr/>
          <a:lstStyle/>
          <a:p>
            <a:pPr marL="0" indent="0">
              <a:buNone/>
            </a:pPr>
            <a:endParaRPr lang="en-US" sz="2800" dirty="0"/>
          </a:p>
          <a:p>
            <a:pPr>
              <a:spcBef>
                <a:spcPts val="0"/>
              </a:spcBef>
            </a:pPr>
            <a:r>
              <a:rPr lang="en-US" sz="2800" dirty="0"/>
              <a:t>Distribute Handout C</a:t>
            </a:r>
          </a:p>
          <a:p>
            <a:r>
              <a:rPr lang="en-US" sz="2800" dirty="0"/>
              <a:t>Review example metrics from case study</a:t>
            </a:r>
          </a:p>
          <a:p>
            <a:endParaRPr lang="en-US" sz="2800" dirty="0"/>
          </a:p>
          <a:p>
            <a:endParaRPr lang="en-US" sz="2800" dirty="0"/>
          </a:p>
          <a:p>
            <a:pPr marL="0" indent="0">
              <a:buNone/>
            </a:pPr>
            <a:r>
              <a:rPr lang="en-US" sz="1100" dirty="0"/>
              <a:t>Photo Credit: John Sullivan. EJ activities in Port Arthur - sponsored by </a:t>
            </a:r>
            <a:r>
              <a:rPr lang="en-US" sz="1100" dirty="0" err="1"/>
              <a:t>Encuentro</a:t>
            </a:r>
            <a:r>
              <a:rPr lang="en-US" sz="1100" dirty="0"/>
              <a:t> Network partner, CIDA (Community In-Power and Development Association)</a:t>
            </a:r>
          </a:p>
        </p:txBody>
      </p:sp>
      <p:pic>
        <p:nvPicPr>
          <p:cNvPr id="1026" name="Picture 2" descr="Photo of protesters" title="Photo of protes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81000"/>
            <a:ext cx="3621295" cy="482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904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6700" y="152400"/>
            <a:ext cx="5143500" cy="895350"/>
          </a:xfrm>
        </p:spPr>
        <p:txBody>
          <a:bodyPr/>
          <a:lstStyle/>
          <a:p>
            <a:pPr algn="ctr"/>
            <a:r>
              <a:rPr lang="en-US" sz="4800" dirty="0"/>
              <a:t>Data Collection</a:t>
            </a:r>
          </a:p>
        </p:txBody>
      </p:sp>
      <p:sp>
        <p:nvSpPr>
          <p:cNvPr id="32771" name="Content Placeholder 2"/>
          <p:cNvSpPr>
            <a:spLocks noGrp="1"/>
          </p:cNvSpPr>
          <p:nvPr>
            <p:ph idx="1"/>
          </p:nvPr>
        </p:nvSpPr>
        <p:spPr>
          <a:xfrm>
            <a:off x="609600" y="1062038"/>
            <a:ext cx="8077200" cy="5567362"/>
          </a:xfrm>
        </p:spPr>
        <p:txBody>
          <a:bodyPr/>
          <a:lstStyle/>
          <a:p>
            <a:r>
              <a:rPr lang="en-US" sz="2200" dirty="0"/>
              <a:t>Plan, but be open to new ideas</a:t>
            </a:r>
          </a:p>
          <a:p>
            <a:r>
              <a:rPr lang="en-US" sz="2200" dirty="0"/>
              <a:t>Think about data early and </a:t>
            </a:r>
            <a:br>
              <a:rPr lang="en-US" sz="2200" dirty="0"/>
            </a:br>
            <a:r>
              <a:rPr lang="en-US" sz="2200" dirty="0"/>
              <a:t>often</a:t>
            </a:r>
          </a:p>
          <a:p>
            <a:r>
              <a:rPr lang="en-US" sz="2200" dirty="0"/>
              <a:t>Qualitative and quantitative</a:t>
            </a:r>
          </a:p>
          <a:p>
            <a:r>
              <a:rPr lang="en-US" sz="2200" dirty="0"/>
              <a:t>Consider:</a:t>
            </a:r>
          </a:p>
          <a:p>
            <a:pPr lvl="1"/>
            <a:r>
              <a:rPr lang="en-US" sz="2200" dirty="0"/>
              <a:t>How many people will be needed?</a:t>
            </a:r>
          </a:p>
          <a:p>
            <a:pPr lvl="1"/>
            <a:r>
              <a:rPr lang="en-US" sz="2200" dirty="0"/>
              <a:t>Will special equipment be required?</a:t>
            </a:r>
          </a:p>
          <a:p>
            <a:pPr lvl="1"/>
            <a:r>
              <a:rPr lang="en-US" sz="2200" dirty="0"/>
              <a:t>How much training will be involved?</a:t>
            </a:r>
          </a:p>
          <a:p>
            <a:pPr lvl="1"/>
            <a:r>
              <a:rPr lang="en-US" sz="2200" dirty="0"/>
              <a:t>How will data be stored (security issues, ownership and backups)?</a:t>
            </a:r>
          </a:p>
          <a:p>
            <a:pPr marL="0" indent="-11113">
              <a:buNone/>
            </a:pPr>
            <a:endParaRPr lang="en-US" sz="1200" i="1" dirty="0"/>
          </a:p>
          <a:p>
            <a:pPr marL="0" indent="-11113">
              <a:buNone/>
            </a:pPr>
            <a:r>
              <a:rPr lang="en-US" sz="1100" dirty="0"/>
              <a:t>Photo Credit: John Sullivan. EJ activities in Port Arthur - sponsored by </a:t>
            </a:r>
            <a:r>
              <a:rPr lang="en-US" sz="1100" dirty="0" err="1"/>
              <a:t>Encuentro</a:t>
            </a:r>
            <a:r>
              <a:rPr lang="en-US" sz="1100" dirty="0"/>
              <a:t> </a:t>
            </a:r>
            <a:br>
              <a:rPr lang="en-US" sz="1100" dirty="0"/>
            </a:br>
            <a:r>
              <a:rPr lang="en-US" sz="1100" dirty="0"/>
              <a:t>Network partner, CIDA (Community In-Power and Development Association)</a:t>
            </a:r>
          </a:p>
        </p:txBody>
      </p:sp>
      <p:pic>
        <p:nvPicPr>
          <p:cNvPr id="2050" name="Picture 2" descr="Photo of protesters" title="Photo of protes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0813" y="31531"/>
            <a:ext cx="3913187" cy="2935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Evaluating Metrics</a:t>
            </a:r>
          </a:p>
        </p:txBody>
      </p:sp>
      <p:sp>
        <p:nvSpPr>
          <p:cNvPr id="3" name="Content Placeholder 2"/>
          <p:cNvSpPr>
            <a:spLocks noGrp="1"/>
          </p:cNvSpPr>
          <p:nvPr>
            <p:ph idx="1"/>
          </p:nvPr>
        </p:nvSpPr>
        <p:spPr>
          <a:xfrm>
            <a:off x="609600" y="1676400"/>
            <a:ext cx="8077200" cy="4254500"/>
          </a:xfrm>
        </p:spPr>
        <p:txBody>
          <a:bodyPr/>
          <a:lstStyle/>
          <a:p>
            <a:pPr marL="0" indent="0" algn="ctr">
              <a:buNone/>
            </a:pPr>
            <a:r>
              <a:rPr lang="en-US" sz="2800" dirty="0"/>
              <a:t>How do I know whether my metric is any good?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76200"/>
            <a:ext cx="9144000" cy="730250"/>
          </a:xfrm>
        </p:spPr>
        <p:txBody>
          <a:bodyPr/>
          <a:lstStyle/>
          <a:p>
            <a:pPr algn="ctr"/>
            <a:r>
              <a:rPr lang="en-US" sz="4800" dirty="0"/>
              <a:t>SMART Metrics</a:t>
            </a:r>
          </a:p>
        </p:txBody>
      </p:sp>
      <p:sp>
        <p:nvSpPr>
          <p:cNvPr id="31747" name="Content Placeholder 2"/>
          <p:cNvSpPr>
            <a:spLocks noGrp="1"/>
          </p:cNvSpPr>
          <p:nvPr>
            <p:ph idx="1"/>
          </p:nvPr>
        </p:nvSpPr>
        <p:spPr>
          <a:xfrm>
            <a:off x="609600" y="1049338"/>
            <a:ext cx="8077200" cy="5046662"/>
          </a:xfrm>
        </p:spPr>
        <p:txBody>
          <a:bodyPr/>
          <a:lstStyle/>
          <a:p>
            <a:pPr marL="0" indent="0">
              <a:buNone/>
            </a:pPr>
            <a:r>
              <a:rPr lang="en-US" sz="2400" dirty="0"/>
              <a:t>SMART metrics are criteria that assist in the development of metrics. The 5 criteria that make up SMART metrics are:</a:t>
            </a:r>
          </a:p>
          <a:p>
            <a:pPr lvl="1">
              <a:buFont typeface="Wingdings" pitchFamily="2" charset="2"/>
              <a:buChar char="Ø"/>
            </a:pPr>
            <a:r>
              <a:rPr lang="en-US" sz="2400" b="1" u="sng" dirty="0"/>
              <a:t>S</a:t>
            </a:r>
            <a:r>
              <a:rPr lang="en-US" sz="2400" dirty="0"/>
              <a:t>pecific – detail the milestones you expect to achieve, who will achieve them and how</a:t>
            </a:r>
          </a:p>
          <a:p>
            <a:pPr lvl="1">
              <a:buFont typeface="Wingdings" pitchFamily="2" charset="2"/>
              <a:buChar char="Ø"/>
            </a:pPr>
            <a:r>
              <a:rPr lang="en-US" sz="2400" b="1" u="sng" dirty="0"/>
              <a:t>M</a:t>
            </a:r>
            <a:r>
              <a:rPr lang="en-US" sz="2400" dirty="0"/>
              <a:t>easurable – define exactly what level of change you expect to achieve</a:t>
            </a:r>
          </a:p>
          <a:p>
            <a:pPr lvl="1">
              <a:buFont typeface="Wingdings" pitchFamily="2" charset="2"/>
              <a:buChar char="Ø"/>
            </a:pPr>
            <a:r>
              <a:rPr lang="en-US" sz="2400" b="1" u="sng" dirty="0"/>
              <a:t>A</a:t>
            </a:r>
            <a:r>
              <a:rPr lang="en-US" sz="2400" dirty="0"/>
              <a:t>ttainable – create a metric that your group or organization can actually achieve</a:t>
            </a:r>
          </a:p>
          <a:p>
            <a:pPr lvl="1">
              <a:buFont typeface="Wingdings" pitchFamily="2" charset="2"/>
              <a:buChar char="Ø"/>
            </a:pPr>
            <a:r>
              <a:rPr lang="en-US" sz="2400" b="1" u="sng" dirty="0"/>
              <a:t>R</a:t>
            </a:r>
            <a:r>
              <a:rPr lang="en-US" sz="2400" dirty="0"/>
              <a:t>elevant – ensure your metric is connected to your goal </a:t>
            </a:r>
          </a:p>
          <a:p>
            <a:pPr lvl="1">
              <a:buFont typeface="Wingdings" pitchFamily="2" charset="2"/>
              <a:buChar char="Ø"/>
            </a:pPr>
            <a:r>
              <a:rPr lang="en-US" sz="2400" b="1" u="sng" dirty="0"/>
              <a:t>T</a:t>
            </a:r>
            <a:r>
              <a:rPr lang="en-US" sz="2400" dirty="0"/>
              <a:t>imely – limit your metrics to those measures that you can reasonably collect within the time frame of the project</a:t>
            </a:r>
          </a:p>
        </p:txBody>
      </p:sp>
    </p:spTree>
    <p:extLst>
      <p:ext uri="{BB962C8B-B14F-4D97-AF65-F5344CB8AC3E}">
        <p14:creationId xmlns:p14="http://schemas.microsoft.com/office/powerpoint/2010/main" val="2319678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sz="4800" dirty="0"/>
              <a:t>Discussion</a:t>
            </a:r>
          </a:p>
        </p:txBody>
      </p:sp>
      <p:sp>
        <p:nvSpPr>
          <p:cNvPr id="33795" name="Content Placeholder 2"/>
          <p:cNvSpPr>
            <a:spLocks noGrp="1"/>
          </p:cNvSpPr>
          <p:nvPr>
            <p:ph idx="1"/>
          </p:nvPr>
        </p:nvSpPr>
        <p:spPr>
          <a:xfrm>
            <a:off x="609600" y="1447800"/>
            <a:ext cx="8077200" cy="1219200"/>
          </a:xfrm>
        </p:spPr>
        <p:txBody>
          <a:bodyPr/>
          <a:lstStyle/>
          <a:p>
            <a:pPr marL="0" indent="0" algn="ctr">
              <a:buNone/>
            </a:pPr>
            <a:r>
              <a:rPr lang="en-US" sz="2800" dirty="0"/>
              <a:t>Do you have any questions?</a:t>
            </a:r>
          </a:p>
          <a:p>
            <a:pPr marL="0" indent="0" algn="ctr">
              <a:buNone/>
            </a:pPr>
            <a:r>
              <a:rPr lang="en-US" sz="2800" dirty="0"/>
              <a:t>How will you use logic models in your program?</a:t>
            </a:r>
          </a:p>
        </p:txBody>
      </p:sp>
      <p:pic>
        <p:nvPicPr>
          <p:cNvPr id="4099" name="Picture 3" descr="Picture of people standing underneath a question mark" title="Picture of people standing underneath a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861441"/>
            <a:ext cx="2438400" cy="3418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2"/>
          <p:cNvSpPr>
            <a:spLocks noGrp="1"/>
          </p:cNvSpPr>
          <p:nvPr>
            <p:ph idx="1"/>
          </p:nvPr>
        </p:nvSpPr>
        <p:spPr>
          <a:xfrm>
            <a:off x="609600" y="1905000"/>
            <a:ext cx="4419600" cy="4025900"/>
          </a:xfrm>
        </p:spPr>
        <p:txBody>
          <a:bodyPr/>
          <a:lstStyle/>
          <a:p>
            <a:r>
              <a:rPr lang="en-US" sz="2800" dirty="0"/>
              <a:t>Why should we evaluate projects?</a:t>
            </a:r>
          </a:p>
          <a:p>
            <a:r>
              <a:rPr lang="en-US" sz="2800" dirty="0"/>
              <a:t>How does a logic model help you think about evaluation?</a:t>
            </a:r>
          </a:p>
          <a:p>
            <a:r>
              <a:rPr lang="en-US" sz="2800" dirty="0"/>
              <a:t>How do you identify metrics once you have a logic model?</a:t>
            </a:r>
          </a:p>
        </p:txBody>
      </p:sp>
      <p:pic>
        <p:nvPicPr>
          <p:cNvPr id="5" name="Picture 2" descr="Picture of a checklist" title="Picture of a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13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2057400"/>
            <a:ext cx="8077200" cy="3873500"/>
          </a:xfrm>
        </p:spPr>
        <p:txBody>
          <a:bodyPr/>
          <a:lstStyle/>
          <a:p>
            <a:r>
              <a:rPr lang="en-US" dirty="0"/>
              <a:t>The PEPH Manual was created by a team led by the NIEHS Division of Extramural Research and Training. Many staff from across the Division participated, including Christie Drew, Kristi Pettibone, Liam O’Fallon, Beth Anderson, Sharon Beard, Helena Davis, and Caroline Dilworth.</a:t>
            </a:r>
          </a:p>
          <a:p>
            <a:r>
              <a:rPr lang="en-US" dirty="0"/>
              <a:t>More importantly, the manual relies on expertise and input from a wide range of grantees and  partners involved in the PEPH program.</a:t>
            </a:r>
          </a:p>
          <a:p>
            <a:r>
              <a:rPr lang="en-US" dirty="0"/>
              <a:t>This work was also supported by tasks and contracts with the Science and Technology Institute; MDB, Inc.; and Image Associates.</a:t>
            </a:r>
          </a:p>
          <a:p>
            <a:r>
              <a:rPr lang="en-US" dirty="0"/>
              <a:t>The training was developed primarily by Christie Drew and Kristi Pettibone, with input for case studies from Andrea </a:t>
            </a:r>
            <a:r>
              <a:rPr lang="en-US" dirty="0" err="1"/>
              <a:t>Hricko</a:t>
            </a:r>
            <a:r>
              <a:rPr lang="en-US" dirty="0"/>
              <a:t>, John Sullivan, Juan and Bryan </a:t>
            </a:r>
            <a:r>
              <a:rPr lang="en-US" dirty="0" err="1"/>
              <a:t>Parras</a:t>
            </a:r>
            <a:r>
              <a:rPr lang="en-US" dirty="0"/>
              <a:t>, Sharon Croissant, Patrick Ryan, </a:t>
            </a:r>
            <a:r>
              <a:rPr lang="en-US" dirty="0" err="1"/>
              <a:t>Cyntia</a:t>
            </a:r>
            <a:r>
              <a:rPr lang="en-US" dirty="0"/>
              <a:t> </a:t>
            </a:r>
            <a:r>
              <a:rPr lang="en-US" dirty="0" err="1"/>
              <a:t>Eghbalnia</a:t>
            </a:r>
            <a:r>
              <a:rPr lang="en-US" dirty="0"/>
              <a:t>, and Bono Sen. The set of final training materials were developed by MDB, Inc.</a:t>
            </a:r>
          </a:p>
        </p:txBody>
      </p:sp>
      <p:pic>
        <p:nvPicPr>
          <p:cNvPr id="4" name="Picture 2" descr="Photo of hands forming a circle" title="Photo of hands forming a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28600"/>
            <a:ext cx="252180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006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9144000" cy="730250"/>
          </a:xfrm>
        </p:spPr>
        <p:txBody>
          <a:bodyPr/>
          <a:lstStyle/>
          <a:p>
            <a:pPr algn="ctr"/>
            <a:r>
              <a:rPr lang="en-US" sz="4800" dirty="0"/>
              <a:t>Contacts</a:t>
            </a:r>
          </a:p>
        </p:txBody>
      </p:sp>
      <p:sp>
        <p:nvSpPr>
          <p:cNvPr id="3" name="Content Placeholder 2"/>
          <p:cNvSpPr>
            <a:spLocks noGrp="1"/>
          </p:cNvSpPr>
          <p:nvPr>
            <p:ph idx="1"/>
          </p:nvPr>
        </p:nvSpPr>
        <p:spPr/>
        <p:txBody>
          <a:bodyPr/>
          <a:lstStyle/>
          <a:p>
            <a:pPr marL="0" indent="0">
              <a:spcBef>
                <a:spcPts val="1200"/>
              </a:spcBef>
              <a:buNone/>
            </a:pPr>
            <a:r>
              <a:rPr lang="en-US" sz="2400" b="1" dirty="0"/>
              <a:t>Christie Drew</a:t>
            </a:r>
          </a:p>
          <a:p>
            <a:pPr marL="0" indent="0">
              <a:spcBef>
                <a:spcPts val="1200"/>
              </a:spcBef>
              <a:buNone/>
            </a:pPr>
            <a:r>
              <a:rPr lang="en-US" sz="2400" b="1" dirty="0"/>
              <a:t>Program Analysis Branch, NIEHS</a:t>
            </a:r>
          </a:p>
          <a:p>
            <a:pPr marL="0" indent="0">
              <a:spcBef>
                <a:spcPts val="1200"/>
              </a:spcBef>
              <a:buNone/>
            </a:pPr>
            <a:r>
              <a:rPr lang="en-US" sz="2400" b="1" dirty="0"/>
              <a:t>E-mail: </a:t>
            </a:r>
            <a:r>
              <a:rPr lang="en-US" sz="2400" b="1" dirty="0">
                <a:hlinkClick r:id="rId3"/>
              </a:rPr>
              <a:t>drewc@niehs.nih.gov</a:t>
            </a:r>
            <a:endParaRPr lang="en-US" sz="2400" b="1" dirty="0"/>
          </a:p>
          <a:p>
            <a:pPr marL="0" indent="0">
              <a:spcBef>
                <a:spcPts val="1200"/>
              </a:spcBef>
              <a:buNone/>
            </a:pPr>
            <a:r>
              <a:rPr lang="en-US" sz="2400" b="1" dirty="0"/>
              <a:t>Phone: 919 541-3319</a:t>
            </a:r>
            <a:br>
              <a:rPr lang="en-US" sz="2400" b="1" dirty="0"/>
            </a:br>
            <a:endParaRPr lang="en-US" sz="2400" b="1" dirty="0">
              <a:solidFill>
                <a:srgbClr val="000000"/>
              </a:solidFill>
            </a:endParaRPr>
          </a:p>
          <a:p>
            <a:pPr marL="0" lvl="0" indent="0">
              <a:spcBef>
                <a:spcPts val="1200"/>
              </a:spcBef>
              <a:buClr>
                <a:srgbClr val="134679"/>
              </a:buClr>
              <a:buNone/>
            </a:pPr>
            <a:r>
              <a:rPr lang="en-US" sz="2400" b="1" dirty="0">
                <a:solidFill>
                  <a:srgbClr val="000000"/>
                </a:solidFill>
              </a:rPr>
              <a:t>Kristi Pettibone</a:t>
            </a:r>
          </a:p>
          <a:p>
            <a:pPr marL="0" lvl="0" indent="0">
              <a:spcBef>
                <a:spcPts val="1200"/>
              </a:spcBef>
              <a:buClr>
                <a:srgbClr val="134679"/>
              </a:buClr>
              <a:buNone/>
            </a:pPr>
            <a:r>
              <a:rPr lang="en-US" sz="2400" b="1" dirty="0">
                <a:solidFill>
                  <a:srgbClr val="000000"/>
                </a:solidFill>
              </a:rPr>
              <a:t>Program Analysis Branch, NIEHS</a:t>
            </a:r>
          </a:p>
          <a:p>
            <a:pPr marL="0" lvl="0" indent="0">
              <a:spcBef>
                <a:spcPts val="1200"/>
              </a:spcBef>
              <a:buClr>
                <a:srgbClr val="134679"/>
              </a:buClr>
              <a:buNone/>
            </a:pPr>
            <a:r>
              <a:rPr lang="en-US" sz="2400" b="1" dirty="0">
                <a:solidFill>
                  <a:srgbClr val="000000"/>
                </a:solidFill>
              </a:rPr>
              <a:t>E-mail: </a:t>
            </a:r>
            <a:r>
              <a:rPr lang="en-US" sz="2400" b="1" dirty="0">
                <a:solidFill>
                  <a:srgbClr val="000000"/>
                </a:solidFill>
                <a:hlinkClick r:id="rId4"/>
              </a:rPr>
              <a:t>pettibonekg@niehs.nih.gov</a:t>
            </a:r>
            <a:endParaRPr lang="en-US" sz="2400" b="1" dirty="0">
              <a:solidFill>
                <a:srgbClr val="000000"/>
              </a:solidFill>
            </a:endParaRPr>
          </a:p>
          <a:p>
            <a:pPr marL="0" lvl="0" indent="0">
              <a:spcBef>
                <a:spcPts val="1200"/>
              </a:spcBef>
              <a:buClr>
                <a:srgbClr val="134679"/>
              </a:buClr>
              <a:buNone/>
            </a:pPr>
            <a:r>
              <a:rPr lang="en-US" sz="2400" b="1" dirty="0">
                <a:solidFill>
                  <a:srgbClr val="000000"/>
                </a:solidFill>
              </a:rPr>
              <a:t>Phone: 919 541-7752</a:t>
            </a:r>
          </a:p>
          <a:p>
            <a:pPr marL="0" indent="0">
              <a:buNone/>
            </a:pPr>
            <a:br>
              <a:rPr lang="en-US" dirty="0"/>
            </a:br>
            <a:r>
              <a:rPr lang="en-US" dirty="0"/>
              <a:t>PAB Website: </a:t>
            </a:r>
            <a:r>
              <a:rPr lang="en-US" dirty="0">
                <a:hlinkClick r:id="rId5" tooltip="PAB Website"/>
              </a:rPr>
              <a:t>http://www.niehs.nih.gov/research/supported/dert/pab/index.cfm</a:t>
            </a:r>
            <a:endParaRPr lang="en-US" dirty="0"/>
          </a:p>
          <a:p>
            <a:endParaRPr lang="en-US" sz="2800" dirty="0"/>
          </a:p>
        </p:txBody>
      </p:sp>
      <p:pic>
        <p:nvPicPr>
          <p:cNvPr id="4" name="Picture 2" descr="Envelope Icon" title="Envelop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292224"/>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132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rId3" action="ppaction://hlinksldjump"/>
          </p:cNvPr>
          <p:cNvSpPr txBox="1"/>
          <p:nvPr/>
        </p:nvSpPr>
        <p:spPr>
          <a:xfrm>
            <a:off x="1138438" y="3286188"/>
            <a:ext cx="4011739" cy="646331"/>
          </a:xfrm>
          <a:prstGeom prst="rect">
            <a:avLst/>
          </a:prstGeom>
          <a:noFill/>
        </p:spPr>
        <p:txBody>
          <a:bodyPr wrap="none" rtlCol="0">
            <a:spAutoFit/>
          </a:bodyPr>
          <a:lstStyle/>
          <a:p>
            <a:r>
              <a:rPr lang="en-US" sz="3600" u="sng" dirty="0" err="1">
                <a:solidFill>
                  <a:srgbClr val="0070C0"/>
                </a:solidFill>
                <a:latin typeface="+mn-lt"/>
              </a:rPr>
              <a:t>Encuentros</a:t>
            </a:r>
            <a:r>
              <a:rPr lang="en-US" sz="3600" u="sng" dirty="0">
                <a:solidFill>
                  <a:srgbClr val="0070C0"/>
                </a:solidFill>
                <a:latin typeface="+mn-lt"/>
              </a:rPr>
              <a:t> Network</a:t>
            </a:r>
          </a:p>
        </p:txBody>
      </p:sp>
      <p:sp>
        <p:nvSpPr>
          <p:cNvPr id="11" name="TextBox 10">
            <a:hlinkClick r:id="rId4" action="ppaction://hlinksldjump"/>
          </p:cNvPr>
          <p:cNvSpPr txBox="1"/>
          <p:nvPr/>
        </p:nvSpPr>
        <p:spPr>
          <a:xfrm>
            <a:off x="1143000" y="2639857"/>
            <a:ext cx="3549754" cy="646331"/>
          </a:xfrm>
          <a:prstGeom prst="rect">
            <a:avLst/>
          </a:prstGeom>
          <a:noFill/>
        </p:spPr>
        <p:txBody>
          <a:bodyPr wrap="none" rtlCol="0">
            <a:spAutoFit/>
          </a:bodyPr>
          <a:lstStyle>
            <a:defPPr>
              <a:defRPr lang="en-US"/>
            </a:defPPr>
            <a:lvl1pPr>
              <a:defRPr sz="2400" u="sng">
                <a:solidFill>
                  <a:srgbClr val="0070C0"/>
                </a:solidFill>
                <a:latin typeface="+mn-lt"/>
              </a:defRPr>
            </a:lvl1pPr>
          </a:lstStyle>
          <a:p>
            <a:r>
              <a:rPr lang="en-US" sz="3600" dirty="0"/>
              <a:t>Goods Movement</a:t>
            </a:r>
          </a:p>
        </p:txBody>
      </p:sp>
      <p:sp>
        <p:nvSpPr>
          <p:cNvPr id="12" name="TextBox 11">
            <a:hlinkClick r:id="rId5" action="ppaction://hlinksldjump"/>
          </p:cNvPr>
          <p:cNvSpPr txBox="1"/>
          <p:nvPr/>
        </p:nvSpPr>
        <p:spPr>
          <a:xfrm>
            <a:off x="1158322" y="3932519"/>
            <a:ext cx="6156878" cy="646331"/>
          </a:xfrm>
          <a:prstGeom prst="rect">
            <a:avLst/>
          </a:prstGeom>
          <a:noFill/>
        </p:spPr>
        <p:txBody>
          <a:bodyPr wrap="none" rtlCol="0">
            <a:spAutoFit/>
          </a:bodyPr>
          <a:lstStyle>
            <a:defPPr>
              <a:defRPr lang="en-US"/>
            </a:defPPr>
            <a:lvl1pPr>
              <a:defRPr sz="2400" u="sng">
                <a:solidFill>
                  <a:srgbClr val="0070C0"/>
                </a:solidFill>
                <a:latin typeface="+mn-lt"/>
              </a:defRPr>
            </a:lvl1pPr>
          </a:lstStyle>
          <a:p>
            <a:r>
              <a:rPr lang="en-US" sz="3600" dirty="0"/>
              <a:t>Cincinnati  Anti-Idling Campaign</a:t>
            </a:r>
          </a:p>
        </p:txBody>
      </p:sp>
      <p:sp>
        <p:nvSpPr>
          <p:cNvPr id="2" name="Title 1"/>
          <p:cNvSpPr>
            <a:spLocks noGrp="1"/>
          </p:cNvSpPr>
          <p:nvPr>
            <p:ph type="title"/>
          </p:nvPr>
        </p:nvSpPr>
        <p:spPr>
          <a:xfrm>
            <a:off x="1066800" y="1371600"/>
            <a:ext cx="6553200" cy="730250"/>
          </a:xfrm>
        </p:spPr>
        <p:txBody>
          <a:bodyPr/>
          <a:lstStyle/>
          <a:p>
            <a:pPr lvl="0" eaLnBrk="1" hangingPunct="1"/>
            <a:r>
              <a:rPr lang="en-US" sz="4000" kern="1200" dirty="0">
                <a:solidFill>
                  <a:srgbClr val="134679"/>
                </a:solidFill>
                <a:ea typeface="+mn-ea"/>
                <a:cs typeface="+mn-cs"/>
              </a:rPr>
              <a:t>Click on a Case Study to view:</a:t>
            </a:r>
            <a:endParaRPr lang="en-US" dirty="0"/>
          </a:p>
        </p:txBody>
      </p:sp>
    </p:spTree>
    <p:extLst>
      <p:ext uri="{BB962C8B-B14F-4D97-AF65-F5344CB8AC3E}">
        <p14:creationId xmlns:p14="http://schemas.microsoft.com/office/powerpoint/2010/main" val="2631615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304800"/>
            <a:ext cx="8229600" cy="730250"/>
          </a:xfrm>
        </p:spPr>
        <p:txBody>
          <a:bodyPr/>
          <a:lstStyle/>
          <a:p>
            <a:pPr algn="ctr"/>
            <a:r>
              <a:rPr lang="en-US" sz="4800" dirty="0"/>
              <a:t>Purpose of Training Workshop</a:t>
            </a:r>
          </a:p>
        </p:txBody>
      </p:sp>
      <p:sp>
        <p:nvSpPr>
          <p:cNvPr id="7171" name="Content Placeholder 2"/>
          <p:cNvSpPr>
            <a:spLocks noGrp="1"/>
          </p:cNvSpPr>
          <p:nvPr>
            <p:ph idx="1"/>
          </p:nvPr>
        </p:nvSpPr>
        <p:spPr>
          <a:xfrm>
            <a:off x="609600" y="1371600"/>
            <a:ext cx="8077200" cy="4114800"/>
          </a:xfrm>
        </p:spPr>
        <p:txBody>
          <a:bodyPr/>
          <a:lstStyle/>
          <a:p>
            <a:pPr marL="0" lvl="1" indent="0">
              <a:buNone/>
              <a:defRPr/>
            </a:pPr>
            <a:r>
              <a:rPr lang="en-US" sz="2800" b="1" dirty="0"/>
              <a:t>Disclaimer</a:t>
            </a:r>
            <a:r>
              <a:rPr lang="en-US" sz="2800" dirty="0"/>
              <a:t>: This workshop provides hands-on training with Evaluation Metrics Manual tools. It is not intended as a full evaluation course.</a:t>
            </a:r>
          </a:p>
          <a:p>
            <a:pPr lvl="1">
              <a:buFont typeface="Arial" pitchFamily="34" charset="0"/>
              <a:buChar char="•"/>
              <a:defRPr/>
            </a:pPr>
            <a:r>
              <a:rPr lang="en-US" sz="2800" dirty="0"/>
              <a:t>Introduce Evaluation Metrics Manual</a:t>
            </a:r>
          </a:p>
          <a:p>
            <a:pPr lvl="1">
              <a:buFont typeface="Arial" pitchFamily="34" charset="0"/>
              <a:buChar char="•"/>
              <a:defRPr/>
            </a:pPr>
            <a:r>
              <a:rPr lang="en-US" sz="2800" dirty="0"/>
              <a:t>Provide hands-on experience with Manual tools</a:t>
            </a:r>
          </a:p>
          <a:p>
            <a:pPr lvl="1">
              <a:buFont typeface="Arial" pitchFamily="34" charset="0"/>
              <a:buChar char="•"/>
              <a:defRPr/>
            </a:pPr>
            <a:r>
              <a:rPr lang="en-US" sz="2800" dirty="0"/>
              <a:t>Demonstrate the utility of Manual tools </a:t>
            </a:r>
          </a:p>
          <a:p>
            <a:pPr lvl="1">
              <a:buFont typeface="Arial" pitchFamily="34" charset="0"/>
              <a:buChar char="•"/>
              <a:defRPr/>
            </a:pPr>
            <a:r>
              <a:rPr lang="en-US" sz="2800" dirty="0"/>
              <a:t>Get feedback on training tools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30250"/>
          </a:xfrm>
        </p:spPr>
        <p:txBody>
          <a:bodyPr/>
          <a:lstStyle/>
          <a:p>
            <a:pPr algn="ctr"/>
            <a:r>
              <a:rPr lang="en-US" dirty="0"/>
              <a:t>Anti-Idling Campaign Introduction</a:t>
            </a:r>
          </a:p>
        </p:txBody>
      </p:sp>
      <p:sp>
        <p:nvSpPr>
          <p:cNvPr id="3" name="Content Placeholder 2"/>
          <p:cNvSpPr>
            <a:spLocks noGrp="1"/>
          </p:cNvSpPr>
          <p:nvPr>
            <p:ph idx="1"/>
          </p:nvPr>
        </p:nvSpPr>
        <p:spPr>
          <a:xfrm>
            <a:off x="609600" y="1049338"/>
            <a:ext cx="8077200" cy="2227262"/>
          </a:xfrm>
        </p:spPr>
        <p:txBody>
          <a:bodyPr/>
          <a:lstStyle/>
          <a:p>
            <a:r>
              <a:rPr lang="en-US" sz="2400" dirty="0"/>
              <a:t>Children spend roughly 35 hours a week at school.</a:t>
            </a:r>
          </a:p>
          <a:p>
            <a:r>
              <a:rPr lang="en-US" sz="2400" dirty="0"/>
              <a:t>School children face traffic-related air pollution from idling buses and vehicles.</a:t>
            </a:r>
          </a:p>
          <a:p>
            <a:r>
              <a:rPr lang="en-US" sz="2400" dirty="0"/>
              <a:t>Asthma symptoms are exacerbated by exposure to air pollution.</a:t>
            </a:r>
          </a:p>
          <a:p>
            <a:endParaRPr lang="en-US" dirty="0"/>
          </a:p>
          <a:p>
            <a:endParaRPr lang="en-US" dirty="0"/>
          </a:p>
        </p:txBody>
      </p:sp>
      <p:sp>
        <p:nvSpPr>
          <p:cNvPr id="5" name="TextBox 4"/>
          <p:cNvSpPr txBox="1"/>
          <p:nvPr/>
        </p:nvSpPr>
        <p:spPr>
          <a:xfrm>
            <a:off x="685798" y="6400800"/>
            <a:ext cx="3733802" cy="307777"/>
          </a:xfrm>
          <a:prstGeom prst="rect">
            <a:avLst/>
          </a:prstGeom>
          <a:noFill/>
        </p:spPr>
        <p:txBody>
          <a:bodyPr wrap="square" rtlCol="0">
            <a:spAutoFit/>
          </a:bodyPr>
          <a:lstStyle/>
          <a:p>
            <a:r>
              <a:rPr lang="en-US" sz="1400" dirty="0">
                <a:latin typeface="+mn-lt"/>
              </a:rPr>
              <a:t>Stock Photo</a:t>
            </a:r>
          </a:p>
        </p:txBody>
      </p:sp>
      <p:sp>
        <p:nvSpPr>
          <p:cNvPr id="6" name="TextBox 5"/>
          <p:cNvSpPr txBox="1"/>
          <p:nvPr/>
        </p:nvSpPr>
        <p:spPr>
          <a:xfrm>
            <a:off x="5334000" y="3387806"/>
            <a:ext cx="2971800" cy="1569660"/>
          </a:xfrm>
          <a:prstGeom prst="rect">
            <a:avLst/>
          </a:prstGeom>
          <a:noFill/>
        </p:spPr>
        <p:txBody>
          <a:bodyPr wrap="square" rtlCol="0">
            <a:spAutoFit/>
          </a:bodyPr>
          <a:lstStyle/>
          <a:p>
            <a:r>
              <a:rPr lang="en-US" sz="2400" b="1" i="1" dirty="0">
                <a:latin typeface="+mn-lt"/>
              </a:rPr>
              <a:t>Case Study Acknowledgement</a:t>
            </a:r>
            <a:r>
              <a:rPr lang="en-US" sz="2400" dirty="0">
                <a:latin typeface="+mn-lt"/>
              </a:rPr>
              <a:t>: University of Cincinnati</a:t>
            </a:r>
          </a:p>
        </p:txBody>
      </p:sp>
      <p:pic>
        <p:nvPicPr>
          <p:cNvPr id="1026" name="Picture 2" descr="Photo of school bus and exhaust" title="Photo of school bus and exha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69" y="3361087"/>
            <a:ext cx="3845528" cy="30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4758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49338"/>
            <a:ext cx="8077200" cy="5122862"/>
          </a:xfrm>
        </p:spPr>
        <p:txBody>
          <a:bodyPr/>
          <a:lstStyle/>
          <a:p>
            <a:pPr marL="0" indent="0">
              <a:spcBef>
                <a:spcPts val="3000"/>
              </a:spcBef>
              <a:buNone/>
            </a:pPr>
            <a:endParaRPr lang="en-US" sz="2400" b="1" dirty="0"/>
          </a:p>
          <a:p>
            <a:pPr marL="0" indent="0">
              <a:spcBef>
                <a:spcPts val="0"/>
              </a:spcBef>
              <a:buNone/>
            </a:pPr>
            <a:r>
              <a:rPr lang="en-US" sz="2400" b="1" dirty="0"/>
              <a:t>3 main partners:</a:t>
            </a:r>
          </a:p>
          <a:p>
            <a:pPr marL="0" indent="0">
              <a:spcBef>
                <a:spcPts val="600"/>
              </a:spcBef>
              <a:buNone/>
            </a:pPr>
            <a:r>
              <a:rPr lang="en-US" sz="2400" dirty="0"/>
              <a:t>University of Cincinnati</a:t>
            </a:r>
          </a:p>
          <a:p>
            <a:pPr marL="0" indent="0">
              <a:spcBef>
                <a:spcPts val="600"/>
              </a:spcBef>
              <a:buNone/>
            </a:pPr>
            <a:r>
              <a:rPr lang="en-US" sz="2400" dirty="0"/>
              <a:t>Cincinnati Public Schools</a:t>
            </a:r>
          </a:p>
          <a:p>
            <a:pPr marL="0" indent="0">
              <a:spcBef>
                <a:spcPts val="600"/>
              </a:spcBef>
              <a:buNone/>
            </a:pPr>
            <a:r>
              <a:rPr lang="en-US" sz="2400" dirty="0"/>
              <a:t>Cincinnati Health Department</a:t>
            </a:r>
          </a:p>
          <a:p>
            <a:pPr marL="0" indent="0">
              <a:spcBef>
                <a:spcPts val="1200"/>
              </a:spcBef>
              <a:buNone/>
            </a:pPr>
            <a:r>
              <a:rPr lang="en-US" sz="2400" dirty="0"/>
              <a:t>					</a:t>
            </a:r>
          </a:p>
          <a:p>
            <a:pPr>
              <a:spcBef>
                <a:spcPts val="1200"/>
              </a:spcBef>
            </a:pPr>
            <a:r>
              <a:rPr lang="en-US" sz="2400" dirty="0"/>
              <a:t>Partners met before project was funded to discuss collaboration opportunities.</a:t>
            </a:r>
          </a:p>
          <a:p>
            <a:r>
              <a:rPr lang="en-US" sz="2400" dirty="0"/>
              <a:t>Partners collaborated well, each bringing its expertise to bear on the campaign.</a:t>
            </a:r>
          </a:p>
          <a:p>
            <a:r>
              <a:rPr lang="en-US" sz="2400" dirty="0"/>
              <a:t>The collaborative used scientific information to inform public policy.</a:t>
            </a:r>
          </a:p>
        </p:txBody>
      </p:sp>
      <p:sp>
        <p:nvSpPr>
          <p:cNvPr id="4" name="Title 1"/>
          <p:cNvSpPr>
            <a:spLocks noGrp="1"/>
          </p:cNvSpPr>
          <p:nvPr>
            <p:ph type="title"/>
          </p:nvPr>
        </p:nvSpPr>
        <p:spPr>
          <a:xfrm>
            <a:off x="457200" y="228600"/>
            <a:ext cx="8229600" cy="730250"/>
          </a:xfrm>
        </p:spPr>
        <p:txBody>
          <a:bodyPr/>
          <a:lstStyle/>
          <a:p>
            <a:pPr algn="ctr"/>
            <a:r>
              <a:rPr lang="en-US" sz="4800" dirty="0"/>
              <a:t>Anti-Idling Campaign Partners:</a:t>
            </a:r>
          </a:p>
        </p:txBody>
      </p:sp>
      <p:pic>
        <p:nvPicPr>
          <p:cNvPr id="5" name="Picture 4" descr="Cincinnati Anti-Idling Campaign Logo" title="Cincinnati Anti-Idling Campaign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6637" y="1066800"/>
            <a:ext cx="3501563" cy="1750781"/>
          </a:xfrm>
          <a:prstGeom prst="rect">
            <a:avLst/>
          </a:prstGeom>
          <a:noFill/>
          <a:ln>
            <a:noFill/>
          </a:ln>
        </p:spPr>
      </p:pic>
      <p:sp>
        <p:nvSpPr>
          <p:cNvPr id="6" name="TextBox 5"/>
          <p:cNvSpPr txBox="1"/>
          <p:nvPr/>
        </p:nvSpPr>
        <p:spPr>
          <a:xfrm>
            <a:off x="4956637" y="2817581"/>
            <a:ext cx="4053919" cy="307777"/>
          </a:xfrm>
          <a:prstGeom prst="rect">
            <a:avLst/>
          </a:prstGeom>
          <a:noFill/>
        </p:spPr>
        <p:txBody>
          <a:bodyPr wrap="square" rtlCol="0">
            <a:spAutoFit/>
          </a:bodyPr>
          <a:lstStyle/>
          <a:p>
            <a:pPr marL="0" indent="0">
              <a:spcBef>
                <a:spcPts val="1200"/>
              </a:spcBef>
              <a:buNone/>
            </a:pPr>
            <a:r>
              <a:rPr lang="en-US" sz="1400" dirty="0">
                <a:latin typeface="+mn-lt"/>
                <a:cs typeface="Arial" pitchFamily="34" charset="0"/>
              </a:rPr>
              <a:t>Graphic by: </a:t>
            </a:r>
            <a:r>
              <a:rPr lang="en-US" sz="1400" dirty="0" err="1">
                <a:latin typeface="+mn-lt"/>
                <a:cs typeface="Arial" pitchFamily="34" charset="0"/>
              </a:rPr>
              <a:t>Kavan</a:t>
            </a:r>
            <a:r>
              <a:rPr lang="en-US" sz="1400" dirty="0">
                <a:latin typeface="+mn-lt"/>
                <a:cs typeface="Arial" pitchFamily="34" charset="0"/>
              </a:rPr>
              <a:t> </a:t>
            </a:r>
            <a:r>
              <a:rPr lang="en-US" sz="1400" dirty="0" err="1">
                <a:latin typeface="+mn-lt"/>
                <a:cs typeface="Arial" pitchFamily="34" charset="0"/>
              </a:rPr>
              <a:t>Eghbalnia</a:t>
            </a:r>
            <a:r>
              <a:rPr lang="en-US" sz="1400" dirty="0">
                <a:latin typeface="+mn-lt"/>
                <a:cs typeface="Arial" pitchFamily="34" charset="0"/>
              </a:rPr>
              <a:t>, CPS</a:t>
            </a:r>
            <a:endParaRPr lang="en-US" sz="2400" dirty="0">
              <a:latin typeface="+mn-lt"/>
            </a:endParaRPr>
          </a:p>
        </p:txBody>
      </p:sp>
    </p:spTree>
    <p:extLst>
      <p:ext uri="{BB962C8B-B14F-4D97-AF65-F5344CB8AC3E}">
        <p14:creationId xmlns:p14="http://schemas.microsoft.com/office/powerpoint/2010/main" val="5561519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0250"/>
          </a:xfrm>
        </p:spPr>
        <p:txBody>
          <a:bodyPr/>
          <a:lstStyle/>
          <a:p>
            <a:pPr algn="ctr"/>
            <a:r>
              <a:rPr lang="en-US" dirty="0"/>
              <a:t>Community Concerns</a:t>
            </a:r>
          </a:p>
        </p:txBody>
      </p:sp>
      <p:sp>
        <p:nvSpPr>
          <p:cNvPr id="3" name="Content Placeholder 2"/>
          <p:cNvSpPr>
            <a:spLocks noGrp="1"/>
          </p:cNvSpPr>
          <p:nvPr>
            <p:ph idx="1"/>
          </p:nvPr>
        </p:nvSpPr>
        <p:spPr/>
        <p:txBody>
          <a:bodyPr/>
          <a:lstStyle/>
          <a:p>
            <a:pPr marL="3082925" lvl="8" indent="0">
              <a:buNone/>
            </a:pPr>
            <a:endParaRPr lang="en-US" sz="2400" dirty="0"/>
          </a:p>
          <a:p>
            <a:pPr lvl="8"/>
            <a:r>
              <a:rPr lang="en-US" sz="2400" dirty="0"/>
              <a:t>Prevalence of childhood asthma has doubled in the last two decades.</a:t>
            </a:r>
          </a:p>
          <a:p>
            <a:pPr lvl="8"/>
            <a:r>
              <a:rPr lang="en-US" sz="2400" dirty="0"/>
              <a:t>Asthma accounts for 12.8 million missed school days each year.</a:t>
            </a:r>
          </a:p>
          <a:p>
            <a:pPr lvl="8"/>
            <a:r>
              <a:rPr lang="en-US" sz="2400" dirty="0"/>
              <a:t>Urban populations have the highest increase in asthma prevalence and severity.</a:t>
            </a:r>
          </a:p>
        </p:txBody>
      </p:sp>
      <p:pic>
        <p:nvPicPr>
          <p:cNvPr id="2050" name="Picture 2" descr="Photo of school assembly" title="Photo of school assemb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3143250" cy="227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3886200"/>
            <a:ext cx="3657600" cy="523220"/>
          </a:xfrm>
          <a:prstGeom prst="rect">
            <a:avLst/>
          </a:prstGeom>
          <a:noFill/>
        </p:spPr>
        <p:txBody>
          <a:bodyPr wrap="square" rtlCol="0">
            <a:spAutoFit/>
          </a:bodyPr>
          <a:lstStyle/>
          <a:p>
            <a:r>
              <a:rPr lang="en-US" sz="1400" dirty="0">
                <a:latin typeface="+mn-lt"/>
              </a:rPr>
              <a:t>CPS Air Quality Assembly</a:t>
            </a:r>
          </a:p>
          <a:p>
            <a:r>
              <a:rPr lang="en-US" sz="1400" dirty="0">
                <a:latin typeface="+mn-lt"/>
              </a:rPr>
              <a:t>Photo Credit: Cynthia </a:t>
            </a:r>
            <a:r>
              <a:rPr lang="en-US" sz="1400" dirty="0" err="1">
                <a:latin typeface="+mn-lt"/>
              </a:rPr>
              <a:t>Eghbalnia</a:t>
            </a:r>
            <a:r>
              <a:rPr lang="en-US" sz="1400" dirty="0">
                <a:latin typeface="+mn-lt"/>
              </a:rPr>
              <a:t>, CPS</a:t>
            </a:r>
          </a:p>
        </p:txBody>
      </p:sp>
    </p:spTree>
    <p:extLst>
      <p:ext uri="{BB962C8B-B14F-4D97-AF65-F5344CB8AC3E}">
        <p14:creationId xmlns:p14="http://schemas.microsoft.com/office/powerpoint/2010/main" val="31078446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30250"/>
          </a:xfrm>
        </p:spPr>
        <p:txBody>
          <a:bodyPr/>
          <a:lstStyle/>
          <a:p>
            <a:pPr algn="ctr"/>
            <a:r>
              <a:rPr lang="en-US" dirty="0"/>
              <a:t>Anti-Idling Campaign Goals</a:t>
            </a:r>
          </a:p>
        </p:txBody>
      </p:sp>
      <p:sp>
        <p:nvSpPr>
          <p:cNvPr id="3" name="Content Placeholder 2"/>
          <p:cNvSpPr>
            <a:spLocks noGrp="1"/>
          </p:cNvSpPr>
          <p:nvPr>
            <p:ph idx="1"/>
          </p:nvPr>
        </p:nvSpPr>
        <p:spPr/>
        <p:txBody>
          <a:bodyPr/>
          <a:lstStyle/>
          <a:p>
            <a:pPr>
              <a:spcBef>
                <a:spcPts val="1800"/>
              </a:spcBef>
            </a:pPr>
            <a:r>
              <a:rPr lang="en-US" sz="2400" dirty="0"/>
              <a:t>Determine whether children are exposed to</a:t>
            </a:r>
            <a:br>
              <a:rPr lang="en-US" sz="2400" dirty="0"/>
            </a:br>
            <a:r>
              <a:rPr lang="en-US" sz="2400" dirty="0"/>
              <a:t>increased traffic-related air pollution (TRAP) at</a:t>
            </a:r>
            <a:br>
              <a:rPr lang="en-US" sz="2400" dirty="0"/>
            </a:br>
            <a:r>
              <a:rPr lang="en-US" sz="2400" dirty="0"/>
              <a:t>schools</a:t>
            </a:r>
          </a:p>
          <a:p>
            <a:pPr marL="0" indent="0">
              <a:spcBef>
                <a:spcPts val="0"/>
              </a:spcBef>
              <a:buNone/>
            </a:pPr>
            <a:endParaRPr lang="en-US" sz="2400" dirty="0"/>
          </a:p>
          <a:p>
            <a:pPr lvl="0">
              <a:spcBef>
                <a:spcPts val="0"/>
              </a:spcBef>
            </a:pPr>
            <a:r>
              <a:rPr lang="en-US" sz="2400" dirty="0"/>
              <a:t>Develop and implement a community-driven </a:t>
            </a:r>
          </a:p>
          <a:p>
            <a:pPr marL="0" lvl="0" indent="0">
              <a:spcBef>
                <a:spcPts val="0"/>
              </a:spcBef>
              <a:buNone/>
            </a:pPr>
            <a:r>
              <a:rPr lang="en-US" sz="2400" dirty="0"/>
              <a:t>   anti-idling campaign</a:t>
            </a:r>
          </a:p>
          <a:p>
            <a:pPr lvl="0"/>
            <a:r>
              <a:rPr lang="en-US" sz="2400" dirty="0"/>
              <a:t>Measure the impact of an anti-idling campaign on:</a:t>
            </a:r>
          </a:p>
          <a:p>
            <a:pPr lvl="1">
              <a:buFont typeface="Courier New" pitchFamily="49" charset="0"/>
              <a:buChar char="o"/>
            </a:pPr>
            <a:r>
              <a:rPr lang="en-US" sz="2200" dirty="0"/>
              <a:t>Children’s exposure to TRAP at schools</a:t>
            </a:r>
          </a:p>
          <a:p>
            <a:pPr lvl="1">
              <a:buFont typeface="Courier New" pitchFamily="49" charset="0"/>
              <a:buChar char="o"/>
            </a:pPr>
            <a:r>
              <a:rPr lang="en-US" sz="2200" dirty="0"/>
              <a:t>Idling practices of vehicles and busses</a:t>
            </a:r>
          </a:p>
          <a:p>
            <a:pPr lvl="0"/>
            <a:r>
              <a:rPr lang="en-US" sz="2400" dirty="0"/>
              <a:t>Determine the impacts of an anti-idling campaign on asthma morbidity</a:t>
            </a:r>
            <a:endParaRPr lang="en-US" sz="2000" dirty="0"/>
          </a:p>
        </p:txBody>
      </p:sp>
      <p:pic>
        <p:nvPicPr>
          <p:cNvPr id="4" name="Picture 3" descr="Picture of a sign that says &quot;Idle-Free Zone&quot;" title="Picture of a sign that says &quot;Idle-Free Zone&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066800"/>
            <a:ext cx="1619156" cy="2332864"/>
          </a:xfrm>
          <a:prstGeom prst="rect">
            <a:avLst/>
          </a:prstGeom>
          <a:noFill/>
          <a:ln>
            <a:noFill/>
          </a:ln>
        </p:spPr>
      </p:pic>
      <p:sp>
        <p:nvSpPr>
          <p:cNvPr id="5" name="TextBox 4"/>
          <p:cNvSpPr txBox="1"/>
          <p:nvPr/>
        </p:nvSpPr>
        <p:spPr>
          <a:xfrm>
            <a:off x="7391400" y="3505200"/>
            <a:ext cx="1619156" cy="1169551"/>
          </a:xfrm>
          <a:prstGeom prst="rect">
            <a:avLst/>
          </a:prstGeom>
          <a:noFill/>
        </p:spPr>
        <p:txBody>
          <a:bodyPr wrap="square" rtlCol="0">
            <a:spAutoFit/>
          </a:bodyPr>
          <a:lstStyle/>
          <a:p>
            <a:pPr algn="ctr"/>
            <a:r>
              <a:rPr lang="en-US" sz="1400" dirty="0">
                <a:latin typeface="+mn-lt"/>
              </a:rPr>
              <a:t>Graphic by: Hamilton County Department of Environmental Sciences</a:t>
            </a:r>
          </a:p>
        </p:txBody>
      </p:sp>
    </p:spTree>
    <p:extLst>
      <p:ext uri="{BB962C8B-B14F-4D97-AF65-F5344CB8AC3E}">
        <p14:creationId xmlns:p14="http://schemas.microsoft.com/office/powerpoint/2010/main" val="1549638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17500"/>
            <a:ext cx="9144000" cy="730250"/>
          </a:xfrm>
        </p:spPr>
        <p:txBody>
          <a:bodyPr/>
          <a:lstStyle/>
          <a:p>
            <a:pPr algn="ctr"/>
            <a:r>
              <a:rPr lang="en-US" sz="4800" dirty="0"/>
              <a:t>Activity: Logic Model</a:t>
            </a:r>
          </a:p>
        </p:txBody>
      </p:sp>
      <p:sp>
        <p:nvSpPr>
          <p:cNvPr id="6" name="Content Placeholder 5"/>
          <p:cNvSpPr>
            <a:spLocks noGrp="1"/>
          </p:cNvSpPr>
          <p:nvPr>
            <p:ph idx="1"/>
          </p:nvPr>
        </p:nvSpPr>
        <p:spPr>
          <a:xfrm>
            <a:off x="609600" y="1219200"/>
            <a:ext cx="8077200" cy="3124200"/>
          </a:xfrm>
        </p:spPr>
        <p:txBody>
          <a:bodyPr/>
          <a:lstStyle/>
          <a:p>
            <a:pPr marL="0" indent="0">
              <a:buNone/>
            </a:pPr>
            <a:r>
              <a:rPr lang="en-US" sz="2400" b="1" dirty="0"/>
              <a:t>Goal</a:t>
            </a:r>
            <a:r>
              <a:rPr lang="en-US" sz="2400" dirty="0"/>
              <a:t>: Practice creating your own logic model components</a:t>
            </a:r>
          </a:p>
          <a:p>
            <a:pPr lvl="1"/>
            <a:r>
              <a:rPr lang="en-US" sz="2200" dirty="0"/>
              <a:t>Form groups of 3-5 individuals</a:t>
            </a:r>
          </a:p>
          <a:p>
            <a:pPr lvl="1"/>
            <a:r>
              <a:rPr lang="en-US" sz="2200" dirty="0"/>
              <a:t>Pick one of the goals discussed in the case study </a:t>
            </a:r>
            <a:r>
              <a:rPr lang="en-US" sz="2200" i="1" dirty="0"/>
              <a:t>(Handout A – Page 3)</a:t>
            </a:r>
          </a:p>
          <a:p>
            <a:pPr lvl="1"/>
            <a:r>
              <a:rPr lang="en-US" sz="2200" dirty="0"/>
              <a:t>Identify one potential activity, output and impact associated with the goal </a:t>
            </a:r>
            <a:r>
              <a:rPr lang="en-US" sz="2200" i="1" dirty="0"/>
              <a:t>(See definitions on Page 1 of Handout A)</a:t>
            </a:r>
          </a:p>
          <a:p>
            <a:pPr lvl="1"/>
            <a:r>
              <a:rPr lang="en-US" sz="2200" dirty="0"/>
              <a:t>Post on the Wall; discuss in plenary</a:t>
            </a:r>
          </a:p>
          <a:p>
            <a:pPr lvl="1"/>
            <a:endParaRPr lang="en-US" sz="2200" dirty="0"/>
          </a:p>
          <a:p>
            <a:pPr marL="0" indent="0">
              <a:buNone/>
            </a:pPr>
            <a:endParaRPr lang="en-US" dirty="0"/>
          </a:p>
          <a:p>
            <a:endParaRPr lang="en-US" dirty="0"/>
          </a:p>
        </p:txBody>
      </p:sp>
      <p:pic>
        <p:nvPicPr>
          <p:cNvPr id="7" name="Picture 2" descr="Picture of logic model template" title="Picture of logic model templat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3006"/>
          <a:stretch/>
        </p:blipFill>
        <p:spPr bwMode="auto">
          <a:xfrm>
            <a:off x="762000" y="4430214"/>
            <a:ext cx="4191000" cy="221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0" y="4245548"/>
            <a:ext cx="2133600" cy="923330"/>
          </a:xfrm>
          <a:prstGeom prst="rect">
            <a:avLst/>
          </a:prstGeom>
          <a:noFill/>
        </p:spPr>
        <p:txBody>
          <a:bodyPr wrap="square" rtlCol="0">
            <a:spAutoFit/>
          </a:bodyPr>
          <a:lstStyle/>
          <a:p>
            <a:r>
              <a:rPr lang="en-US" b="1" dirty="0">
                <a:solidFill>
                  <a:srgbClr val="FF0000"/>
                </a:solidFill>
              </a:rPr>
              <a:t>10 minutes to discuss in small group</a:t>
            </a:r>
          </a:p>
        </p:txBody>
      </p:sp>
    </p:spTree>
    <p:extLst>
      <p:ext uri="{BB962C8B-B14F-4D97-AF65-F5344CB8AC3E}">
        <p14:creationId xmlns:p14="http://schemas.microsoft.com/office/powerpoint/2010/main" val="23775531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0250"/>
          </a:xfrm>
        </p:spPr>
        <p:txBody>
          <a:bodyPr/>
          <a:lstStyle/>
          <a:p>
            <a:pPr algn="ctr"/>
            <a:r>
              <a:rPr lang="en-US" dirty="0"/>
              <a:t>Anti-Idling Campaign Logic Model</a:t>
            </a:r>
          </a:p>
        </p:txBody>
      </p:sp>
      <p:pic>
        <p:nvPicPr>
          <p:cNvPr id="5" name="Content Placeholder 4" descr="Picture of a logic model" title="Picture of a logic model"/>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396" y="1676395"/>
            <a:ext cx="8865988" cy="3840480"/>
          </a:xfrm>
          <a:prstGeom prst="rect">
            <a:avLst/>
          </a:prstGeom>
          <a:noFill/>
          <a:ln>
            <a:noFill/>
          </a:ln>
        </p:spPr>
      </p:pic>
    </p:spTree>
    <p:extLst>
      <p:ext uri="{BB962C8B-B14F-4D97-AF65-F5344CB8AC3E}">
        <p14:creationId xmlns:p14="http://schemas.microsoft.com/office/powerpoint/2010/main" val="945055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30250"/>
          </a:xfrm>
        </p:spPr>
        <p:txBody>
          <a:bodyPr/>
          <a:lstStyle/>
          <a:p>
            <a:pPr algn="ctr"/>
            <a:r>
              <a:rPr lang="en-US" sz="4800" dirty="0"/>
              <a:t>Key Points for Logic Modeling</a:t>
            </a:r>
          </a:p>
        </p:txBody>
      </p:sp>
      <p:sp>
        <p:nvSpPr>
          <p:cNvPr id="3" name="Content Placeholder 2"/>
          <p:cNvSpPr>
            <a:spLocks noGrp="1"/>
          </p:cNvSpPr>
          <p:nvPr>
            <p:ph idx="1"/>
          </p:nvPr>
        </p:nvSpPr>
        <p:spPr>
          <a:xfrm>
            <a:off x="609600" y="1447800"/>
            <a:ext cx="8077200" cy="4483100"/>
          </a:xfrm>
        </p:spPr>
        <p:txBody>
          <a:bodyPr/>
          <a:lstStyle/>
          <a:p>
            <a:pPr marL="171176" indent="-171176">
              <a:buFont typeface="Arial" pitchFamily="34" charset="0"/>
              <a:buChar char="•"/>
            </a:pPr>
            <a:r>
              <a:rPr lang="en-US" sz="2800" dirty="0"/>
              <a:t>No “right” answer for a logic model.</a:t>
            </a:r>
          </a:p>
          <a:p>
            <a:pPr marL="171176" indent="-171176">
              <a:buFont typeface="Arial" pitchFamily="34" charset="0"/>
              <a:buChar char="•"/>
            </a:pPr>
            <a:r>
              <a:rPr lang="en-US" sz="2800" dirty="0"/>
              <a:t>Important to get it down on paper </a:t>
            </a:r>
            <a:r>
              <a:rPr lang="en-US" sz="2800" u="sng" dirty="0"/>
              <a:t>together</a:t>
            </a:r>
            <a:r>
              <a:rPr lang="en-US" sz="2800" dirty="0"/>
              <a:t>. Different people bring different perspectives and expectations.</a:t>
            </a:r>
            <a:endParaRPr lang="en-US" sz="2800" u="sng" dirty="0"/>
          </a:p>
          <a:p>
            <a:pPr marL="171176" indent="-171176">
              <a:buFont typeface="Arial" pitchFamily="34" charset="0"/>
              <a:buChar char="•"/>
            </a:pPr>
            <a:r>
              <a:rPr lang="en-US" sz="2800" dirty="0"/>
              <a:t>Who do you involve in this process when you’re working in a community?</a:t>
            </a:r>
          </a:p>
          <a:p>
            <a:pPr marL="171176" indent="-171176">
              <a:buFont typeface="Arial" pitchFamily="34" charset="0"/>
              <a:buChar char="•"/>
            </a:pPr>
            <a:r>
              <a:rPr lang="en-US" sz="2800" dirty="0"/>
              <a:t>Logic models can be very iterative -  review periodically to see progress and change!</a:t>
            </a:r>
          </a:p>
        </p:txBody>
      </p:sp>
    </p:spTree>
    <p:extLst>
      <p:ext uri="{BB962C8B-B14F-4D97-AF65-F5344CB8AC3E}">
        <p14:creationId xmlns:p14="http://schemas.microsoft.com/office/powerpoint/2010/main" val="826339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077200" cy="4406900"/>
          </a:xfrm>
        </p:spPr>
        <p:txBody>
          <a:bodyPr/>
          <a:lstStyle/>
          <a:p>
            <a:r>
              <a:rPr lang="en-US" sz="2800" dirty="0"/>
              <a:t>A logic model provides a framework so you can understand how your project goals connect to your activities and outcomes.</a:t>
            </a:r>
          </a:p>
          <a:p>
            <a:r>
              <a:rPr lang="en-US" sz="2800" dirty="0"/>
              <a:t>Knowing the framework helps clarify what is important to the project partners with measuring every aspect of the project.</a:t>
            </a:r>
          </a:p>
          <a:p>
            <a:r>
              <a:rPr lang="en-US" sz="2800" dirty="0"/>
              <a:t>Measure </a:t>
            </a:r>
            <a:r>
              <a:rPr lang="en-US" sz="2800" b="1" dirty="0"/>
              <a:t>what is important </a:t>
            </a:r>
            <a:r>
              <a:rPr lang="en-US" sz="2800" dirty="0"/>
              <a:t>to you and your partners (</a:t>
            </a:r>
            <a:r>
              <a:rPr lang="en-US" sz="2800" i="1" dirty="0"/>
              <a:t>these are your metrics</a:t>
            </a:r>
            <a:r>
              <a:rPr lang="en-US" sz="2800" dirty="0"/>
              <a:t>!).</a:t>
            </a:r>
          </a:p>
        </p:txBody>
      </p:sp>
      <p:sp>
        <p:nvSpPr>
          <p:cNvPr id="4" name="Title 3"/>
          <p:cNvSpPr>
            <a:spLocks noGrp="1"/>
          </p:cNvSpPr>
          <p:nvPr>
            <p:ph type="title"/>
          </p:nvPr>
        </p:nvSpPr>
        <p:spPr/>
        <p:txBody>
          <a:bodyPr/>
          <a:lstStyle/>
          <a:p>
            <a:pPr algn="ctr"/>
            <a:r>
              <a:rPr lang="en-US" sz="4800" dirty="0"/>
              <a:t>How Do We Get to Metrics?</a:t>
            </a:r>
          </a:p>
        </p:txBody>
      </p:sp>
    </p:spTree>
    <p:extLst>
      <p:ext uri="{BB962C8B-B14F-4D97-AF65-F5344CB8AC3E}">
        <p14:creationId xmlns:p14="http://schemas.microsoft.com/office/powerpoint/2010/main" val="3650979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317500"/>
            <a:ext cx="9144000" cy="730250"/>
          </a:xfrm>
        </p:spPr>
        <p:txBody>
          <a:bodyPr/>
          <a:lstStyle/>
          <a:p>
            <a:pPr algn="ctr"/>
            <a:r>
              <a:rPr lang="en-US" sz="4800" dirty="0"/>
              <a:t>Metrics</a:t>
            </a:r>
          </a:p>
        </p:txBody>
      </p:sp>
      <p:pic>
        <p:nvPicPr>
          <p:cNvPr id="3074" name="Picture 2" descr="Picture of a ruler" title="Picture of a ru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767943"/>
            <a:ext cx="2438400" cy="2090057"/>
          </a:xfrm>
          <a:prstGeom prst="rect">
            <a:avLst/>
          </a:prstGeom>
          <a:noFill/>
          <a:extLst>
            <a:ext uri="{909E8E84-426E-40DD-AFC4-6F175D3DCCD1}">
              <a14:hiddenFill xmlns:a14="http://schemas.microsoft.com/office/drawing/2010/main">
                <a:solidFill>
                  <a:srgbClr val="FFFFFF"/>
                </a:solidFill>
              </a14:hiddenFill>
            </a:ext>
          </a:extLst>
        </p:spPr>
      </p:pic>
      <p:sp>
        <p:nvSpPr>
          <p:cNvPr id="14339" name="Content Placeholder 2"/>
          <p:cNvSpPr>
            <a:spLocks noGrp="1"/>
          </p:cNvSpPr>
          <p:nvPr>
            <p:ph idx="1"/>
          </p:nvPr>
        </p:nvSpPr>
        <p:spPr>
          <a:xfrm>
            <a:off x="533400" y="1143000"/>
            <a:ext cx="8458200" cy="4343400"/>
          </a:xfrm>
        </p:spPr>
        <p:txBody>
          <a:bodyPr/>
          <a:lstStyle/>
          <a:p>
            <a:pPr marL="0" indent="0">
              <a:buNone/>
            </a:pPr>
            <a:r>
              <a:rPr lang="en-US" sz="2400" b="1" dirty="0"/>
              <a:t>Measures of a </a:t>
            </a:r>
            <a:r>
              <a:rPr lang="en-US" sz="2400" b="1" u="sng" dirty="0"/>
              <a:t>characteristic</a:t>
            </a:r>
            <a:r>
              <a:rPr lang="en-US" sz="2400" b="1" dirty="0"/>
              <a:t> or </a:t>
            </a:r>
            <a:r>
              <a:rPr lang="en-US" sz="2400" b="1" u="sng" dirty="0"/>
              <a:t>aspect</a:t>
            </a:r>
            <a:r>
              <a:rPr lang="en-US" sz="2400" b="1" dirty="0"/>
              <a:t> of the program</a:t>
            </a:r>
          </a:p>
          <a:p>
            <a:r>
              <a:rPr lang="en-US" sz="2400" dirty="0"/>
              <a:t>For example: size, capacity, description, quality, quantity, duration, frequency</a:t>
            </a:r>
          </a:p>
          <a:p>
            <a:r>
              <a:rPr lang="en-US" sz="2400" dirty="0"/>
              <a:t>Qualitative or quantitative</a:t>
            </a:r>
          </a:p>
          <a:p>
            <a:r>
              <a:rPr lang="en-US" sz="2400" dirty="0"/>
              <a:t>Reportable and systematic descriptions of desired/actual performance or achievement</a:t>
            </a:r>
          </a:p>
          <a:p>
            <a:r>
              <a:rPr lang="en-US" sz="2400" dirty="0"/>
              <a:t>It is more difficult to measure a “partnership” than “length”</a:t>
            </a:r>
          </a:p>
          <a:p>
            <a:pPr lvl="6"/>
            <a:r>
              <a:rPr lang="en-US" sz="2400" b="1" u="sng" dirty="0"/>
              <a:t>Strategy</a:t>
            </a:r>
            <a:r>
              <a:rPr lang="en-US" sz="2400" b="1" dirty="0"/>
              <a:t>: </a:t>
            </a:r>
            <a:r>
              <a:rPr lang="en-US" sz="2400" dirty="0"/>
              <a:t>Build metrics from the </a:t>
            </a:r>
            <a:r>
              <a:rPr lang="en-US" sz="2400" b="1" dirty="0"/>
              <a:t>nouns, verbs, adjectives and adverbs </a:t>
            </a:r>
            <a:r>
              <a:rPr lang="en-US" sz="2400" dirty="0"/>
              <a:t>in your logic model</a:t>
            </a:r>
          </a:p>
        </p:txBody>
      </p:sp>
    </p:spTree>
    <p:extLst>
      <p:ext uri="{BB962C8B-B14F-4D97-AF65-F5344CB8AC3E}">
        <p14:creationId xmlns:p14="http://schemas.microsoft.com/office/powerpoint/2010/main" val="181836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895350"/>
          </a:xfrm>
        </p:spPr>
        <p:txBody>
          <a:bodyPr/>
          <a:lstStyle/>
          <a:p>
            <a:pPr algn="ctr"/>
            <a:r>
              <a:rPr lang="en-US" dirty="0"/>
              <a:t>Example Metrics: Anti-Idling Case</a:t>
            </a:r>
          </a:p>
        </p:txBody>
      </p:sp>
      <p:sp>
        <p:nvSpPr>
          <p:cNvPr id="29699" name="Content Placeholder 2"/>
          <p:cNvSpPr>
            <a:spLocks noGrp="1"/>
          </p:cNvSpPr>
          <p:nvPr>
            <p:ph idx="1"/>
          </p:nvPr>
        </p:nvSpPr>
        <p:spPr>
          <a:xfrm>
            <a:off x="609600" y="1295400"/>
            <a:ext cx="8077200" cy="4635500"/>
          </a:xfrm>
        </p:spPr>
        <p:txBody>
          <a:bodyPr/>
          <a:lstStyle/>
          <a:p>
            <a:pPr marL="0" indent="0">
              <a:spcBef>
                <a:spcPts val="1200"/>
              </a:spcBef>
              <a:buNone/>
            </a:pPr>
            <a:r>
              <a:rPr lang="en-US" sz="2400" b="1" dirty="0"/>
              <a:t>Activity 4</a:t>
            </a:r>
            <a:r>
              <a:rPr lang="en-US" sz="2400" dirty="0"/>
              <a:t>: Launch anti-idling campaign and outreach efforts</a:t>
            </a:r>
          </a:p>
          <a:p>
            <a:pPr>
              <a:spcBef>
                <a:spcPts val="600"/>
              </a:spcBef>
            </a:pPr>
            <a:r>
              <a:rPr lang="en-US" sz="2400" dirty="0"/>
              <a:t>More than 15 products were distributed</a:t>
            </a:r>
            <a:endParaRPr lang="en-US" sz="2400" b="1" dirty="0"/>
          </a:p>
          <a:p>
            <a:pPr marL="0" indent="0">
              <a:spcBef>
                <a:spcPts val="3000"/>
              </a:spcBef>
              <a:buNone/>
            </a:pPr>
            <a:r>
              <a:rPr lang="en-US" sz="2400" b="1" dirty="0"/>
              <a:t>Output  2</a:t>
            </a:r>
            <a:r>
              <a:rPr lang="en-US" sz="2400" dirty="0"/>
              <a:t>: Training products: curricular materials for teachers, training materials for bus drivers</a:t>
            </a:r>
          </a:p>
          <a:p>
            <a:pPr>
              <a:spcBef>
                <a:spcPts val="600"/>
              </a:spcBef>
            </a:pPr>
            <a:r>
              <a:rPr lang="en-US" sz="2400" dirty="0"/>
              <a:t>397 school bus drivers in the Cincinnati Public School system attended the anti-idling training session.</a:t>
            </a:r>
            <a:endParaRPr lang="en-US" sz="2400" b="1" dirty="0"/>
          </a:p>
          <a:p>
            <a:pPr marL="0" indent="0">
              <a:spcBef>
                <a:spcPts val="3000"/>
              </a:spcBef>
              <a:buNone/>
            </a:pPr>
            <a:r>
              <a:rPr lang="en-US" sz="2400" b="1" dirty="0"/>
              <a:t>Impact 3</a:t>
            </a:r>
            <a:r>
              <a:rPr lang="en-US" sz="2400" dirty="0"/>
              <a:t>: Reduced vehicle idling at project schools</a:t>
            </a:r>
          </a:p>
          <a:p>
            <a:pPr lvl="0">
              <a:spcBef>
                <a:spcPts val="600"/>
              </a:spcBef>
            </a:pPr>
            <a:r>
              <a:rPr lang="en-US" sz="2400" dirty="0"/>
              <a:t>Post-campaign, bus idling times decreased 60% at student drop-off in the morning and 80% at afternoon pickup</a:t>
            </a:r>
          </a:p>
        </p:txBody>
      </p:sp>
    </p:spTree>
    <p:extLst>
      <p:ext uri="{BB962C8B-B14F-4D97-AF65-F5344CB8AC3E}">
        <p14:creationId xmlns:p14="http://schemas.microsoft.com/office/powerpoint/2010/main" val="38236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17500"/>
            <a:ext cx="8877300" cy="730250"/>
          </a:xfrm>
        </p:spPr>
        <p:txBody>
          <a:bodyPr/>
          <a:lstStyle/>
          <a:p>
            <a:r>
              <a:rPr lang="en-US" sz="3000" dirty="0"/>
              <a:t>National Institute of Environmental Health Sciences</a:t>
            </a:r>
          </a:p>
        </p:txBody>
      </p:sp>
      <p:sp>
        <p:nvSpPr>
          <p:cNvPr id="3" name="Content Placeholder 2"/>
          <p:cNvSpPr>
            <a:spLocks noGrp="1"/>
          </p:cNvSpPr>
          <p:nvPr>
            <p:ph idx="1"/>
          </p:nvPr>
        </p:nvSpPr>
        <p:spPr>
          <a:xfrm>
            <a:off x="609600" y="1143000"/>
            <a:ext cx="8077200" cy="3886200"/>
          </a:xfrm>
        </p:spPr>
        <p:txBody>
          <a:bodyPr/>
          <a:lstStyle/>
          <a:p>
            <a:r>
              <a:rPr lang="en-US" sz="2400" b="1" dirty="0"/>
              <a:t>NIEHS Mission</a:t>
            </a:r>
            <a:r>
              <a:rPr lang="en-US" sz="2400" dirty="0"/>
              <a:t>: understand how the environment influences the development and progression of human disease</a:t>
            </a:r>
          </a:p>
          <a:p>
            <a:r>
              <a:rPr lang="en-US" sz="2400" dirty="0"/>
              <a:t>The </a:t>
            </a:r>
            <a:r>
              <a:rPr lang="en-US" sz="2400" b="1" dirty="0"/>
              <a:t>Division of Extramural Research and Training (DERT) </a:t>
            </a:r>
            <a:r>
              <a:rPr lang="en-US" sz="2400" dirty="0"/>
              <a:t>funds a broad portfolio of research across the country and abroad.</a:t>
            </a:r>
          </a:p>
          <a:p>
            <a:pPr marL="808038"/>
            <a:r>
              <a:rPr lang="en-US" sz="2400" dirty="0"/>
              <a:t>The </a:t>
            </a:r>
            <a:r>
              <a:rPr lang="en-US" sz="2400" b="1" dirty="0"/>
              <a:t>Program Analysis Branch (PAB):</a:t>
            </a:r>
          </a:p>
          <a:p>
            <a:pPr marL="1155700" lvl="1" indent="-225425"/>
            <a:r>
              <a:rPr lang="en-US" sz="2400" b="1" dirty="0"/>
              <a:t>Evaluation, Tools, Communication</a:t>
            </a:r>
            <a:br>
              <a:rPr lang="en-US" sz="1800" dirty="0"/>
            </a:br>
            <a:br>
              <a:rPr lang="en-US" sz="1800" dirty="0"/>
            </a:br>
            <a:r>
              <a:rPr lang="en-US" sz="2000" dirty="0"/>
              <a:t>NIEHS Website: </a:t>
            </a:r>
            <a:r>
              <a:rPr lang="en-US" sz="2000" dirty="0">
                <a:hlinkClick r:id="rId3" tooltip="NIEHS Website"/>
              </a:rPr>
              <a:t>http://www.niehs.nih.gov/</a:t>
            </a:r>
            <a:endParaRPr lang="en-US" sz="2000" dirty="0"/>
          </a:p>
        </p:txBody>
      </p:sp>
      <p:pic>
        <p:nvPicPr>
          <p:cNvPr id="1026" name="Picture 2" descr="Picture of the National Institute of Environmental Health Sciences campus" title="Picture of the National Institute of Environmental Health Sciences campus"/>
          <p:cNvPicPr>
            <a:picLocks noChangeAspect="1" noChangeArrowheads="1"/>
          </p:cNvPicPr>
          <p:nvPr/>
        </p:nvPicPr>
        <p:blipFill>
          <a:blip r:embed="rId4" cstate="print"/>
          <a:srcRect/>
          <a:stretch>
            <a:fillRect/>
          </a:stretch>
        </p:blipFill>
        <p:spPr bwMode="auto">
          <a:xfrm>
            <a:off x="0" y="5181600"/>
            <a:ext cx="9143999" cy="1676400"/>
          </a:xfrm>
          <a:prstGeom prst="rect">
            <a:avLst/>
          </a:prstGeom>
          <a:noFill/>
          <a:ln w="9525">
            <a:noFill/>
            <a:miter lim="800000"/>
            <a:headEnd/>
            <a:tailEnd/>
          </a:ln>
        </p:spPr>
      </p:pic>
    </p:spTree>
    <p:extLst>
      <p:ext uri="{BB962C8B-B14F-4D97-AF65-F5344CB8AC3E}">
        <p14:creationId xmlns:p14="http://schemas.microsoft.com/office/powerpoint/2010/main" val="41606530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sz="4800" dirty="0"/>
              <a:t>Activity: Metrics</a:t>
            </a:r>
            <a:br>
              <a:rPr lang="en-US" sz="4000" dirty="0"/>
            </a:br>
            <a:endParaRPr lang="en-US" sz="4000" b="0" dirty="0"/>
          </a:p>
        </p:txBody>
      </p:sp>
      <p:sp>
        <p:nvSpPr>
          <p:cNvPr id="27651" name="Content Placeholder 2"/>
          <p:cNvSpPr>
            <a:spLocks noGrp="1"/>
          </p:cNvSpPr>
          <p:nvPr>
            <p:ph idx="1"/>
          </p:nvPr>
        </p:nvSpPr>
        <p:spPr>
          <a:xfrm>
            <a:off x="3886200" y="1049338"/>
            <a:ext cx="4800600" cy="4881562"/>
          </a:xfrm>
        </p:spPr>
        <p:txBody>
          <a:bodyPr/>
          <a:lstStyle/>
          <a:p>
            <a:pPr marL="0" lvl="0" indent="0">
              <a:buNone/>
            </a:pPr>
            <a:endParaRPr lang="en-US" sz="1100" i="1" dirty="0"/>
          </a:p>
          <a:p>
            <a:pPr marL="0" lvl="0" indent="0">
              <a:buNone/>
            </a:pPr>
            <a:r>
              <a:rPr lang="en-US" sz="4400" b="1" dirty="0">
                <a:latin typeface="Calibri" pitchFamily="34" charset="0"/>
                <a:cs typeface="Calibri" pitchFamily="34" charset="0"/>
              </a:rPr>
              <a:t>What is Important? </a:t>
            </a:r>
          </a:p>
          <a:p>
            <a:r>
              <a:rPr lang="en-US" sz="2800" dirty="0">
                <a:latin typeface="Calibri" pitchFamily="34" charset="0"/>
                <a:cs typeface="Calibri" pitchFamily="34" charset="0"/>
              </a:rPr>
              <a:t>Discuss Metrics Questions with a neighbor (See Page 4-5 of Handout B)</a:t>
            </a:r>
          </a:p>
          <a:p>
            <a:r>
              <a:rPr lang="en-US" sz="2800" dirty="0">
                <a:latin typeface="Calibri" pitchFamily="34" charset="0"/>
                <a:cs typeface="Calibri" pitchFamily="34" charset="0"/>
              </a:rPr>
              <a:t>Talk with neighbor to create metrics based on one component of the logic model</a:t>
            </a:r>
          </a:p>
          <a:p>
            <a:r>
              <a:rPr lang="en-US" sz="2800" dirty="0">
                <a:latin typeface="Calibri" pitchFamily="34" charset="0"/>
                <a:cs typeface="Calibri" pitchFamily="34" charset="0"/>
              </a:rPr>
              <a:t>Discuss as a group</a:t>
            </a:r>
          </a:p>
        </p:txBody>
      </p:sp>
      <p:pic>
        <p:nvPicPr>
          <p:cNvPr id="1028" name="Picture 4" descr="Picture of an hourglass" title="Picture of an hourgl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60020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1600" y="5387043"/>
            <a:ext cx="2286000" cy="590931"/>
          </a:xfrm>
          <a:prstGeom prst="rect">
            <a:avLst/>
          </a:prstGeom>
        </p:spPr>
        <p:txBody>
          <a:bodyPr>
            <a:spAutoFit/>
          </a:bodyPr>
          <a:lstStyle/>
          <a:p>
            <a:pPr lvl="0" eaLnBrk="0" hangingPunct="0">
              <a:lnSpc>
                <a:spcPct val="90000"/>
              </a:lnSpc>
              <a:spcBef>
                <a:spcPct val="70000"/>
              </a:spcBef>
              <a:buClr>
                <a:srgbClr val="134679"/>
              </a:buClr>
            </a:pPr>
            <a:r>
              <a:rPr lang="en-US" sz="3600" b="1" kern="0" dirty="0">
                <a:solidFill>
                  <a:srgbClr val="FF0000"/>
                </a:solidFill>
                <a:latin typeface="Calibri" pitchFamily="34" charset="0"/>
                <a:cs typeface="Calibri" pitchFamily="34" charset="0"/>
              </a:rPr>
              <a:t>5 minutes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5181600" cy="730250"/>
          </a:xfrm>
        </p:spPr>
        <p:txBody>
          <a:bodyPr/>
          <a:lstStyle/>
          <a:p>
            <a:pPr algn="ctr"/>
            <a:r>
              <a:rPr lang="en-US" sz="4800" dirty="0"/>
              <a:t>Handout C</a:t>
            </a:r>
          </a:p>
        </p:txBody>
      </p:sp>
      <p:sp>
        <p:nvSpPr>
          <p:cNvPr id="3" name="Content Placeholder 2"/>
          <p:cNvSpPr>
            <a:spLocks noGrp="1"/>
          </p:cNvSpPr>
          <p:nvPr>
            <p:ph idx="1"/>
          </p:nvPr>
        </p:nvSpPr>
        <p:spPr>
          <a:xfrm>
            <a:off x="609600" y="1219200"/>
            <a:ext cx="3962400" cy="2590800"/>
          </a:xfrm>
        </p:spPr>
        <p:txBody>
          <a:bodyPr/>
          <a:lstStyle/>
          <a:p>
            <a:pPr marL="0" indent="0">
              <a:buNone/>
            </a:pPr>
            <a:endParaRPr lang="en-US" sz="2800" dirty="0"/>
          </a:p>
          <a:p>
            <a:pPr>
              <a:spcBef>
                <a:spcPts val="0"/>
              </a:spcBef>
            </a:pPr>
            <a:r>
              <a:rPr lang="en-US" sz="2800" dirty="0"/>
              <a:t>Distribute Handout C</a:t>
            </a:r>
          </a:p>
          <a:p>
            <a:r>
              <a:rPr lang="en-US" sz="2800" dirty="0"/>
              <a:t>Review example metrics from case study</a:t>
            </a:r>
          </a:p>
        </p:txBody>
      </p:sp>
      <p:pic>
        <p:nvPicPr>
          <p:cNvPr id="3074" name="Picture 2" descr="Picture of school buses" title="Picture of school buses"/>
          <p:cNvPicPr>
            <a:picLocks noChangeAspect="1" noChangeArrowheads="1"/>
          </p:cNvPicPr>
          <p:nvPr/>
        </p:nvPicPr>
        <p:blipFill rotWithShape="1">
          <a:blip r:embed="rId3">
            <a:extLst>
              <a:ext uri="{28A0092B-C50C-407E-A947-70E740481C1C}">
                <a14:useLocalDpi xmlns:a14="http://schemas.microsoft.com/office/drawing/2010/main" val="0"/>
              </a:ext>
            </a:extLst>
          </a:blip>
          <a:srcRect l="-1" t="-3639" r="13290" b="3639"/>
          <a:stretch/>
        </p:blipFill>
        <p:spPr bwMode="auto">
          <a:xfrm>
            <a:off x="4724400" y="880125"/>
            <a:ext cx="384048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flipH="1">
            <a:off x="4724400" y="4204350"/>
            <a:ext cx="3688080" cy="307777"/>
          </a:xfrm>
          <a:prstGeom prst="rect">
            <a:avLst/>
          </a:prstGeom>
          <a:noFill/>
        </p:spPr>
        <p:txBody>
          <a:bodyPr wrap="square" rtlCol="0">
            <a:spAutoFit/>
          </a:bodyPr>
          <a:lstStyle/>
          <a:p>
            <a:r>
              <a:rPr lang="en-US" sz="1400" dirty="0">
                <a:latin typeface="+mn-lt"/>
              </a:rPr>
              <a:t>Photo Credit:  Cynthia </a:t>
            </a:r>
            <a:r>
              <a:rPr lang="en-US" sz="1400" dirty="0" err="1">
                <a:latin typeface="+mn-lt"/>
              </a:rPr>
              <a:t>Eghbalnia</a:t>
            </a:r>
            <a:r>
              <a:rPr lang="en-US" sz="1400" dirty="0">
                <a:latin typeface="+mn-lt"/>
              </a:rPr>
              <a:t>, CPS</a:t>
            </a:r>
          </a:p>
        </p:txBody>
      </p:sp>
    </p:spTree>
    <p:extLst>
      <p:ext uri="{BB962C8B-B14F-4D97-AF65-F5344CB8AC3E}">
        <p14:creationId xmlns:p14="http://schemas.microsoft.com/office/powerpoint/2010/main" val="19607904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66700" y="152400"/>
            <a:ext cx="5143500" cy="895350"/>
          </a:xfrm>
        </p:spPr>
        <p:txBody>
          <a:bodyPr/>
          <a:lstStyle/>
          <a:p>
            <a:pPr algn="ctr"/>
            <a:r>
              <a:rPr lang="en-US" sz="4800" dirty="0"/>
              <a:t>Data Collection</a:t>
            </a:r>
          </a:p>
        </p:txBody>
      </p:sp>
      <p:sp>
        <p:nvSpPr>
          <p:cNvPr id="32771" name="Content Placeholder 2"/>
          <p:cNvSpPr>
            <a:spLocks noGrp="1"/>
          </p:cNvSpPr>
          <p:nvPr>
            <p:ph idx="1"/>
          </p:nvPr>
        </p:nvSpPr>
        <p:spPr>
          <a:xfrm>
            <a:off x="609600" y="1062038"/>
            <a:ext cx="8077200" cy="4881562"/>
          </a:xfrm>
        </p:spPr>
        <p:txBody>
          <a:bodyPr/>
          <a:lstStyle/>
          <a:p>
            <a:r>
              <a:rPr lang="en-US" sz="2200" dirty="0"/>
              <a:t>Plan, but be open to new ideas</a:t>
            </a:r>
          </a:p>
          <a:p>
            <a:r>
              <a:rPr lang="en-US" sz="2200" dirty="0"/>
              <a:t>Think about data early and </a:t>
            </a:r>
            <a:br>
              <a:rPr lang="en-US" sz="2200" dirty="0"/>
            </a:br>
            <a:r>
              <a:rPr lang="en-US" sz="2200" dirty="0"/>
              <a:t>often</a:t>
            </a:r>
          </a:p>
          <a:p>
            <a:r>
              <a:rPr lang="en-US" sz="2200" dirty="0"/>
              <a:t>Qualitative and quantitative</a:t>
            </a:r>
          </a:p>
          <a:p>
            <a:r>
              <a:rPr lang="en-US" sz="2200" dirty="0"/>
              <a:t>Consider:			    </a:t>
            </a:r>
          </a:p>
          <a:p>
            <a:r>
              <a:rPr lang="en-US" sz="2200" dirty="0"/>
              <a:t>How many people will be needed?</a:t>
            </a:r>
          </a:p>
          <a:p>
            <a:pPr lvl="1"/>
            <a:r>
              <a:rPr lang="en-US" sz="2200" dirty="0"/>
              <a:t>Will special equipment be required?</a:t>
            </a:r>
          </a:p>
          <a:p>
            <a:pPr lvl="1"/>
            <a:r>
              <a:rPr lang="en-US" sz="2200" dirty="0"/>
              <a:t>How much training will be involved?</a:t>
            </a:r>
          </a:p>
          <a:p>
            <a:pPr lvl="1"/>
            <a:r>
              <a:rPr lang="en-US" sz="2200" dirty="0"/>
              <a:t>How will data be stored (security issues, ownership and backups)?</a:t>
            </a:r>
          </a:p>
        </p:txBody>
      </p:sp>
      <p:pic>
        <p:nvPicPr>
          <p:cNvPr id="4099" name="Picture 3" descr="Picture of a student collecting air-quality data" title="Picture of a student collecting air-quality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880" y="0"/>
            <a:ext cx="3627120" cy="272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flipH="1">
            <a:off x="5516880" y="2720340"/>
            <a:ext cx="3550920" cy="523220"/>
          </a:xfrm>
          <a:prstGeom prst="rect">
            <a:avLst/>
          </a:prstGeom>
          <a:noFill/>
        </p:spPr>
        <p:txBody>
          <a:bodyPr wrap="square" rtlCol="0">
            <a:spAutoFit/>
          </a:bodyPr>
          <a:lstStyle/>
          <a:p>
            <a:r>
              <a:rPr lang="en-US" sz="1400" dirty="0">
                <a:latin typeface="+mn-lt"/>
              </a:rPr>
              <a:t>Student collecting air quality data</a:t>
            </a:r>
          </a:p>
          <a:p>
            <a:r>
              <a:rPr lang="en-US" sz="1400" dirty="0">
                <a:latin typeface="+mn-lt"/>
              </a:rPr>
              <a:t>Photo Credit:  Cynthia </a:t>
            </a:r>
            <a:r>
              <a:rPr lang="en-US" sz="1400" dirty="0" err="1">
                <a:latin typeface="+mn-lt"/>
              </a:rPr>
              <a:t>Eghbalnia</a:t>
            </a:r>
            <a:r>
              <a:rPr lang="en-US" sz="1400" dirty="0">
                <a:latin typeface="+mn-lt"/>
              </a:rPr>
              <a:t>, CPS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Evaluating Metrics</a:t>
            </a:r>
          </a:p>
        </p:txBody>
      </p:sp>
      <p:sp>
        <p:nvSpPr>
          <p:cNvPr id="3" name="Content Placeholder 2"/>
          <p:cNvSpPr>
            <a:spLocks noGrp="1"/>
          </p:cNvSpPr>
          <p:nvPr>
            <p:ph idx="1"/>
          </p:nvPr>
        </p:nvSpPr>
        <p:spPr>
          <a:xfrm>
            <a:off x="609600" y="1676400"/>
            <a:ext cx="8077200" cy="4254500"/>
          </a:xfrm>
        </p:spPr>
        <p:txBody>
          <a:bodyPr/>
          <a:lstStyle/>
          <a:p>
            <a:pPr marL="0" indent="0" algn="ctr">
              <a:buNone/>
            </a:pPr>
            <a:r>
              <a:rPr lang="en-US" sz="2800" dirty="0"/>
              <a:t>How do I know whether my metric is any good?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76200"/>
            <a:ext cx="9144000" cy="730250"/>
          </a:xfrm>
        </p:spPr>
        <p:txBody>
          <a:bodyPr/>
          <a:lstStyle/>
          <a:p>
            <a:pPr algn="ctr"/>
            <a:r>
              <a:rPr lang="en-US" sz="4800" dirty="0"/>
              <a:t>SMART Metrics</a:t>
            </a:r>
          </a:p>
        </p:txBody>
      </p:sp>
      <p:sp>
        <p:nvSpPr>
          <p:cNvPr id="31747" name="Content Placeholder 2"/>
          <p:cNvSpPr>
            <a:spLocks noGrp="1"/>
          </p:cNvSpPr>
          <p:nvPr>
            <p:ph idx="1"/>
          </p:nvPr>
        </p:nvSpPr>
        <p:spPr>
          <a:xfrm>
            <a:off x="609600" y="1049338"/>
            <a:ext cx="8077200" cy="5046662"/>
          </a:xfrm>
        </p:spPr>
        <p:txBody>
          <a:bodyPr/>
          <a:lstStyle/>
          <a:p>
            <a:pPr marL="0" indent="0">
              <a:buNone/>
            </a:pPr>
            <a:r>
              <a:rPr lang="en-US" sz="2400" dirty="0"/>
              <a:t>SMART metrics are criteria that assist in the development of metrics. The 5 criteria that make up SMART metrics are:</a:t>
            </a:r>
          </a:p>
          <a:p>
            <a:pPr lvl="1">
              <a:buFont typeface="Wingdings" pitchFamily="2" charset="2"/>
              <a:buChar char="Ø"/>
            </a:pPr>
            <a:r>
              <a:rPr lang="en-US" sz="2400" b="1" u="sng" dirty="0"/>
              <a:t>S</a:t>
            </a:r>
            <a:r>
              <a:rPr lang="en-US" sz="2400" dirty="0"/>
              <a:t>pecific – detail the milestones you expect to achieve, who will achieve them and how</a:t>
            </a:r>
          </a:p>
          <a:p>
            <a:pPr lvl="1">
              <a:buFont typeface="Wingdings" pitchFamily="2" charset="2"/>
              <a:buChar char="Ø"/>
            </a:pPr>
            <a:r>
              <a:rPr lang="en-US" sz="2400" b="1" u="sng" dirty="0"/>
              <a:t>M</a:t>
            </a:r>
            <a:r>
              <a:rPr lang="en-US" sz="2400" dirty="0"/>
              <a:t>easurable – define exactly what level of change you expect to achieve</a:t>
            </a:r>
          </a:p>
          <a:p>
            <a:pPr lvl="1">
              <a:buFont typeface="Wingdings" pitchFamily="2" charset="2"/>
              <a:buChar char="Ø"/>
            </a:pPr>
            <a:r>
              <a:rPr lang="en-US" sz="2400" b="1" u="sng" dirty="0"/>
              <a:t>A</a:t>
            </a:r>
            <a:r>
              <a:rPr lang="en-US" sz="2400" dirty="0"/>
              <a:t>ttainable – create a metric that your group or organization can actually achieve</a:t>
            </a:r>
          </a:p>
          <a:p>
            <a:pPr lvl="1">
              <a:buFont typeface="Wingdings" pitchFamily="2" charset="2"/>
              <a:buChar char="Ø"/>
            </a:pPr>
            <a:r>
              <a:rPr lang="en-US" sz="2400" b="1" u="sng" dirty="0"/>
              <a:t>R</a:t>
            </a:r>
            <a:r>
              <a:rPr lang="en-US" sz="2400" dirty="0"/>
              <a:t>elevant – ensure your metric is connected to your goal</a:t>
            </a:r>
          </a:p>
          <a:p>
            <a:pPr lvl="1">
              <a:buFont typeface="Wingdings" pitchFamily="2" charset="2"/>
              <a:buChar char="Ø"/>
            </a:pPr>
            <a:r>
              <a:rPr lang="en-US" sz="2400" b="1" u="sng" dirty="0"/>
              <a:t>T</a:t>
            </a:r>
            <a:r>
              <a:rPr lang="en-US" sz="2400" dirty="0"/>
              <a:t>imely – limit your metrics to those measures that you can reasonably collect within the time frame of the project</a:t>
            </a:r>
          </a:p>
        </p:txBody>
      </p:sp>
    </p:spTree>
    <p:extLst>
      <p:ext uri="{BB962C8B-B14F-4D97-AF65-F5344CB8AC3E}">
        <p14:creationId xmlns:p14="http://schemas.microsoft.com/office/powerpoint/2010/main" val="23196785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sz="4800" dirty="0"/>
              <a:t>Discussion</a:t>
            </a:r>
          </a:p>
        </p:txBody>
      </p:sp>
      <p:sp>
        <p:nvSpPr>
          <p:cNvPr id="33795" name="Content Placeholder 2"/>
          <p:cNvSpPr>
            <a:spLocks noGrp="1"/>
          </p:cNvSpPr>
          <p:nvPr>
            <p:ph idx="1"/>
          </p:nvPr>
        </p:nvSpPr>
        <p:spPr>
          <a:xfrm>
            <a:off x="609600" y="1295400"/>
            <a:ext cx="8077200" cy="1371600"/>
          </a:xfrm>
        </p:spPr>
        <p:txBody>
          <a:bodyPr/>
          <a:lstStyle/>
          <a:p>
            <a:pPr marL="0" indent="0" algn="ctr">
              <a:buNone/>
            </a:pPr>
            <a:r>
              <a:rPr lang="en-US" sz="2800" dirty="0"/>
              <a:t>Do you have any questions?</a:t>
            </a:r>
          </a:p>
          <a:p>
            <a:pPr marL="0" indent="0" algn="ctr">
              <a:buNone/>
            </a:pPr>
            <a:r>
              <a:rPr lang="en-US" sz="2800" dirty="0"/>
              <a:t>How will you use logic models in your program?</a:t>
            </a:r>
          </a:p>
        </p:txBody>
      </p:sp>
      <p:pic>
        <p:nvPicPr>
          <p:cNvPr id="4099" name="Picture 3" descr="Picture of people standing underneath a question mark" title="Picture of people standing underneath a question m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2861441"/>
            <a:ext cx="2438400" cy="34183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Content Placeholder 2"/>
          <p:cNvSpPr>
            <a:spLocks noGrp="1"/>
          </p:cNvSpPr>
          <p:nvPr>
            <p:ph idx="1"/>
          </p:nvPr>
        </p:nvSpPr>
        <p:spPr>
          <a:xfrm>
            <a:off x="609600" y="1676400"/>
            <a:ext cx="4343400" cy="4254500"/>
          </a:xfrm>
        </p:spPr>
        <p:txBody>
          <a:bodyPr/>
          <a:lstStyle/>
          <a:p>
            <a:r>
              <a:rPr lang="en-US" sz="2800" dirty="0"/>
              <a:t>Why should we evaluate projects?</a:t>
            </a:r>
          </a:p>
          <a:p>
            <a:r>
              <a:rPr lang="en-US" sz="2800" dirty="0"/>
              <a:t>How does a logic model help you think about evaluation?</a:t>
            </a:r>
          </a:p>
          <a:p>
            <a:r>
              <a:rPr lang="en-US" sz="2800" dirty="0"/>
              <a:t>How do you identify metrics once you have a logic model?</a:t>
            </a:r>
          </a:p>
        </p:txBody>
      </p:sp>
      <p:pic>
        <p:nvPicPr>
          <p:cNvPr id="5" name="Picture 2" descr="Picture of checklist" title="Picture of 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0"/>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134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609600" y="2057400"/>
            <a:ext cx="8077200" cy="3873500"/>
          </a:xfrm>
        </p:spPr>
        <p:txBody>
          <a:bodyPr/>
          <a:lstStyle/>
          <a:p>
            <a:r>
              <a:rPr lang="en-US" dirty="0"/>
              <a:t>The PEPH Manual was created by a team led by the NIEHS Division of Extramural Research and Training. Many staff from across the Division participated, including Christie Drew, Kristi Pettibone, Liam O’Fallon, Beth Anderson, Sharon Beard, Helena Davis, and Caroline Dilworth.</a:t>
            </a:r>
          </a:p>
          <a:p>
            <a:r>
              <a:rPr lang="en-US" dirty="0"/>
              <a:t>More importantly, the manual relies on expertise and input from a wide range of grantees and  partners involved in the PEPH program.</a:t>
            </a:r>
          </a:p>
          <a:p>
            <a:r>
              <a:rPr lang="en-US" dirty="0"/>
              <a:t>This work was also supported by tasks and contracts with the Science and Technology Institute; MDB, Inc.; and Image Associates.</a:t>
            </a:r>
          </a:p>
          <a:p>
            <a:r>
              <a:rPr lang="en-US" dirty="0"/>
              <a:t>The training was developed primarily by Christie Drew and Kristi Pettibone, with input for case studies from Andrea </a:t>
            </a:r>
            <a:r>
              <a:rPr lang="en-US" dirty="0" err="1"/>
              <a:t>Hricko</a:t>
            </a:r>
            <a:r>
              <a:rPr lang="en-US" dirty="0"/>
              <a:t>, John Sullivan, Juan and Bryan </a:t>
            </a:r>
            <a:r>
              <a:rPr lang="en-US" dirty="0" err="1"/>
              <a:t>Parras</a:t>
            </a:r>
            <a:r>
              <a:rPr lang="en-US" dirty="0"/>
              <a:t>, Sharon Croissant, Patrick Ryan, </a:t>
            </a:r>
            <a:r>
              <a:rPr lang="en-US" dirty="0" err="1"/>
              <a:t>Cyntia</a:t>
            </a:r>
            <a:r>
              <a:rPr lang="en-US" dirty="0"/>
              <a:t> </a:t>
            </a:r>
            <a:r>
              <a:rPr lang="en-US" dirty="0" err="1"/>
              <a:t>Eghbalnia</a:t>
            </a:r>
            <a:r>
              <a:rPr lang="en-US" dirty="0"/>
              <a:t>, and Bono Sen. The set of final training materials were developed by MDB, Inc.</a:t>
            </a:r>
          </a:p>
        </p:txBody>
      </p:sp>
      <p:pic>
        <p:nvPicPr>
          <p:cNvPr id="4" name="Picture 2" descr="Photo of hands forming a circle" title="Photo of hands forming a cir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28600"/>
            <a:ext cx="252180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5026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500"/>
            <a:ext cx="9144000" cy="730250"/>
          </a:xfrm>
        </p:spPr>
        <p:txBody>
          <a:bodyPr/>
          <a:lstStyle/>
          <a:p>
            <a:pPr algn="ctr"/>
            <a:r>
              <a:rPr lang="en-US" sz="4800" dirty="0"/>
              <a:t>Contacts</a:t>
            </a:r>
          </a:p>
        </p:txBody>
      </p:sp>
      <p:sp>
        <p:nvSpPr>
          <p:cNvPr id="3" name="Content Placeholder 2"/>
          <p:cNvSpPr>
            <a:spLocks noGrp="1"/>
          </p:cNvSpPr>
          <p:nvPr>
            <p:ph idx="1"/>
          </p:nvPr>
        </p:nvSpPr>
        <p:spPr/>
        <p:txBody>
          <a:bodyPr/>
          <a:lstStyle/>
          <a:p>
            <a:pPr marL="0" indent="0">
              <a:spcBef>
                <a:spcPts val="1200"/>
              </a:spcBef>
              <a:buNone/>
            </a:pPr>
            <a:r>
              <a:rPr lang="en-US" sz="2400" b="1" dirty="0"/>
              <a:t>Christie Drew</a:t>
            </a:r>
          </a:p>
          <a:p>
            <a:pPr marL="0" indent="0">
              <a:spcBef>
                <a:spcPts val="1200"/>
              </a:spcBef>
              <a:buNone/>
            </a:pPr>
            <a:r>
              <a:rPr lang="en-US" sz="2400" b="1" dirty="0"/>
              <a:t>Program Analysis Branch, NIEHS</a:t>
            </a:r>
          </a:p>
          <a:p>
            <a:pPr marL="0" indent="0">
              <a:spcBef>
                <a:spcPts val="1200"/>
              </a:spcBef>
              <a:buNone/>
            </a:pPr>
            <a:r>
              <a:rPr lang="en-US" sz="2400" b="1" dirty="0"/>
              <a:t>E-mail: </a:t>
            </a:r>
            <a:r>
              <a:rPr lang="en-US" sz="2400" b="1" dirty="0">
                <a:hlinkClick r:id="rId3"/>
              </a:rPr>
              <a:t>drewc@niehs.nih.gov</a:t>
            </a:r>
            <a:endParaRPr lang="en-US" sz="2400" b="1" dirty="0"/>
          </a:p>
          <a:p>
            <a:pPr marL="0" indent="0">
              <a:spcBef>
                <a:spcPts val="1200"/>
              </a:spcBef>
              <a:buNone/>
            </a:pPr>
            <a:r>
              <a:rPr lang="en-US" sz="2400" b="1" dirty="0"/>
              <a:t>Phone: 919 541-3319</a:t>
            </a:r>
            <a:br>
              <a:rPr lang="en-US" sz="2400" b="1" dirty="0"/>
            </a:br>
            <a:endParaRPr lang="en-US" sz="2400" b="1" dirty="0">
              <a:solidFill>
                <a:srgbClr val="000000"/>
              </a:solidFill>
            </a:endParaRPr>
          </a:p>
          <a:p>
            <a:pPr marL="0" lvl="0" indent="0">
              <a:spcBef>
                <a:spcPts val="1200"/>
              </a:spcBef>
              <a:buClr>
                <a:srgbClr val="134679"/>
              </a:buClr>
              <a:buNone/>
            </a:pPr>
            <a:r>
              <a:rPr lang="en-US" sz="2400" b="1" dirty="0">
                <a:solidFill>
                  <a:srgbClr val="000000"/>
                </a:solidFill>
              </a:rPr>
              <a:t>Kristi Pettibone</a:t>
            </a:r>
          </a:p>
          <a:p>
            <a:pPr marL="0" lvl="0" indent="0">
              <a:spcBef>
                <a:spcPts val="1200"/>
              </a:spcBef>
              <a:buClr>
                <a:srgbClr val="134679"/>
              </a:buClr>
              <a:buNone/>
            </a:pPr>
            <a:r>
              <a:rPr lang="en-US" sz="2400" b="1" dirty="0">
                <a:solidFill>
                  <a:srgbClr val="000000"/>
                </a:solidFill>
              </a:rPr>
              <a:t>Program Analysis Branch, NIEHS</a:t>
            </a:r>
          </a:p>
          <a:p>
            <a:pPr marL="0" lvl="0" indent="0">
              <a:spcBef>
                <a:spcPts val="1200"/>
              </a:spcBef>
              <a:buClr>
                <a:srgbClr val="134679"/>
              </a:buClr>
              <a:buNone/>
            </a:pPr>
            <a:r>
              <a:rPr lang="en-US" sz="2400" b="1" dirty="0">
                <a:solidFill>
                  <a:srgbClr val="000000"/>
                </a:solidFill>
              </a:rPr>
              <a:t>E-mail: </a:t>
            </a:r>
            <a:r>
              <a:rPr lang="en-US" sz="2400" b="1" dirty="0">
                <a:solidFill>
                  <a:srgbClr val="000000"/>
                </a:solidFill>
                <a:hlinkClick r:id="rId4"/>
              </a:rPr>
              <a:t>pettibonekg@niehs.nih.gov</a:t>
            </a:r>
            <a:endParaRPr lang="en-US" sz="2400" b="1" dirty="0">
              <a:solidFill>
                <a:srgbClr val="000000"/>
              </a:solidFill>
            </a:endParaRPr>
          </a:p>
          <a:p>
            <a:pPr marL="0" lvl="0" indent="0">
              <a:spcBef>
                <a:spcPts val="1200"/>
              </a:spcBef>
              <a:buClr>
                <a:srgbClr val="134679"/>
              </a:buClr>
              <a:buNone/>
            </a:pPr>
            <a:r>
              <a:rPr lang="en-US" sz="2400" b="1" dirty="0">
                <a:solidFill>
                  <a:srgbClr val="000000"/>
                </a:solidFill>
              </a:rPr>
              <a:t>Phone: 919 541-7752</a:t>
            </a:r>
          </a:p>
          <a:p>
            <a:pPr marL="0" indent="0">
              <a:buNone/>
            </a:pPr>
            <a:br>
              <a:rPr lang="en-US" dirty="0"/>
            </a:br>
            <a:r>
              <a:rPr lang="en-US" dirty="0"/>
              <a:t>PAB Website: </a:t>
            </a:r>
            <a:r>
              <a:rPr lang="en-US" dirty="0">
                <a:hlinkClick r:id="rId5" tooltip="PAB Website"/>
              </a:rPr>
              <a:t>http://www.niehs.nih.gov/research/supported/dert/pab/index.cfm</a:t>
            </a:r>
            <a:endParaRPr lang="en-US" dirty="0"/>
          </a:p>
          <a:p>
            <a:endParaRPr lang="en-US" sz="2800" dirty="0"/>
          </a:p>
        </p:txBody>
      </p:sp>
      <p:pic>
        <p:nvPicPr>
          <p:cNvPr id="4" name="Picture 2" descr="Envelope Icon" title="Envelop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292224"/>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941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hlinkClick r:id="rId3" action="ppaction://hlinksldjump"/>
          </p:cNvPr>
          <p:cNvSpPr txBox="1"/>
          <p:nvPr/>
        </p:nvSpPr>
        <p:spPr>
          <a:xfrm>
            <a:off x="1138438" y="3286188"/>
            <a:ext cx="4011739" cy="646331"/>
          </a:xfrm>
          <a:prstGeom prst="rect">
            <a:avLst/>
          </a:prstGeom>
          <a:noFill/>
        </p:spPr>
        <p:txBody>
          <a:bodyPr wrap="none" rtlCol="0">
            <a:spAutoFit/>
          </a:bodyPr>
          <a:lstStyle/>
          <a:p>
            <a:r>
              <a:rPr lang="en-US" sz="3600" u="sng" dirty="0" err="1">
                <a:solidFill>
                  <a:srgbClr val="0070C0"/>
                </a:solidFill>
                <a:latin typeface="+mn-lt"/>
              </a:rPr>
              <a:t>Encuentros</a:t>
            </a:r>
            <a:r>
              <a:rPr lang="en-US" sz="3600" u="sng" dirty="0">
                <a:solidFill>
                  <a:srgbClr val="0070C0"/>
                </a:solidFill>
                <a:latin typeface="+mn-lt"/>
              </a:rPr>
              <a:t> Network</a:t>
            </a:r>
          </a:p>
        </p:txBody>
      </p:sp>
      <p:sp>
        <p:nvSpPr>
          <p:cNvPr id="11" name="TextBox 10">
            <a:hlinkClick r:id="rId4" action="ppaction://hlinksldjump"/>
          </p:cNvPr>
          <p:cNvSpPr txBox="1"/>
          <p:nvPr/>
        </p:nvSpPr>
        <p:spPr>
          <a:xfrm>
            <a:off x="1143000" y="2639857"/>
            <a:ext cx="3549754" cy="646331"/>
          </a:xfrm>
          <a:prstGeom prst="rect">
            <a:avLst/>
          </a:prstGeom>
          <a:noFill/>
        </p:spPr>
        <p:txBody>
          <a:bodyPr wrap="none" rtlCol="0">
            <a:spAutoFit/>
          </a:bodyPr>
          <a:lstStyle>
            <a:defPPr>
              <a:defRPr lang="en-US"/>
            </a:defPPr>
            <a:lvl1pPr>
              <a:defRPr sz="2400" u="sng">
                <a:solidFill>
                  <a:srgbClr val="0070C0"/>
                </a:solidFill>
                <a:latin typeface="+mn-lt"/>
              </a:defRPr>
            </a:lvl1pPr>
          </a:lstStyle>
          <a:p>
            <a:r>
              <a:rPr lang="en-US" sz="3600" dirty="0"/>
              <a:t>Goods Movement</a:t>
            </a:r>
          </a:p>
        </p:txBody>
      </p:sp>
      <p:sp>
        <p:nvSpPr>
          <p:cNvPr id="12" name="TextBox 11">
            <a:hlinkClick r:id="rId5" action="ppaction://hlinksldjump"/>
          </p:cNvPr>
          <p:cNvSpPr txBox="1"/>
          <p:nvPr/>
        </p:nvSpPr>
        <p:spPr>
          <a:xfrm>
            <a:off x="1158322" y="3932519"/>
            <a:ext cx="6156878" cy="646331"/>
          </a:xfrm>
          <a:prstGeom prst="rect">
            <a:avLst/>
          </a:prstGeom>
          <a:noFill/>
        </p:spPr>
        <p:txBody>
          <a:bodyPr wrap="none" rtlCol="0">
            <a:spAutoFit/>
          </a:bodyPr>
          <a:lstStyle>
            <a:defPPr>
              <a:defRPr lang="en-US"/>
            </a:defPPr>
            <a:lvl1pPr>
              <a:defRPr sz="2400" u="sng">
                <a:solidFill>
                  <a:srgbClr val="0070C0"/>
                </a:solidFill>
                <a:latin typeface="+mn-lt"/>
              </a:defRPr>
            </a:lvl1pPr>
          </a:lstStyle>
          <a:p>
            <a:r>
              <a:rPr lang="en-US" sz="3600" dirty="0"/>
              <a:t>Cincinnati  Anti-Idling Campaign</a:t>
            </a:r>
          </a:p>
        </p:txBody>
      </p:sp>
      <p:sp>
        <p:nvSpPr>
          <p:cNvPr id="2" name="Title 1"/>
          <p:cNvSpPr>
            <a:spLocks noGrp="1"/>
          </p:cNvSpPr>
          <p:nvPr>
            <p:ph type="title"/>
          </p:nvPr>
        </p:nvSpPr>
        <p:spPr>
          <a:xfrm>
            <a:off x="1059139" y="1371600"/>
            <a:ext cx="7018061" cy="730250"/>
          </a:xfrm>
        </p:spPr>
        <p:txBody>
          <a:bodyPr/>
          <a:lstStyle/>
          <a:p>
            <a:r>
              <a:rPr lang="en-US" sz="4000" dirty="0"/>
              <a:t>Click on a Case Study to view:</a:t>
            </a:r>
          </a:p>
        </p:txBody>
      </p:sp>
    </p:spTree>
    <p:extLst>
      <p:ext uri="{BB962C8B-B14F-4D97-AF65-F5344CB8AC3E}">
        <p14:creationId xmlns:p14="http://schemas.microsoft.com/office/powerpoint/2010/main" val="38492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62000" y="273050"/>
            <a:ext cx="8382000" cy="1250950"/>
          </a:xfrm>
        </p:spPr>
        <p:txBody>
          <a:bodyPr/>
          <a:lstStyle/>
          <a:p>
            <a:pPr algn="ctr" eaLnBrk="1" hangingPunct="1"/>
            <a:r>
              <a:rPr lang="en-US" dirty="0"/>
              <a:t>	Partnerships for Environmental </a:t>
            </a:r>
            <a:br>
              <a:rPr lang="en-US" dirty="0"/>
            </a:br>
            <a:r>
              <a:rPr lang="en-US" dirty="0"/>
              <a:t>	Public Health (</a:t>
            </a:r>
            <a:r>
              <a:rPr lang="en-US" dirty="0">
                <a:hlinkClick r:id="rId3"/>
              </a:rPr>
              <a:t>PEPH</a:t>
            </a:r>
            <a:r>
              <a:rPr lang="en-US" dirty="0"/>
              <a:t>)</a:t>
            </a:r>
          </a:p>
        </p:txBody>
      </p:sp>
      <p:sp>
        <p:nvSpPr>
          <p:cNvPr id="8195" name="Content Placeholder 2"/>
          <p:cNvSpPr>
            <a:spLocks noGrp="1"/>
          </p:cNvSpPr>
          <p:nvPr>
            <p:ph idx="1"/>
          </p:nvPr>
        </p:nvSpPr>
        <p:spPr>
          <a:xfrm>
            <a:off x="533400" y="2057400"/>
            <a:ext cx="8077200" cy="4652962"/>
          </a:xfrm>
        </p:spPr>
        <p:txBody>
          <a:bodyPr/>
          <a:lstStyle/>
          <a:p>
            <a:pPr eaLnBrk="1" hangingPunct="1">
              <a:defRPr/>
            </a:pPr>
            <a:r>
              <a:rPr lang="en-US" sz="2800" dirty="0"/>
              <a:t>The PEPH network promotes interaction among grantees doing community-based work.</a:t>
            </a:r>
          </a:p>
          <a:p>
            <a:pPr marL="690562" lvl="2" indent="0" eaLnBrk="1" hangingPunct="1">
              <a:spcBef>
                <a:spcPts val="0"/>
              </a:spcBef>
              <a:buNone/>
              <a:defRPr/>
            </a:pPr>
            <a:r>
              <a:rPr lang="en-US" sz="2800" dirty="0">
                <a:solidFill>
                  <a:schemeClr val="tx2"/>
                </a:solidFill>
              </a:rPr>
              <a:t>-</a:t>
            </a:r>
            <a:r>
              <a:rPr lang="en-US" sz="2800" dirty="0"/>
              <a:t>Partnerships, Communication, Capacity Building</a:t>
            </a:r>
          </a:p>
          <a:p>
            <a:pPr eaLnBrk="1" hangingPunct="1">
              <a:defRPr/>
            </a:pPr>
            <a:r>
              <a:rPr lang="en-US" sz="2800" dirty="0"/>
              <a:t>Program “re-created” in 2008</a:t>
            </a:r>
          </a:p>
          <a:p>
            <a:pPr marL="690562" lvl="2" indent="0" eaLnBrk="1" hangingPunct="1">
              <a:spcBef>
                <a:spcPts val="0"/>
              </a:spcBef>
              <a:buNone/>
              <a:defRPr/>
            </a:pPr>
            <a:r>
              <a:rPr lang="en-US" sz="2800" dirty="0">
                <a:solidFill>
                  <a:schemeClr val="tx2"/>
                </a:solidFill>
              </a:rPr>
              <a:t>-</a:t>
            </a:r>
            <a:r>
              <a:rPr lang="en-US" sz="2800" dirty="0"/>
              <a:t>Building upon a long history</a:t>
            </a:r>
          </a:p>
          <a:p>
            <a:pPr eaLnBrk="1" hangingPunct="1">
              <a:defRPr/>
            </a:pPr>
            <a:r>
              <a:rPr lang="en-US" sz="2800" dirty="0"/>
              <a:t>Grantees asked for help showing progress</a:t>
            </a:r>
          </a:p>
          <a:p>
            <a:pPr marL="690562" lvl="2" indent="0" eaLnBrk="1" hangingPunct="1">
              <a:spcBef>
                <a:spcPts val="0"/>
              </a:spcBef>
              <a:buNone/>
              <a:defRPr/>
            </a:pPr>
            <a:r>
              <a:rPr lang="en-US" sz="2800" dirty="0">
                <a:solidFill>
                  <a:schemeClr val="tx2"/>
                </a:solidFill>
              </a:rPr>
              <a:t>-</a:t>
            </a:r>
            <a:r>
              <a:rPr lang="en-US" sz="2800" dirty="0"/>
              <a:t>Lack of published papers</a:t>
            </a:r>
          </a:p>
        </p:txBody>
      </p:sp>
      <p:pic>
        <p:nvPicPr>
          <p:cNvPr id="7" name="Picture 2" descr="PEPH Logo" title="PEPH Logo"/>
          <p:cNvPicPr>
            <a:picLocks noChangeArrowheads="1"/>
          </p:cNvPicPr>
          <p:nvPr/>
        </p:nvPicPr>
        <p:blipFill>
          <a:blip r:embed="rId4" cstate="print"/>
          <a:srcRect/>
          <a:stretch>
            <a:fillRect/>
          </a:stretch>
        </p:blipFill>
        <p:spPr bwMode="auto">
          <a:xfrm>
            <a:off x="1" y="0"/>
            <a:ext cx="1650206" cy="1714500"/>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152400"/>
            <a:ext cx="9144000" cy="749300"/>
          </a:xfrm>
        </p:spPr>
        <p:txBody>
          <a:bodyPr/>
          <a:lstStyle/>
          <a:p>
            <a:pPr algn="ctr"/>
            <a:r>
              <a:rPr lang="en-US" sz="4400" dirty="0"/>
              <a:t>Evaluation Metrics Manual Purpose</a:t>
            </a:r>
          </a:p>
        </p:txBody>
      </p:sp>
      <p:sp>
        <p:nvSpPr>
          <p:cNvPr id="9219" name="Content Placeholder 2"/>
          <p:cNvSpPr>
            <a:spLocks noGrp="1"/>
          </p:cNvSpPr>
          <p:nvPr>
            <p:ph idx="1"/>
          </p:nvPr>
        </p:nvSpPr>
        <p:spPr>
          <a:xfrm>
            <a:off x="152400" y="1143000"/>
            <a:ext cx="8305800" cy="4572000"/>
          </a:xfrm>
        </p:spPr>
        <p:txBody>
          <a:bodyPr/>
          <a:lstStyle/>
          <a:p>
            <a:pPr marL="339725" lvl="1" indent="0">
              <a:buNone/>
            </a:pPr>
            <a:r>
              <a:rPr lang="en-US" sz="2400" dirty="0"/>
              <a:t>Demonstrate how a systematic analysis of program activities, outputs, and impacts can lead to meaningful evaluation metrics</a:t>
            </a:r>
          </a:p>
          <a:p>
            <a:pPr marL="339725" lvl="1" indent="0">
              <a:buNone/>
            </a:pPr>
            <a:r>
              <a:rPr lang="en-US" sz="2400" dirty="0"/>
              <a:t>Establish a common language for evaluation</a:t>
            </a:r>
          </a:p>
          <a:p>
            <a:pPr marL="339725" lvl="1" indent="0">
              <a:buNone/>
            </a:pPr>
            <a:r>
              <a:rPr lang="en-US" sz="2400" dirty="0"/>
              <a:t>Make evaluation more accessible</a:t>
            </a:r>
          </a:p>
          <a:p>
            <a:pPr marL="339725" lvl="1" indent="0">
              <a:buNone/>
            </a:pPr>
            <a:r>
              <a:rPr lang="en-US" sz="2400" dirty="0"/>
              <a:t>Intended audience:</a:t>
            </a:r>
          </a:p>
          <a:p>
            <a:pPr lvl="2">
              <a:buFont typeface="Arial" pitchFamily="34" charset="0"/>
              <a:buChar char="•"/>
            </a:pPr>
            <a:r>
              <a:rPr lang="en-US" dirty="0"/>
              <a:t>PEPH grantees and program staff</a:t>
            </a:r>
          </a:p>
          <a:p>
            <a:pPr lvl="2">
              <a:buFont typeface="Arial" pitchFamily="34" charset="0"/>
              <a:buChar char="•"/>
            </a:pPr>
            <a:r>
              <a:rPr lang="en-US" dirty="0"/>
              <a:t>Groups interested in measuring</a:t>
            </a:r>
          </a:p>
          <a:p>
            <a:pPr marL="690562" lvl="2" indent="0">
              <a:spcBef>
                <a:spcPts val="600"/>
              </a:spcBef>
              <a:buNone/>
            </a:pPr>
            <a:r>
              <a:rPr lang="en-US" dirty="0"/>
              <a:t>	environmental public health activities</a:t>
            </a:r>
          </a:p>
        </p:txBody>
      </p:sp>
      <p:pic>
        <p:nvPicPr>
          <p:cNvPr id="4" name="Picture 3" descr="Picture of Evaluation Metrics Manual" title="Picture of Evaluation Metrics Manu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62343">
            <a:off x="6149611" y="2265006"/>
            <a:ext cx="2581516" cy="3312778"/>
          </a:xfrm>
          <a:prstGeom prst="rect">
            <a:avLst/>
          </a:prstGeom>
        </p:spPr>
      </p:pic>
      <p:sp>
        <p:nvSpPr>
          <p:cNvPr id="2" name="Rectangle 1"/>
          <p:cNvSpPr/>
          <p:nvPr/>
        </p:nvSpPr>
        <p:spPr>
          <a:xfrm>
            <a:off x="457200" y="5715000"/>
            <a:ext cx="4724400" cy="369332"/>
          </a:xfrm>
          <a:prstGeom prst="rect">
            <a:avLst/>
          </a:prstGeom>
        </p:spPr>
        <p:txBody>
          <a:bodyPr wrap="square">
            <a:spAutoFit/>
          </a:bodyPr>
          <a:lstStyle/>
          <a:p>
            <a:r>
              <a:rPr lang="en-US" b="1" dirty="0">
                <a:hlinkClick r:id="rId4" tooltip="PEPH Metrics"/>
              </a:rPr>
              <a:t>http://www.niehs.nih.gov/pephmetrics/</a:t>
            </a:r>
            <a:endParaRPr lang="en-US" b="1" dirty="0">
              <a:hlinkClick r:id="rId5"/>
            </a:endParaRPr>
          </a:p>
        </p:txBody>
      </p:sp>
    </p:spTree>
  </p:cSld>
  <p:clrMapOvr>
    <a:masterClrMapping/>
  </p:clrMapOvr>
</p:sld>
</file>

<file path=ppt/theme/theme1.xml><?xml version="1.0" encoding="utf-8"?>
<a:theme xmlns:a="http://schemas.openxmlformats.org/drawingml/2006/main" name="NIEHS White without interior banner">
  <a:themeElements>
    <a:clrScheme name="">
      <a:dk1>
        <a:srgbClr val="000000"/>
      </a:dk1>
      <a:lt1>
        <a:srgbClr val="FFFFFF"/>
      </a:lt1>
      <a:dk2>
        <a:srgbClr val="134679"/>
      </a:dk2>
      <a:lt2>
        <a:srgbClr val="5F5F5F"/>
      </a:lt2>
      <a:accent1>
        <a:srgbClr val="B9A127"/>
      </a:accent1>
      <a:accent2>
        <a:srgbClr val="77250B"/>
      </a:accent2>
      <a:accent3>
        <a:srgbClr val="FFFFFF"/>
      </a:accent3>
      <a:accent4>
        <a:srgbClr val="000000"/>
      </a:accent4>
      <a:accent5>
        <a:srgbClr val="D9CDAC"/>
      </a:accent5>
      <a:accent6>
        <a:srgbClr val="6B2009"/>
      </a:accent6>
      <a:hlink>
        <a:srgbClr val="658A9B"/>
      </a:hlink>
      <a:folHlink>
        <a:srgbClr val="1F55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HS White without interior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EHS White without interior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EHS White without interior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EHS White without interior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EHS White without interior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EHS White without interior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EHS White without interior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EHS White without interior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EHS White without interior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EHS White without interior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EHS White without interior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EHS White without interior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EHS White without interior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NIEHS White without interior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IH Title, with reversed Logos">
  <a:themeElements>
    <a:clrScheme name="">
      <a:dk1>
        <a:srgbClr val="000000"/>
      </a:dk1>
      <a:lt1>
        <a:srgbClr val="FFFFFF"/>
      </a:lt1>
      <a:dk2>
        <a:srgbClr val="134679"/>
      </a:dk2>
      <a:lt2>
        <a:srgbClr val="5F5F5F"/>
      </a:lt2>
      <a:accent1>
        <a:srgbClr val="B9A127"/>
      </a:accent1>
      <a:accent2>
        <a:srgbClr val="77250B"/>
      </a:accent2>
      <a:accent3>
        <a:srgbClr val="FFFFFF"/>
      </a:accent3>
      <a:accent4>
        <a:srgbClr val="000000"/>
      </a:accent4>
      <a:accent5>
        <a:srgbClr val="D9CDAC"/>
      </a:accent5>
      <a:accent6>
        <a:srgbClr val="6B2009"/>
      </a:accent6>
      <a:hlink>
        <a:srgbClr val="658A9B"/>
      </a:hlink>
      <a:folHlink>
        <a:srgbClr val="1F55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IEHS White without interior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IEHS White without interior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IEHS White without interior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IEHS White without interior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IEHS White without interior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IEHS White without interior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IEHS White without interior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IEHS White without interior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IEHS White without interior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IEHS White without interior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IEHS White without interior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IEHS White without interior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IEHS White without interior banner 13">
        <a:dk1>
          <a:srgbClr val="FFFFFF"/>
        </a:dk1>
        <a:lt1>
          <a:srgbClr val="FFFFFF"/>
        </a:lt1>
        <a:dk2>
          <a:srgbClr val="65C7BA"/>
        </a:dk2>
        <a:lt2>
          <a:srgbClr val="095D9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4">
        <a:dk1>
          <a:srgbClr val="FFFFFF"/>
        </a:dk1>
        <a:lt1>
          <a:srgbClr val="FFFFFF"/>
        </a:lt1>
        <a:dk2>
          <a:srgbClr val="65C7BA"/>
        </a:dk2>
        <a:lt2>
          <a:srgbClr val="1C1C1C"/>
        </a:lt2>
        <a:accent1>
          <a:srgbClr val="F6C852"/>
        </a:accent1>
        <a:accent2>
          <a:srgbClr val="EE5D38"/>
        </a:accent2>
        <a:accent3>
          <a:srgbClr val="FFFFFF"/>
        </a:accent3>
        <a:accent4>
          <a:srgbClr val="DADADA"/>
        </a:accent4>
        <a:accent5>
          <a:srgbClr val="FAE0B3"/>
        </a:accent5>
        <a:accent6>
          <a:srgbClr val="D85332"/>
        </a:accent6>
        <a:hlink>
          <a:srgbClr val="1C50A9"/>
        </a:hlink>
        <a:folHlink>
          <a:srgbClr val="008998"/>
        </a:folHlink>
      </a:clrScheme>
      <a:clrMap bg1="lt1" tx1="dk1" bg2="lt2" tx2="dk2" accent1="accent1" accent2="accent2" accent3="accent3" accent4="accent4" accent5="accent5" accent6="accent6" hlink="hlink" folHlink="folHlink"/>
    </a:extraClrScheme>
    <a:extraClrScheme>
      <a:clrScheme name="NIEHS White without interior banner 15">
        <a:dk1>
          <a:srgbClr val="1C1C1C"/>
        </a:dk1>
        <a:lt1>
          <a:srgbClr val="FFFFFF"/>
        </a:lt1>
        <a:dk2>
          <a:srgbClr val="5F5F5F"/>
        </a:dk2>
        <a:lt2>
          <a:srgbClr val="65C7BA"/>
        </a:lt2>
        <a:accent1>
          <a:srgbClr val="F6C852"/>
        </a:accent1>
        <a:accent2>
          <a:srgbClr val="EE5D38"/>
        </a:accent2>
        <a:accent3>
          <a:srgbClr val="B6B6B6"/>
        </a:accent3>
        <a:accent4>
          <a:srgbClr val="DADADA"/>
        </a:accent4>
        <a:accent5>
          <a:srgbClr val="FAE0B3"/>
        </a:accent5>
        <a:accent6>
          <a:srgbClr val="D85332"/>
        </a:accent6>
        <a:hlink>
          <a:srgbClr val="1C50A9"/>
        </a:hlink>
        <a:folHlink>
          <a:srgbClr val="008998"/>
        </a:folHlink>
      </a:clrScheme>
      <a:clrMap bg1="dk2" tx1="lt1" bg2="dk1" tx2="lt2" accent1="accent1" accent2="accent2" accent3="accent3" accent4="accent4" accent5="accent5" accent6="accent6" hlink="hlink" folHlink="folHlink"/>
    </a:extraClrScheme>
    <a:extraClrScheme>
      <a:clrScheme name="NIEHS White without interior banner 16">
        <a:dk1>
          <a:srgbClr val="000000"/>
        </a:dk1>
        <a:lt1>
          <a:srgbClr val="FFFFFF"/>
        </a:lt1>
        <a:dk2>
          <a:srgbClr val="1C50A9"/>
        </a:dk2>
        <a:lt2>
          <a:srgbClr val="5F5F5F"/>
        </a:lt2>
        <a:accent1>
          <a:srgbClr val="F6C852"/>
        </a:accent1>
        <a:accent2>
          <a:srgbClr val="EE5D38"/>
        </a:accent2>
        <a:accent3>
          <a:srgbClr val="FFFFFF"/>
        </a:accent3>
        <a:accent4>
          <a:srgbClr val="000000"/>
        </a:accent4>
        <a:accent5>
          <a:srgbClr val="FAE0B3"/>
        </a:accent5>
        <a:accent6>
          <a:srgbClr val="D85332"/>
        </a:accent6>
        <a:hlink>
          <a:srgbClr val="65C7BA"/>
        </a:hlink>
        <a:folHlink>
          <a:srgbClr val="00899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 with logo banner</Template>
  <TotalTime>4744</TotalTime>
  <Words>11324</Words>
  <Application>Microsoft Office PowerPoint</Application>
  <PresentationFormat>On-screen Show (4:3)</PresentationFormat>
  <Paragraphs>967</Paragraphs>
  <Slides>79</Slides>
  <Notes>79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79</vt:i4>
      </vt:variant>
    </vt:vector>
  </HeadingPairs>
  <TitlesOfParts>
    <vt:vector size="86" baseType="lpstr">
      <vt:lpstr>Arial</vt:lpstr>
      <vt:lpstr>Calibri</vt:lpstr>
      <vt:lpstr>Courier New</vt:lpstr>
      <vt:lpstr>Times New Roman</vt:lpstr>
      <vt:lpstr>Wingdings</vt:lpstr>
      <vt:lpstr>NIEHS White without interior banner</vt:lpstr>
      <vt:lpstr>NIH Title, with reversed Logos</vt:lpstr>
      <vt:lpstr>Slides and presentation notes for Metrics Manual Training  The National Institute of Environmental Health Sciences (NIEHS) has developed online training materials to help grantees and others learn about developing logic models and evaluation metrics for activities conducted in the Partnerships for Environmental Public Health program (http://www.niehs.nih.gov/pephmetrics).   These materials are available to all who wish to download them. This set of slides and presentation notes can be used verbatim during the workshop, or you can tailor them as you wish.  Additional materials developed include an Instructor Guidance document (http://go.usa.gov/YckR) and Participant Handouts (http://go.usa.gov/YckW)  for the workshop. </vt:lpstr>
      <vt:lpstr>PEPH Evaluation Metrics Manual Training Workshop</vt:lpstr>
      <vt:lpstr>PEPH Evaluation Metrics Manual  Training Workshop</vt:lpstr>
      <vt:lpstr>Schedule</vt:lpstr>
      <vt:lpstr>Introductions</vt:lpstr>
      <vt:lpstr>Purpose of Training Workshop</vt:lpstr>
      <vt:lpstr>National Institute of Environmental Health Sciences</vt:lpstr>
      <vt:lpstr> Partnerships for Environmental   Public Health (PEPH)</vt:lpstr>
      <vt:lpstr>Evaluation Metrics Manual Purpose</vt:lpstr>
      <vt:lpstr>Themes Addressed in the Manual</vt:lpstr>
      <vt:lpstr>Why evaluate?</vt:lpstr>
      <vt:lpstr>Why evaluate?</vt:lpstr>
      <vt:lpstr>Logic Models</vt:lpstr>
      <vt:lpstr>Logic Models (continued)</vt:lpstr>
      <vt:lpstr>Logic Model Template</vt:lpstr>
      <vt:lpstr>Lots of different ways to get to an impact and contextual factors will impact your route!</vt:lpstr>
      <vt:lpstr>Questions</vt:lpstr>
      <vt:lpstr>Click on a Case Study to view:</vt:lpstr>
      <vt:lpstr>Goods Movement Case Intro</vt:lpstr>
      <vt:lpstr>Goods Case Partners:  THE Impact Project</vt:lpstr>
      <vt:lpstr>Community Concerns</vt:lpstr>
      <vt:lpstr>THE Impact Project Goals</vt:lpstr>
      <vt:lpstr>Activity: Logic Model</vt:lpstr>
      <vt:lpstr>Logic Model from Goods Movement Case</vt:lpstr>
      <vt:lpstr>Key Points for Logic Modeling</vt:lpstr>
      <vt:lpstr>How Do We Get to Metrics?</vt:lpstr>
      <vt:lpstr>Metrics</vt:lpstr>
      <vt:lpstr>Example Metrics: Goods Case</vt:lpstr>
      <vt:lpstr>Activity: Metrics </vt:lpstr>
      <vt:lpstr>Handout C</vt:lpstr>
      <vt:lpstr>Data Collection</vt:lpstr>
      <vt:lpstr>Evaluating Metrics</vt:lpstr>
      <vt:lpstr>SMART Metrics</vt:lpstr>
      <vt:lpstr>Discussion</vt:lpstr>
      <vt:lpstr>Summary</vt:lpstr>
      <vt:lpstr>Acknowledgements</vt:lpstr>
      <vt:lpstr>Contacts</vt:lpstr>
      <vt:lpstr>Click on a Case Study to view:</vt:lpstr>
      <vt:lpstr>Encuentros Network</vt:lpstr>
      <vt:lpstr>Partners</vt:lpstr>
      <vt:lpstr>Community Concerns</vt:lpstr>
      <vt:lpstr>Encuentro Goals</vt:lpstr>
      <vt:lpstr>Activity: Logic Model</vt:lpstr>
      <vt:lpstr>Encuentros Logic Model</vt:lpstr>
      <vt:lpstr>Key Points for Logic Modeling</vt:lpstr>
      <vt:lpstr>How Do We Get to Metrics?</vt:lpstr>
      <vt:lpstr>Metrics</vt:lpstr>
      <vt:lpstr>Encuentros Case Study</vt:lpstr>
      <vt:lpstr>Example Metrics:  Build and Strengthen Relationships </vt:lpstr>
      <vt:lpstr>Activity: Metrics </vt:lpstr>
      <vt:lpstr>Handout C</vt:lpstr>
      <vt:lpstr>Data Collection</vt:lpstr>
      <vt:lpstr>Evaluating Metrics</vt:lpstr>
      <vt:lpstr>SMART Metrics</vt:lpstr>
      <vt:lpstr>Discussion</vt:lpstr>
      <vt:lpstr>Summary</vt:lpstr>
      <vt:lpstr>Acknowledgements</vt:lpstr>
      <vt:lpstr>Contacts</vt:lpstr>
      <vt:lpstr>Click on a Case Study to view:</vt:lpstr>
      <vt:lpstr>Anti-Idling Campaign Introduction</vt:lpstr>
      <vt:lpstr>Anti-Idling Campaign Partners:</vt:lpstr>
      <vt:lpstr>Community Concerns</vt:lpstr>
      <vt:lpstr>Anti-Idling Campaign Goals</vt:lpstr>
      <vt:lpstr>Activity: Logic Model</vt:lpstr>
      <vt:lpstr>Anti-Idling Campaign Logic Model</vt:lpstr>
      <vt:lpstr>Key Points for Logic Modeling</vt:lpstr>
      <vt:lpstr>How Do We Get to Metrics?</vt:lpstr>
      <vt:lpstr>Metrics</vt:lpstr>
      <vt:lpstr>Example Metrics: Anti-Idling Case</vt:lpstr>
      <vt:lpstr>Activity: Metrics </vt:lpstr>
      <vt:lpstr>Handout C</vt:lpstr>
      <vt:lpstr>Data Collection</vt:lpstr>
      <vt:lpstr>Evaluating Metrics</vt:lpstr>
      <vt:lpstr>SMART Metrics</vt:lpstr>
      <vt:lpstr>Discussion</vt:lpstr>
      <vt:lpstr>Summary</vt:lpstr>
      <vt:lpstr>Acknowledgements</vt:lpstr>
      <vt:lpstr>Contacts</vt:lpstr>
      <vt:lpstr>Click on a Case Study to view:</vt:lpstr>
    </vt:vector>
  </TitlesOfParts>
  <Company>NIEHS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PEPH Evaluation Metrics Manual Training Workshop - August 29, 2012</dc:title>
  <dc:subject>PEPH Evaluation Metrics Manual</dc:subject>
  <dc:creator>National Institute of Environmental Health Sciences</dc:creator>
  <cp:keywords>PEPH, evaluation, metrics, manual, training, workshop</cp:keywords>
  <cp:lastModifiedBy>Genevieve Kuczewski</cp:lastModifiedBy>
  <cp:revision>313</cp:revision>
  <cp:lastPrinted>2012-09-25T17:47:44Z</cp:lastPrinted>
  <dcterms:created xsi:type="dcterms:W3CDTF">2009-08-20T15:50:22Z</dcterms:created>
  <dcterms:modified xsi:type="dcterms:W3CDTF">2018-01-23T19:30:04Z</dcterms:modified>
</cp:coreProperties>
</file>