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1" r:id="rId1"/>
  </p:sldMasterIdLst>
  <p:notesMasterIdLst>
    <p:notesMasterId r:id="rId26"/>
  </p:notesMasterIdLst>
  <p:handoutMasterIdLst>
    <p:handoutMasterId r:id="rId27"/>
  </p:handoutMasterIdLst>
  <p:sldIdLst>
    <p:sldId id="257" r:id="rId2"/>
    <p:sldId id="373" r:id="rId3"/>
    <p:sldId id="370" r:id="rId4"/>
    <p:sldId id="369" r:id="rId5"/>
    <p:sldId id="298" r:id="rId6"/>
    <p:sldId id="305" r:id="rId7"/>
    <p:sldId id="301" r:id="rId8"/>
    <p:sldId id="364" r:id="rId9"/>
    <p:sldId id="304" r:id="rId10"/>
    <p:sldId id="365" r:id="rId11"/>
    <p:sldId id="367" r:id="rId12"/>
    <p:sldId id="306" r:id="rId13"/>
    <p:sldId id="308" r:id="rId14"/>
    <p:sldId id="371" r:id="rId15"/>
    <p:sldId id="307" r:id="rId16"/>
    <p:sldId id="316" r:id="rId17"/>
    <p:sldId id="317" r:id="rId18"/>
    <p:sldId id="318" r:id="rId19"/>
    <p:sldId id="319" r:id="rId20"/>
    <p:sldId id="320" r:id="rId21"/>
    <p:sldId id="336" r:id="rId22"/>
    <p:sldId id="338" r:id="rId23"/>
    <p:sldId id="345" r:id="rId24"/>
    <p:sldId id="366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orient="horz" pos="1296">
          <p15:clr>
            <a:srgbClr val="A4A3A4"/>
          </p15:clr>
        </p15:guide>
        <p15:guide id="3" orient="horz" pos="1584">
          <p15:clr>
            <a:srgbClr val="A4A3A4"/>
          </p15:clr>
        </p15:guide>
        <p15:guide id="4" orient="horz" pos="1872">
          <p15:clr>
            <a:srgbClr val="A4A3A4"/>
          </p15:clr>
        </p15:guide>
        <p15:guide id="5" pos="432">
          <p15:clr>
            <a:srgbClr val="A4A3A4"/>
          </p15:clr>
        </p15:guide>
        <p15:guide id="6" pos="336">
          <p15:clr>
            <a:srgbClr val="A4A3A4"/>
          </p15:clr>
        </p15:guide>
        <p15:guide id="7" pos="720">
          <p15:clr>
            <a:srgbClr val="A4A3A4"/>
          </p15:clr>
        </p15:guide>
        <p15:guide id="8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57"/>
    <p:restoredTop sz="93045"/>
  </p:normalViewPr>
  <p:slideViewPr>
    <p:cSldViewPr>
      <p:cViewPr varScale="1">
        <p:scale>
          <a:sx n="102" d="100"/>
          <a:sy n="102" d="100"/>
        </p:scale>
        <p:origin x="150" y="192"/>
      </p:cViewPr>
      <p:guideLst>
        <p:guide orient="horz" pos="1008"/>
        <p:guide orient="horz" pos="1296"/>
        <p:guide orient="horz" pos="1584"/>
        <p:guide orient="horz" pos="1872"/>
        <p:guide pos="432"/>
        <p:guide pos="336"/>
        <p:guide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24"/>
    </p:cViewPr>
  </p:sorterViewPr>
  <p:notesViewPr>
    <p:cSldViewPr>
      <p:cViewPr varScale="1">
        <p:scale>
          <a:sx n="94" d="100"/>
          <a:sy n="94" d="100"/>
        </p:scale>
        <p:origin x="-201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60F65834-22CA-4749-BABD-1998D9F33CB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90E12F9-AC23-40FB-8C57-9D916B9F769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E00CC411-2D31-4FAB-A61F-DAAAEA09A8B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85CE46B3-6A10-4EFE-BA85-66D714698A4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44BAD76-9D01-4EBE-AE1A-1EC72B1CBF2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8E2F3D9-E952-4F94-9D20-F5901B5C67D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9851A901-4AB7-4705-9FE7-A0A1A72D8C5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26152B1B-5705-473A-AF04-78CB92E139D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FF39F335-B6D4-44DF-BB84-39151B46E0B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64659408-5EB5-44E8-B515-125E257FBCC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9" name="Rectangle 7">
            <a:extLst>
              <a:ext uri="{FF2B5EF4-FFF2-40B4-BE49-F238E27FC236}">
                <a16:creationId xmlns:a16="http://schemas.microsoft.com/office/drawing/2014/main" id="{116562EF-0489-455D-A6AD-AF6760C600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E0F285A-0BE6-46B9-B50C-41C0CF0D681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>
            <a:extLst>
              <a:ext uri="{FF2B5EF4-FFF2-40B4-BE49-F238E27FC236}">
                <a16:creationId xmlns:a16="http://schemas.microsoft.com/office/drawing/2014/main" id="{7B8EF2F6-A244-4877-B9FB-0A5116C517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1B199F2-FC77-4AD4-A710-91682BBC446B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BE4CEE3F-B5B4-4DF1-909E-903DEE94D26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E7260E27-D786-44A7-AA5A-D5E9A814B8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z="180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>
            <a:extLst>
              <a:ext uri="{FF2B5EF4-FFF2-40B4-BE49-F238E27FC236}">
                <a16:creationId xmlns:a16="http://schemas.microsoft.com/office/drawing/2014/main" id="{A199A2D4-CF7A-4DFF-980F-49992C55C5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E59CFAA-A996-4A13-88D0-D96F8ED813F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87415957-BC5A-4F2D-94DA-70925095CCC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3585B76D-031D-40B0-9A63-9D1C992EAC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>
            <a:extLst>
              <a:ext uri="{FF2B5EF4-FFF2-40B4-BE49-F238E27FC236}">
                <a16:creationId xmlns:a16="http://schemas.microsoft.com/office/drawing/2014/main" id="{E1F991E3-9720-4711-9413-9797BE7527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61019D1-FD05-4A69-A21F-9D963F1A703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6C208F0E-15AF-42FF-90BA-250D6610FE9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624F10D9-6E4F-4326-ABA2-4D704B698F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>
            <a:extLst>
              <a:ext uri="{FF2B5EF4-FFF2-40B4-BE49-F238E27FC236}">
                <a16:creationId xmlns:a16="http://schemas.microsoft.com/office/drawing/2014/main" id="{01880EE2-96EC-43C5-A466-9E463FE8C9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36234FB-7C9A-4B16-B420-54FE42CE6FFD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755AF91A-2754-4CB2-8A2E-93E77CAC15D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ACBD1A3C-C277-43F0-B26E-E32605E1F6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>
            <a:extLst>
              <a:ext uri="{FF2B5EF4-FFF2-40B4-BE49-F238E27FC236}">
                <a16:creationId xmlns:a16="http://schemas.microsoft.com/office/drawing/2014/main" id="{A7CAEB1C-5BAB-43CE-890B-DFCBE8B12B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9264BC8-7CCF-4F7E-9FF7-91B8199E656A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4B7792CE-3900-42CC-8CF3-AC918ACCC0B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909217EA-0230-4C36-BA6D-F8FC6FD3F4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>
            <a:extLst>
              <a:ext uri="{FF2B5EF4-FFF2-40B4-BE49-F238E27FC236}">
                <a16:creationId xmlns:a16="http://schemas.microsoft.com/office/drawing/2014/main" id="{95F2069F-1D2B-4A04-AB0F-ACFCEC2E3F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8EFEEC7-DE66-4DDD-B565-33F2012434C3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AF6E59F7-DB8E-455D-B9A5-1E4F8D0373E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8F28E0A7-BBAA-4E9F-81B9-A14A568C9FB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>
            <a:extLst>
              <a:ext uri="{FF2B5EF4-FFF2-40B4-BE49-F238E27FC236}">
                <a16:creationId xmlns:a16="http://schemas.microsoft.com/office/drawing/2014/main" id="{A2D1DD0E-BFF6-4C02-A5D2-E54EA07161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EB30CBC-57B9-48D4-BAE5-20B4F8BBE6C2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03A5623B-4DB7-42B5-B50C-4B9ECB10D14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18774C0F-FFBA-45C8-8B6C-FFB69A52D73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>
            <a:extLst>
              <a:ext uri="{FF2B5EF4-FFF2-40B4-BE49-F238E27FC236}">
                <a16:creationId xmlns:a16="http://schemas.microsoft.com/office/drawing/2014/main" id="{D80BDE5B-961F-4084-BA1B-43B826012A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A1719C8-0576-473D-B9C1-8001E375D09D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DCFCBE7B-174C-4B48-B224-44AD8A97C94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ADB6D871-34F8-4F73-83D8-C1D41EB30E0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>
            <a:extLst>
              <a:ext uri="{FF2B5EF4-FFF2-40B4-BE49-F238E27FC236}">
                <a16:creationId xmlns:a16="http://schemas.microsoft.com/office/drawing/2014/main" id="{3A958D62-EFF0-4FD8-89EE-F061E153E4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735DE04-A92B-4BC8-A261-696A124ED957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C32E5E2B-50E5-4D73-8CBB-527ACE77BC6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5EB098FF-0ED4-435D-BDDC-A9EB7693F5C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>
            <a:extLst>
              <a:ext uri="{FF2B5EF4-FFF2-40B4-BE49-F238E27FC236}">
                <a16:creationId xmlns:a16="http://schemas.microsoft.com/office/drawing/2014/main" id="{65E635CF-1412-4193-AFB6-1C26114DB5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FF3D376-B514-4083-ABA7-B4C8722EE257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66035871-B8B0-4E42-84F3-0F892634552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8FBE64B6-0AF6-44E1-B4E9-F599B7C748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>
            <a:extLst>
              <a:ext uri="{FF2B5EF4-FFF2-40B4-BE49-F238E27FC236}">
                <a16:creationId xmlns:a16="http://schemas.microsoft.com/office/drawing/2014/main" id="{1FF9E2B7-BDDE-489E-A3CD-9421BEC0CC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73EE6E1-5708-49BE-B271-D1F922EAC729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55298" name="Rectangle 2">
            <a:extLst>
              <a:ext uri="{FF2B5EF4-FFF2-40B4-BE49-F238E27FC236}">
                <a16:creationId xmlns:a16="http://schemas.microsoft.com/office/drawing/2014/main" id="{9FEF945D-D211-4B7F-9391-C8A9F873D5C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B36ABD6A-CD17-438E-ACEC-2022412DF973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>
            <a:extLst>
              <a:ext uri="{FF2B5EF4-FFF2-40B4-BE49-F238E27FC236}">
                <a16:creationId xmlns:a16="http://schemas.microsoft.com/office/drawing/2014/main" id="{3B95A16A-8D0B-4C98-A963-1712621740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57FBEB2-8FAB-4D33-8885-960E1F7BDE1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226EDAEA-6271-4D59-993C-C8C5063E32C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22C61249-CD74-4465-84AB-F3085C6BA1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>
            <a:extLst>
              <a:ext uri="{FF2B5EF4-FFF2-40B4-BE49-F238E27FC236}">
                <a16:creationId xmlns:a16="http://schemas.microsoft.com/office/drawing/2014/main" id="{0C7F0A54-67F8-41C4-A977-7B703A9A49F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9F6E432-219A-4B41-BF55-FA53044A1399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57346" name="Rectangle 2">
            <a:extLst>
              <a:ext uri="{FF2B5EF4-FFF2-40B4-BE49-F238E27FC236}">
                <a16:creationId xmlns:a16="http://schemas.microsoft.com/office/drawing/2014/main" id="{790AD14A-F6F2-4D79-B583-9A4BC72CAFE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C7A25B7C-C5B2-4BAC-ABBA-FE5E7CA2A35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>
            <a:extLst>
              <a:ext uri="{FF2B5EF4-FFF2-40B4-BE49-F238E27FC236}">
                <a16:creationId xmlns:a16="http://schemas.microsoft.com/office/drawing/2014/main" id="{EEED4A87-3AE2-4DCB-9DE5-EE934C4183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31F03E5-95D2-4BB0-B586-8B0A63CF35CE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114B9462-5A14-477D-99D0-BC4DBD762AD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6E81CF9F-4C68-4674-9845-ED6604D015C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>
            <a:extLst>
              <a:ext uri="{FF2B5EF4-FFF2-40B4-BE49-F238E27FC236}">
                <a16:creationId xmlns:a16="http://schemas.microsoft.com/office/drawing/2014/main" id="{CAE06AA5-C919-4987-8E39-71FC11AE11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5CF091E-58DE-439B-8E5F-A13B38C3B22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57571D14-D298-46BB-937A-A11E2548E8A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AE8AE8D-7E92-47B7-8D2D-787FDC6A8E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>
            <a:extLst>
              <a:ext uri="{FF2B5EF4-FFF2-40B4-BE49-F238E27FC236}">
                <a16:creationId xmlns:a16="http://schemas.microsoft.com/office/drawing/2014/main" id="{7FA23B2D-D4F7-4754-B669-564BBC2907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3E5A8F4-A500-4A1B-99CC-E270D2A3C3D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B94CBA2D-6613-4A07-A899-0EF018E0519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DC4A6D45-5883-4051-9BC5-97BA2CD7EA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>
            <a:extLst>
              <a:ext uri="{FF2B5EF4-FFF2-40B4-BE49-F238E27FC236}">
                <a16:creationId xmlns:a16="http://schemas.microsoft.com/office/drawing/2014/main" id="{3722DE8D-8941-4F2B-93C9-89F5243ACF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9139653-AC5D-40AE-904D-A545692BA855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C40A2BDA-965A-4F4A-B698-8922FAA3FE5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038517BB-5651-4C01-8D87-069756B68B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>
            <a:extLst>
              <a:ext uri="{FF2B5EF4-FFF2-40B4-BE49-F238E27FC236}">
                <a16:creationId xmlns:a16="http://schemas.microsoft.com/office/drawing/2014/main" id="{F1FDD45B-9F98-4AF1-9E29-53E24946B4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C475249-B11C-45B2-AB1B-07C3E999CB2E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2C8B991F-F6AB-469B-A2C9-2E43D406082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7615D21-A150-4124-BAB0-F440753115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>
            <a:extLst>
              <a:ext uri="{FF2B5EF4-FFF2-40B4-BE49-F238E27FC236}">
                <a16:creationId xmlns:a16="http://schemas.microsoft.com/office/drawing/2014/main" id="{8F505A1F-C74D-4C3C-B1F5-C4CFC74632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74F819C-747C-4CFF-BB29-B6EE67DF1E6A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3983BC35-BE47-43E5-85E0-1963BB86DFC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26A7930-3051-4816-A5E0-CF8CC0DB41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>
            <a:extLst>
              <a:ext uri="{FF2B5EF4-FFF2-40B4-BE49-F238E27FC236}">
                <a16:creationId xmlns:a16="http://schemas.microsoft.com/office/drawing/2014/main" id="{7FDF34EA-09D7-43C7-B610-9143DA8A2C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DD5AB80-3BD4-4C01-9F0B-B345C2CF1D3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F74C996D-20C3-40EF-A79A-0288C2CE902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2E96EC3D-3DF7-4246-9454-39D1B68E5F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>
            <a:extLst>
              <a:ext uri="{FF2B5EF4-FFF2-40B4-BE49-F238E27FC236}">
                <a16:creationId xmlns:a16="http://schemas.microsoft.com/office/drawing/2014/main" id="{454C3131-D8E0-4A86-B93D-59AF8FE577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32146D0-AEE8-42B4-B57C-BE5959F9C81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0B72EBE9-B5E0-4518-A6A4-D854699D300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F3C0F1A6-9956-4FF2-87B1-2F2F0FC8C1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bkgd 014d4b">
            <a:extLst>
              <a:ext uri="{FF2B5EF4-FFF2-40B4-BE49-F238E27FC236}">
                <a16:creationId xmlns:a16="http://schemas.microsoft.com/office/drawing/2014/main" id="{178BF440-F187-4A2F-B5E3-AFC86ACC37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 descr="TitleSide2">
            <a:extLst>
              <a:ext uri="{FF2B5EF4-FFF2-40B4-BE49-F238E27FC236}">
                <a16:creationId xmlns:a16="http://schemas.microsoft.com/office/drawing/2014/main" id="{BAD93DDC-F4DC-441A-9900-CA524EFFB91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685800"/>
            <a:ext cx="9043987" cy="513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29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00200" y="914400"/>
            <a:ext cx="6019800" cy="2209800"/>
          </a:xfrm>
        </p:spPr>
        <p:txBody>
          <a:bodyPr/>
          <a:lstStyle>
            <a:lvl1pPr>
              <a:defRPr sz="4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119762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974BB7-E96D-4273-9F81-3964ECFEA5C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B8C4EC-17F4-4AD1-817C-DEB9EE4DB7D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407168-B3B6-4594-89AC-F7E325B4592D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0D803B7-30C3-4866-98BE-3C72C47140A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8244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66800"/>
            <a:ext cx="20574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66800"/>
            <a:ext cx="6019800" cy="4800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EDAA33-8279-4515-BA3A-40BFD5D39FD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11AA6E-EB64-4F3D-878C-61E681BBB0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14E215-4DF0-47AF-A8ED-699A418F8E1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5D726E3-70A8-4466-B5C1-E49AE50E7D75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3367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5772D8E-9526-401D-AE69-5F12E6A1035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B2C4D29-9AF8-40D0-9A93-9B7A01C18BF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9344BB-9CCF-483F-A437-DE4B7EDFAF7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04F125FB-5F39-4087-BFCB-145D5286B2DC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77845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AFA844-1634-4E4B-9B54-B317402AA81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84193D-D6E0-440C-92E1-1DD3890D773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82959B-8A68-420C-B81E-032A77EF401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FDEC5AC-564B-4798-A88E-135CF6905354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85853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6CB71BB-CBB0-4F67-AAEE-EE3BE3981AC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4EE688EC-E8E8-4011-8AF0-0C0A56A4ECE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3D400D-15AF-42D4-AB24-60B07E79BD7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8341CD4E-3465-48FE-B056-1DE87F3D138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4293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6E97FD70-EC49-460F-A367-C39E625D3F0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ED930C82-A588-4C18-B408-051F890B085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3142F8-47A9-4DC6-B64B-237378FC6FC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31903586-5495-4E2A-A826-1B5AF3EF4E12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6484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9F9B2F8-546A-41AF-9DA2-58EBDEF43E7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42E0C5-495D-4AF8-8020-49363BF4F74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7FBED9-1C22-486D-925E-5D55BC834CF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2BC6491D-BE87-41EA-B17C-F3E348399DB5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33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3D0AB90E-0B9F-44DD-9DA3-1CD29F06D6C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622F74D-F21E-4D81-82B2-ECDCF0E3768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F6D6F3-EA98-4539-98C9-9D81585C847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A8D2CB5E-3C80-45DF-88BF-7A943860605E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50448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650FD70-6173-4605-A27E-1D5F5AE787F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02C746A-1746-4002-B043-396639581EE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27E55-5E52-4F1D-9B02-539DC602DA5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CCB13486-866C-4C76-B156-80F5D5CEF92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7531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E896C44-FA6D-4552-96B7-CD4A5831389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22C2B72-0544-4A9F-90FF-858E352CEF7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430DB3-0587-4902-A765-0179252E31C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4BF5890-0521-4C54-AF9C-786D5A877EEC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04225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order top">
            <a:extLst>
              <a:ext uri="{FF2B5EF4-FFF2-40B4-BE49-F238E27FC236}">
                <a16:creationId xmlns:a16="http://schemas.microsoft.com/office/drawing/2014/main" id="{C9938720-8293-43D5-A0CA-79E5E7E25BE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88392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1971" name="Rectangle 3">
            <a:extLst>
              <a:ext uri="{FF2B5EF4-FFF2-40B4-BE49-F238E27FC236}">
                <a16:creationId xmlns:a16="http://schemas.microsoft.com/office/drawing/2014/main" id="{EBB65A91-20A1-4F28-8DD2-CD4B12C67FB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1972" name="Rectangle 4">
            <a:extLst>
              <a:ext uri="{FF2B5EF4-FFF2-40B4-BE49-F238E27FC236}">
                <a16:creationId xmlns:a16="http://schemas.microsoft.com/office/drawing/2014/main" id="{90DB33B3-7AB2-42FD-BBC9-7CFBE7D8CB8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</a:defRPr>
            </a:lvl1pPr>
          </a:lstStyle>
          <a:p>
            <a:fld id="{0AAB6C53-C9AC-4903-8985-120D1A1180B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3AB460D-A9C9-4BC1-A2C8-F0A4CC6ADE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668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42F6243-9FEE-4CE9-8A7E-1C19491411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11975" name="Rectangle 7">
            <a:extLst>
              <a:ext uri="{FF2B5EF4-FFF2-40B4-BE49-F238E27FC236}">
                <a16:creationId xmlns:a16="http://schemas.microsoft.com/office/drawing/2014/main" id="{79FE867C-6923-498F-9907-B269B3B2BB6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anose="05000000000000000000" pitchFamily="2" charset="2"/>
        <a:buChar char="¨"/>
        <a:defRPr sz="24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hmi.org/labmanagement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0">
            <a:extLst>
              <a:ext uri="{FF2B5EF4-FFF2-40B4-BE49-F238E27FC236}">
                <a16:creationId xmlns:a16="http://schemas.microsoft.com/office/drawing/2014/main" id="{5CE435D8-F644-4ECE-9D50-9E42D0827B5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990600"/>
            <a:ext cx="8229600" cy="2433638"/>
          </a:xfrm>
          <a:noFill/>
        </p:spPr>
        <p:txBody>
          <a:bodyPr/>
          <a:lstStyle/>
          <a:p>
            <a:pPr eaLnBrk="1" hangingPunct="1"/>
            <a:r>
              <a:rPr lang="en-US" altLang="en-US" sz="4800" b="1">
                <a:ea typeface="ＭＳ Ｐゴシック" panose="020B0600070205080204" pitchFamily="34" charset="-128"/>
              </a:rPr>
              <a:t>Transitioning Successfully From Postdoc To Faculty</a:t>
            </a:r>
            <a:br>
              <a:rPr lang="en-US" altLang="en-US" sz="4800" b="1">
                <a:ea typeface="ＭＳ Ｐゴシック" panose="020B0600070205080204" pitchFamily="34" charset="-128"/>
              </a:rPr>
            </a:br>
            <a:br>
              <a:rPr lang="en-US" altLang="en-US" sz="4800" b="1">
                <a:ea typeface="ＭＳ Ｐゴシック" panose="020B0600070205080204" pitchFamily="34" charset="-128"/>
              </a:rPr>
            </a:br>
            <a:endParaRPr lang="en-US" altLang="en-US" sz="3600" b="1">
              <a:solidFill>
                <a:schemeClr val="accent2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5362" name="TextBox 2">
            <a:extLst>
              <a:ext uri="{FF2B5EF4-FFF2-40B4-BE49-F238E27FC236}">
                <a16:creationId xmlns:a16="http://schemas.microsoft.com/office/drawing/2014/main" id="{C9D46A83-A022-45C7-9A08-3B80C1C7FC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8956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Sharon L. Milgram, PhD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NIH Office of Intramural Training &amp; Education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>
                <a:solidFill>
                  <a:schemeClr val="bg1"/>
                </a:solidFill>
              </a:rPr>
              <a:t>milgrams@od.nih.gov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2">
            <a:extLst>
              <a:ext uri="{FF2B5EF4-FFF2-40B4-BE49-F238E27FC236}">
                <a16:creationId xmlns:a16="http://schemas.microsoft.com/office/drawing/2014/main" id="{0CFC8DEB-6525-45EE-BD3F-6BC30F2C01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/>
              <a:t>Tenure</a:t>
            </a:r>
          </a:p>
        </p:txBody>
      </p:sp>
      <p:sp>
        <p:nvSpPr>
          <p:cNvPr id="30722" name="Text Box 3">
            <a:extLst>
              <a:ext uri="{FF2B5EF4-FFF2-40B4-BE49-F238E27FC236}">
                <a16:creationId xmlns:a16="http://schemas.microsoft.com/office/drawing/2014/main" id="{53CAE474-A745-4A3E-A720-1AA63DB39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752600"/>
            <a:ext cx="87630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914400" indent="-4572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spcAft>
                <a:spcPts val="63"/>
              </a:spcAft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Be sure you have a clear understanding of what is expected and what goes into a tenure package</a:t>
            </a:r>
          </a:p>
          <a:p>
            <a:pPr lvl="1">
              <a:spcBef>
                <a:spcPct val="50000"/>
              </a:spcBef>
              <a:spcAft>
                <a:spcPts val="63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altLang="en-US" sz="2000"/>
              <a:t>Ask to see examples</a:t>
            </a:r>
          </a:p>
          <a:p>
            <a:pPr lvl="1">
              <a:spcBef>
                <a:spcPct val="50000"/>
              </a:spcBef>
              <a:spcAft>
                <a:spcPts val="63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altLang="en-US" sz="2000"/>
              <a:t>Carefully read all university guidelines</a:t>
            </a:r>
          </a:p>
          <a:p>
            <a:pPr lvl="1">
              <a:spcBef>
                <a:spcPct val="50000"/>
              </a:spcBef>
              <a:spcAft>
                <a:spcPts val="63"/>
              </a:spcAft>
              <a:buClr>
                <a:schemeClr val="accent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altLang="en-US" sz="2000"/>
              <a:t>Understand your rights regarding slowing the tenure clock  </a:t>
            </a:r>
          </a:p>
          <a:p>
            <a:pPr>
              <a:spcBef>
                <a:spcPct val="50000"/>
              </a:spcBef>
              <a:spcAft>
                <a:spcPts val="63"/>
              </a:spcAft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Talk with your chair to begin an on-going dialogue</a:t>
            </a:r>
          </a:p>
          <a:p>
            <a:pPr>
              <a:spcBef>
                <a:spcPct val="50000"/>
              </a:spcBef>
              <a:spcAft>
                <a:spcPts val="63"/>
              </a:spcAft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When talking with mentors and considering options </a:t>
            </a:r>
            <a:r>
              <a:rPr lang="ja-JP" altLang="en-US"/>
              <a:t>“</a:t>
            </a:r>
            <a:r>
              <a:rPr lang="en-US" altLang="ja-JP"/>
              <a:t>talk to tenure</a:t>
            </a:r>
            <a:r>
              <a:rPr lang="ja-JP" altLang="en-US"/>
              <a:t>”</a:t>
            </a:r>
            <a:endParaRPr lang="en-US" altLang="en-US"/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2F602BC7-5441-4A8C-837B-93D5793E1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tenure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2">
            <a:extLst>
              <a:ext uri="{FF2B5EF4-FFF2-40B4-BE49-F238E27FC236}">
                <a16:creationId xmlns:a16="http://schemas.microsoft.com/office/drawing/2014/main" id="{B238A4F9-6221-48E8-9AEE-3CB5EBCBC1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/>
              <a:t>Time Management</a:t>
            </a:r>
          </a:p>
        </p:txBody>
      </p:sp>
      <p:sp>
        <p:nvSpPr>
          <p:cNvPr id="32770" name="Text Box 3">
            <a:extLst>
              <a:ext uri="{FF2B5EF4-FFF2-40B4-BE49-F238E27FC236}">
                <a16:creationId xmlns:a16="http://schemas.microsoft.com/office/drawing/2014/main" id="{9C1688F3-94E9-460F-8211-414F42EEE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524000"/>
            <a:ext cx="8763000" cy="477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spcAft>
                <a:spcPts val="63"/>
              </a:spcAft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Find resources now if this tends to be a sticking point</a:t>
            </a:r>
          </a:p>
          <a:p>
            <a:pPr>
              <a:spcBef>
                <a:spcPct val="50000"/>
              </a:spcBef>
              <a:spcAft>
                <a:spcPts val="63"/>
              </a:spcAft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Be pragmatic and plan wisely – it is easy to get overwhelmed with requests</a:t>
            </a:r>
          </a:p>
          <a:p>
            <a:pPr>
              <a:spcBef>
                <a:spcPct val="50000"/>
              </a:spcBef>
              <a:spcAft>
                <a:spcPts val="63"/>
              </a:spcAft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Engage your chair and mentors in helping you choose when to say </a:t>
            </a:r>
            <a:r>
              <a:rPr lang="ja-JP" altLang="en-US"/>
              <a:t>“</a:t>
            </a:r>
            <a:r>
              <a:rPr lang="en-US" altLang="ja-JP"/>
              <a:t>yes</a:t>
            </a:r>
            <a:r>
              <a:rPr lang="ja-JP" altLang="en-US"/>
              <a:t>”</a:t>
            </a:r>
            <a:r>
              <a:rPr lang="en-US" altLang="ja-JP"/>
              <a:t> and when to say </a:t>
            </a:r>
            <a:r>
              <a:rPr lang="ja-JP" altLang="en-US"/>
              <a:t>“</a:t>
            </a:r>
            <a:r>
              <a:rPr lang="en-US" altLang="ja-JP"/>
              <a:t>no</a:t>
            </a:r>
            <a:r>
              <a:rPr lang="ja-JP" altLang="en-US"/>
              <a:t>”</a:t>
            </a:r>
            <a:endParaRPr lang="en-US" altLang="ja-JP"/>
          </a:p>
          <a:p>
            <a:pPr>
              <a:spcBef>
                <a:spcPct val="50000"/>
              </a:spcBef>
              <a:spcAft>
                <a:spcPts val="63"/>
              </a:spcAft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Understand </a:t>
            </a:r>
            <a:r>
              <a:rPr lang="ja-JP" altLang="en-US"/>
              <a:t>“</a:t>
            </a:r>
            <a:r>
              <a:rPr lang="en-US" altLang="ja-JP"/>
              <a:t>the only</a:t>
            </a:r>
            <a:r>
              <a:rPr lang="ja-JP" altLang="en-US"/>
              <a:t>”</a:t>
            </a:r>
            <a:r>
              <a:rPr lang="en-US" altLang="ja-JP"/>
              <a:t> factor</a:t>
            </a:r>
          </a:p>
          <a:p>
            <a:pPr>
              <a:spcBef>
                <a:spcPct val="50000"/>
              </a:spcBef>
              <a:spcAft>
                <a:spcPts val="63"/>
              </a:spcAft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Balance pragmatic decision-making with attention to your passions</a:t>
            </a:r>
          </a:p>
          <a:p>
            <a:pPr>
              <a:spcBef>
                <a:spcPct val="50000"/>
              </a:spcBef>
              <a:spcAft>
                <a:spcPts val="63"/>
              </a:spcAft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Ask yourself – can this wait a year?, two years? Until I have tenure? Until…..?</a:t>
            </a: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2BE0188B-C256-471F-8C7C-B2B612BC3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management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2">
            <a:extLst>
              <a:ext uri="{FF2B5EF4-FFF2-40B4-BE49-F238E27FC236}">
                <a16:creationId xmlns:a16="http://schemas.microsoft.com/office/drawing/2014/main" id="{0F85658E-1D9F-4886-9EB4-198D05ABA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50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/>
              <a:t>Staffing Your Research Group</a:t>
            </a:r>
          </a:p>
        </p:txBody>
      </p:sp>
      <p:sp>
        <p:nvSpPr>
          <p:cNvPr id="34818" name="Text Box 3">
            <a:extLst>
              <a:ext uri="{FF2B5EF4-FFF2-40B4-BE49-F238E27FC236}">
                <a16:creationId xmlns:a16="http://schemas.microsoft.com/office/drawing/2014/main" id="{FCFD5C7A-A3B1-485F-8A67-D009879953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789113"/>
            <a:ext cx="8686800" cy="434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914400" indent="-4572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SzPct val="125000"/>
              <a:buFontTx/>
              <a:buNone/>
            </a:pPr>
            <a:r>
              <a:rPr lang="en-US" altLang="en-US"/>
              <a:t>Consider:</a:t>
            </a:r>
          </a:p>
          <a:p>
            <a:pPr lvl="1">
              <a:spcBef>
                <a:spcPct val="50000"/>
              </a:spcBef>
              <a:buClr>
                <a:schemeClr val="bg2"/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What you can afford</a:t>
            </a:r>
          </a:p>
          <a:p>
            <a:pPr lvl="1">
              <a:spcBef>
                <a:spcPct val="50000"/>
              </a:spcBef>
              <a:buClr>
                <a:schemeClr val="bg2"/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Stability of your funding</a:t>
            </a:r>
          </a:p>
          <a:p>
            <a:pPr lvl="1">
              <a:spcBef>
                <a:spcPct val="50000"/>
              </a:spcBef>
              <a:buClr>
                <a:schemeClr val="bg2"/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How much time you have to train and mentor new employees</a:t>
            </a:r>
          </a:p>
          <a:p>
            <a:pPr lvl="1">
              <a:spcBef>
                <a:spcPct val="50000"/>
              </a:spcBef>
              <a:buClr>
                <a:schemeClr val="bg2"/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Quality and quantity of postdocs, graduate students and undergraduates on your campus</a:t>
            </a:r>
          </a:p>
          <a:p>
            <a:pPr lvl="1">
              <a:spcBef>
                <a:spcPct val="50000"/>
              </a:spcBef>
              <a:buClr>
                <a:schemeClr val="bg2"/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Remember training grants and other institutional support for students</a:t>
            </a: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D225932A-A781-460C-BBFB-D9B3B5DBC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Staffing your research group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2">
            <a:extLst>
              <a:ext uri="{FF2B5EF4-FFF2-40B4-BE49-F238E27FC236}">
                <a16:creationId xmlns:a16="http://schemas.microsoft.com/office/drawing/2014/main" id="{B5618AC9-0707-47F7-9F7F-5DED1294F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54088"/>
            <a:ext cx="8534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/>
              <a:t>Issues To Address During the Interview</a:t>
            </a:r>
          </a:p>
        </p:txBody>
      </p:sp>
      <p:sp>
        <p:nvSpPr>
          <p:cNvPr id="36866" name="Text Box 6">
            <a:extLst>
              <a:ext uri="{FF2B5EF4-FFF2-40B4-BE49-F238E27FC236}">
                <a16:creationId xmlns:a16="http://schemas.microsoft.com/office/drawing/2014/main" id="{71FE0801-AF15-49DA-A32C-F444B163F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833563"/>
            <a:ext cx="8610600" cy="323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Experience and skills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Commitment and initiative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Working and learning styles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Time management skills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Decision making and problem-solving skills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Interpersonal skills</a:t>
            </a: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C6A41AB0-83B8-4740-97D8-CD78C7DDD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to address during the interview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6615FB44-6976-423D-872C-EB88366BE8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>
                <a:ea typeface="ＭＳ Ｐゴシック" panose="020B0600070205080204" pitchFamily="34" charset="-128"/>
              </a:rPr>
              <a:t>Approaches to Effective Interviews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07E3FD83-407F-4F50-A8CE-BFC02B9D550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Have a standard structure and meetings within and outside of your research group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Use a standard set of questions for everyone – this helps to eliminate unconscious favoritism/bias and leads to better decisions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Use behavioral questions to get at issues that are important to you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2">
            <a:extLst>
              <a:ext uri="{FF2B5EF4-FFF2-40B4-BE49-F238E27FC236}">
                <a16:creationId xmlns:a16="http://schemas.microsoft.com/office/drawing/2014/main" id="{07CE32DA-D8E0-44FE-9334-68031F0EF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54088"/>
            <a:ext cx="83820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/>
              <a:t>Checking A Reference</a:t>
            </a:r>
          </a:p>
        </p:txBody>
      </p:sp>
      <p:sp>
        <p:nvSpPr>
          <p:cNvPr id="39938" name="Text Box 4">
            <a:extLst>
              <a:ext uri="{FF2B5EF4-FFF2-40B4-BE49-F238E27FC236}">
                <a16:creationId xmlns:a16="http://schemas.microsoft.com/office/drawing/2014/main" id="{2C795019-18CE-4CCC-9B59-FA1E1E2C4D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828800"/>
            <a:ext cx="86106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371600" indent="-4572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Best done by phone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First describe the job and work environment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Ask short, open-ended questions</a:t>
            </a:r>
          </a:p>
          <a:p>
            <a:pPr lvl="2">
              <a:spcBef>
                <a:spcPct val="5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altLang="en-US"/>
              <a:t>Why is s/he leaving your lab?</a:t>
            </a:r>
          </a:p>
          <a:p>
            <a:pPr lvl="2">
              <a:spcBef>
                <a:spcPct val="5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altLang="en-US"/>
              <a:t>Is s/he reliable? Why do you say that?</a:t>
            </a:r>
          </a:p>
          <a:p>
            <a:pPr lvl="2">
              <a:spcBef>
                <a:spcPct val="5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altLang="en-US"/>
              <a:t>How does s/he get along with others in the research group?</a:t>
            </a:r>
          </a:p>
          <a:p>
            <a:pPr lvl="2">
              <a:spcBef>
                <a:spcPct val="5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altLang="en-US"/>
              <a:t>Will s/he go the extra mile at crunch time?</a:t>
            </a:r>
          </a:p>
          <a:p>
            <a:pPr lvl="2">
              <a:spcBef>
                <a:spcPct val="5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altLang="en-US"/>
              <a:t>Would you rehire?</a:t>
            </a:r>
          </a:p>
          <a:p>
            <a:pPr lvl="2">
              <a:spcBef>
                <a:spcPct val="500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altLang="en-US"/>
              <a:t>Can you describe strengths and weaknesses?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Probe for further information by asking for examples</a:t>
            </a: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AA7C23B4-8F30-4BCE-81D1-304629534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Checking a reference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2">
            <a:extLst>
              <a:ext uri="{FF2B5EF4-FFF2-40B4-BE49-F238E27FC236}">
                <a16:creationId xmlns:a16="http://schemas.microsoft.com/office/drawing/2014/main" id="{726B3074-59BA-4E4B-ACD7-8F53C0097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166938"/>
            <a:ext cx="9144000" cy="362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ja-JP" altLang="en-US" sz="3200"/>
              <a:t>“</a:t>
            </a:r>
            <a:r>
              <a:rPr lang="en-US" altLang="ja-JP" sz="3200"/>
              <a:t>Although you</a:t>
            </a:r>
            <a:r>
              <a:rPr lang="ja-JP" altLang="en-US" sz="3200"/>
              <a:t>’</a:t>
            </a:r>
            <a:r>
              <a:rPr lang="en-US" altLang="ja-JP" sz="3200"/>
              <a:t>ve been hired for your scientific skills and research potential, </a:t>
            </a:r>
            <a:r>
              <a:rPr lang="en-US" altLang="ja-JP" sz="3200" b="1"/>
              <a:t>your eventual success will depend heavily on your ability to guide, lead, &amp; empower others to do their best work.</a:t>
            </a:r>
            <a:r>
              <a:rPr lang="ja-JP" altLang="en-US" sz="3200" b="1"/>
              <a:t>”</a:t>
            </a:r>
            <a:endParaRPr lang="en-US" altLang="ja-JP" sz="3200" b="1"/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/>
          </a:p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/>
              <a:t>	Dr. Tom Cech, HHMI</a:t>
            </a:r>
          </a:p>
        </p:txBody>
      </p:sp>
      <p:sp>
        <p:nvSpPr>
          <p:cNvPr id="41986" name="Text Box 3">
            <a:extLst>
              <a:ext uri="{FF2B5EF4-FFF2-40B4-BE49-F238E27FC236}">
                <a16:creationId xmlns:a16="http://schemas.microsoft.com/office/drawing/2014/main" id="{9FFE07F0-989F-4965-858A-4A83C065B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54088"/>
            <a:ext cx="8839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/>
              <a:t>Leadership</a:t>
            </a: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4CF7494B-22AA-4FA1-9AE6-E904B50A9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Leadership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2">
            <a:extLst>
              <a:ext uri="{FF2B5EF4-FFF2-40B4-BE49-F238E27FC236}">
                <a16:creationId xmlns:a16="http://schemas.microsoft.com/office/drawing/2014/main" id="{33494274-C60A-4DF5-BAE9-9CB1139E79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74725"/>
            <a:ext cx="8229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/>
              <a:t>Leaders Who Succeed:</a:t>
            </a:r>
          </a:p>
        </p:txBody>
      </p:sp>
      <p:sp>
        <p:nvSpPr>
          <p:cNvPr id="44034" name="Text Box 3">
            <a:extLst>
              <a:ext uri="{FF2B5EF4-FFF2-40B4-BE49-F238E27FC236}">
                <a16:creationId xmlns:a16="http://schemas.microsoft.com/office/drawing/2014/main" id="{E95F73E9-72C0-4770-BC1C-9D7A6F43B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835150"/>
            <a:ext cx="8610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Create high morale, pride and spirit within their team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Ensure that resources are available and remove barriers that hinder team</a:t>
            </a:r>
            <a:r>
              <a:rPr lang="en-US" altLang="ja-JP"/>
              <a:t> effectiveness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Adapt and develop during transitions; help employees do the same</a:t>
            </a: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D9F65C95-B16C-4BE6-AC85-772236CA0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Leaders who succeed: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>
            <a:extLst>
              <a:ext uri="{FF2B5EF4-FFF2-40B4-BE49-F238E27FC236}">
                <a16:creationId xmlns:a16="http://schemas.microsoft.com/office/drawing/2014/main" id="{B63CFC93-2631-4A81-B368-2144E3BD9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447925"/>
            <a:ext cx="8915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Understanding yourself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Understanding your employees and trainees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Developing outstanding communication skills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endParaRPr lang="en-US" altLang="en-US"/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endParaRPr lang="en-US" altLang="en-US"/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Collectively known as developing and using your </a:t>
            </a:r>
            <a:r>
              <a:rPr lang="en-US" altLang="en-US" b="1"/>
              <a:t>emotional intelligence</a:t>
            </a:r>
          </a:p>
        </p:txBody>
      </p:sp>
      <p:sp>
        <p:nvSpPr>
          <p:cNvPr id="46082" name="Text Box 3">
            <a:extLst>
              <a:ext uri="{FF2B5EF4-FFF2-40B4-BE49-F238E27FC236}">
                <a16:creationId xmlns:a16="http://schemas.microsoft.com/office/drawing/2014/main" id="{C82B5CA8-791D-4C8F-ADD0-E2C00EE60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000125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4000" dirty="0"/>
              <a:t>Leadership Skills are Developed Over Time By……</a:t>
            </a: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DDD3881A-16DA-4EF9-B24B-890FACC88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457325"/>
            <a:ext cx="8229600" cy="990600"/>
          </a:xfrm>
        </p:spPr>
        <p:txBody>
          <a:bodyPr/>
          <a:lstStyle/>
          <a:p>
            <a:r>
              <a:rPr lang="en-US" dirty="0"/>
              <a:t>Leadership skills are developed over time by…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ext Box 3">
            <a:extLst>
              <a:ext uri="{FF2B5EF4-FFF2-40B4-BE49-F238E27FC236}">
                <a16:creationId xmlns:a16="http://schemas.microsoft.com/office/drawing/2014/main" id="{864CDC40-3A7B-4DEB-8473-8F6DDE1F0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917700"/>
            <a:ext cx="86868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What is it we are trying to accomplish?</a:t>
            </a:r>
          </a:p>
          <a:p>
            <a:pPr>
              <a:spcBef>
                <a:spcPct val="0"/>
              </a:spcBef>
              <a:buSzPct val="125000"/>
              <a:buFont typeface="Wingdings" panose="05000000000000000000" pitchFamily="2" charset="2"/>
              <a:buChar char="§"/>
            </a:pPr>
            <a:endParaRPr lang="en-US" altLang="en-US"/>
          </a:p>
          <a:p>
            <a:pPr>
              <a:spcBef>
                <a:spcPct val="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What is our approach to scientific integrity and ethics? How will we maintain the highest possible standard at all times?</a:t>
            </a:r>
          </a:p>
          <a:p>
            <a:pPr>
              <a:spcBef>
                <a:spcPct val="0"/>
              </a:spcBef>
              <a:buSzPct val="125000"/>
              <a:buFont typeface="Wingdings" panose="05000000000000000000" pitchFamily="2" charset="2"/>
              <a:buNone/>
            </a:pPr>
            <a:endParaRPr lang="en-US" altLang="en-US"/>
          </a:p>
          <a:p>
            <a:pPr>
              <a:spcBef>
                <a:spcPct val="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What is our shared vision for how we should work together?</a:t>
            </a:r>
          </a:p>
          <a:p>
            <a:pPr>
              <a:spcBef>
                <a:spcPct val="0"/>
              </a:spcBef>
              <a:buSzPct val="125000"/>
              <a:buFont typeface="Wingdings" panose="05000000000000000000" pitchFamily="2" charset="2"/>
              <a:buChar char="§"/>
            </a:pPr>
            <a:endParaRPr lang="en-US" altLang="en-US"/>
          </a:p>
          <a:p>
            <a:pPr>
              <a:spcBef>
                <a:spcPct val="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How will we work together to build and maintain team morale?</a:t>
            </a:r>
          </a:p>
          <a:p>
            <a:pPr>
              <a:spcBef>
                <a:spcPct val="0"/>
              </a:spcBef>
              <a:buSzPct val="125000"/>
              <a:buFont typeface="Wingdings" panose="05000000000000000000" pitchFamily="2" charset="2"/>
              <a:buChar char="§"/>
            </a:pPr>
            <a:endParaRPr lang="en-US" altLang="en-US"/>
          </a:p>
          <a:p>
            <a:pPr>
              <a:spcBef>
                <a:spcPct val="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How will we work cooperatively to resolve conflicts and deal with issues that come up?</a:t>
            </a:r>
            <a:endParaRPr lang="en-US" altLang="en-US" b="1"/>
          </a:p>
        </p:txBody>
      </p:sp>
      <p:sp>
        <p:nvSpPr>
          <p:cNvPr id="48131" name="Text Box 4">
            <a:extLst>
              <a:ext uri="{FF2B5EF4-FFF2-40B4-BE49-F238E27FC236}">
                <a16:creationId xmlns:a16="http://schemas.microsoft.com/office/drawing/2014/main" id="{686FA24D-A8DB-4FAB-A4AD-8894DFB6D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968375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/>
              <a:t>Important Questions</a:t>
            </a: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84704817-06C2-4741-861E-7DD830214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questions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>
            <a:extLst>
              <a:ext uri="{FF2B5EF4-FFF2-40B4-BE49-F238E27FC236}">
                <a16:creationId xmlns:a16="http://schemas.microsoft.com/office/drawing/2014/main" id="{5A016C20-858E-418B-9087-CD028953CA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>
                <a:ea typeface="ＭＳ Ｐゴシック" panose="020B0600070205080204" pitchFamily="34" charset="-128"/>
              </a:rPr>
              <a:t>Key First Principle</a:t>
            </a:r>
          </a:p>
        </p:txBody>
      </p:sp>
      <p:sp>
        <p:nvSpPr>
          <p:cNvPr id="61442" name="Oval 4" descr="&quot;&quot;">
            <a:extLst>
              <a:ext uri="{FF2B5EF4-FFF2-40B4-BE49-F238E27FC236}">
                <a16:creationId xmlns:a16="http://schemas.microsoft.com/office/drawing/2014/main" id="{26F303CF-A259-409C-AFF5-F69F3FA570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562225"/>
            <a:ext cx="2590800" cy="2514600"/>
          </a:xfrm>
          <a:prstGeom prst="ellipse">
            <a:avLst/>
          </a:prstGeom>
          <a:gradFill rotWithShape="1">
            <a:gsLst>
              <a:gs pos="0">
                <a:srgbClr val="F88A89"/>
              </a:gs>
              <a:gs pos="50000">
                <a:srgbClr val="F9B9B8"/>
              </a:gs>
              <a:gs pos="100000">
                <a:srgbClr val="FBDDDD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443" name="Oval 5" descr="&quot;&quot;">
            <a:extLst>
              <a:ext uri="{FF2B5EF4-FFF2-40B4-BE49-F238E27FC236}">
                <a16:creationId xmlns:a16="http://schemas.microsoft.com/office/drawing/2014/main" id="{D2CFC6A1-F183-4EC9-9516-12E6969BF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16675" y="2562225"/>
            <a:ext cx="2590800" cy="2514600"/>
          </a:xfrm>
          <a:prstGeom prst="ellipse">
            <a:avLst/>
          </a:prstGeom>
          <a:gradFill rotWithShape="1">
            <a:gsLst>
              <a:gs pos="0">
                <a:srgbClr val="8FDEA0"/>
              </a:gs>
              <a:gs pos="50000">
                <a:srgbClr val="BCE9C5"/>
              </a:gs>
              <a:gs pos="100000">
                <a:srgbClr val="DFF3E3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1444" name="Oval 6" descr="&quot;&quot;">
            <a:extLst>
              <a:ext uri="{FF2B5EF4-FFF2-40B4-BE49-F238E27FC236}">
                <a16:creationId xmlns:a16="http://schemas.microsoft.com/office/drawing/2014/main" id="{43E7568E-9904-40F9-B82A-21A82BC91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313" y="2562225"/>
            <a:ext cx="2590800" cy="2514600"/>
          </a:xfrm>
          <a:prstGeom prst="ellipse">
            <a:avLst/>
          </a:prstGeom>
          <a:gradFill rotWithShape="1">
            <a:gsLst>
              <a:gs pos="0">
                <a:srgbClr val="FFFF80"/>
              </a:gs>
              <a:gs pos="50000">
                <a:srgbClr val="FFFFB3"/>
              </a:gs>
              <a:gs pos="100000">
                <a:srgbClr val="FFFFDA"/>
              </a:gs>
            </a:gsLst>
            <a:lin ang="108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B43E53E-D8C7-40C1-B05A-397180FF9081}"/>
              </a:ext>
            </a:extLst>
          </p:cNvPr>
          <p:cNvSpPr/>
          <p:nvPr/>
        </p:nvSpPr>
        <p:spPr>
          <a:xfrm>
            <a:off x="6721475" y="3122613"/>
            <a:ext cx="1982788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Can</a:t>
            </a:r>
            <a:endParaRPr lang="en-US" sz="3500" dirty="0">
              <a:ln w="0"/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>
              <a:defRPr/>
            </a:pPr>
            <a:r>
              <a:rPr lang="en-US" sz="40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Control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799830A-C5F4-4C24-8B23-9BDB71AE315D}"/>
              </a:ext>
            </a:extLst>
          </p:cNvPr>
          <p:cNvSpPr/>
          <p:nvPr/>
        </p:nvSpPr>
        <p:spPr>
          <a:xfrm>
            <a:off x="533400" y="3127375"/>
            <a:ext cx="1981200" cy="13223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Cannot </a:t>
            </a:r>
          </a:p>
          <a:p>
            <a:pPr algn="ctr">
              <a:defRPr/>
            </a:pPr>
            <a:r>
              <a:rPr lang="en-US" sz="40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Control</a:t>
            </a:r>
            <a:endParaRPr lang="en-US" sz="4000" dirty="0">
              <a:ln w="0"/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3CE60F0-DA57-49B8-8F1A-C193454EA1A2}"/>
              </a:ext>
            </a:extLst>
          </p:cNvPr>
          <p:cNvSpPr/>
          <p:nvPr/>
        </p:nvSpPr>
        <p:spPr>
          <a:xfrm>
            <a:off x="3733800" y="3157538"/>
            <a:ext cx="2038350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40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Wish to </a:t>
            </a:r>
          </a:p>
          <a:p>
            <a:pPr algn="ctr">
              <a:defRPr/>
            </a:pPr>
            <a:r>
              <a:rPr lang="en-US" sz="4000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Control</a:t>
            </a:r>
            <a:endParaRPr lang="en-US" sz="4000" dirty="0">
              <a:ln w="0"/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2">
            <a:extLst>
              <a:ext uri="{FF2B5EF4-FFF2-40B4-BE49-F238E27FC236}">
                <a16:creationId xmlns:a16="http://schemas.microsoft.com/office/drawing/2014/main" id="{8115E1F1-1A17-4E8E-B9D8-94D0D406FF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54088"/>
            <a:ext cx="8229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/>
              <a:t>Why We Run Into Problems</a:t>
            </a:r>
          </a:p>
        </p:txBody>
      </p:sp>
      <p:sp>
        <p:nvSpPr>
          <p:cNvPr id="50178" name="Text Box 3">
            <a:extLst>
              <a:ext uri="{FF2B5EF4-FFF2-40B4-BE49-F238E27FC236}">
                <a16:creationId xmlns:a16="http://schemas.microsoft.com/office/drawing/2014/main" id="{CAF3BF1B-9BCD-4BB2-BB8F-D25ED7B33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873250"/>
            <a:ext cx="86868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Expectation mismatch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Differences in personalities, work, conflict and communication styles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Discomfort relating to personal differences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Competition for resources - including (your) time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Insufficient time and energy put into cultivating relationships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Exhaustion and burn-out (for you and/or members of your team)</a:t>
            </a: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ED045F61-AC9B-4809-9D7E-0806FDD2E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 run into problems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ext Box 2">
            <a:extLst>
              <a:ext uri="{FF2B5EF4-FFF2-40B4-BE49-F238E27FC236}">
                <a16:creationId xmlns:a16="http://schemas.microsoft.com/office/drawing/2014/main" id="{B2A9622B-826F-41D9-BD86-8ED033E241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020763"/>
            <a:ext cx="8763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/>
              <a:t>Communication Within Your Team</a:t>
            </a:r>
          </a:p>
        </p:txBody>
      </p:sp>
      <p:sp>
        <p:nvSpPr>
          <p:cNvPr id="52226" name="Text Box 3">
            <a:extLst>
              <a:ext uri="{FF2B5EF4-FFF2-40B4-BE49-F238E27FC236}">
                <a16:creationId xmlns:a16="http://schemas.microsoft.com/office/drawing/2014/main" id="{2D759D83-269C-4F9F-BDE5-5E64613E5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049463"/>
            <a:ext cx="8763000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Informal interactions fostered by time in the group office, “walk-by’s, an open-door policy, and social interactions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Technology including Slack, Teams, WhatsApp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Weekly group meeting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One-on-one meetings with team members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Small group meetings/project meetings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Strategy sessions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Performance reviews and progress reports </a:t>
            </a: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C4D7332A-1C3B-42D5-9086-E3916AF8E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 within your team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2">
            <a:extLst>
              <a:ext uri="{FF2B5EF4-FFF2-40B4-BE49-F238E27FC236}">
                <a16:creationId xmlns:a16="http://schemas.microsoft.com/office/drawing/2014/main" id="{C784EDD6-D401-456F-BAE5-772277D76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2400" y="762000"/>
            <a:ext cx="9448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/>
              <a:t>Ways to Build &amp; Maintain Morale </a:t>
            </a:r>
          </a:p>
        </p:txBody>
      </p:sp>
      <p:sp>
        <p:nvSpPr>
          <p:cNvPr id="54274" name="Text Box 3">
            <a:extLst>
              <a:ext uri="{FF2B5EF4-FFF2-40B4-BE49-F238E27FC236}">
                <a16:creationId xmlns:a16="http://schemas.microsoft.com/office/drawing/2014/main" id="{BA33FB4A-EF9F-43B8-B8C2-3D16CF362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443038"/>
            <a:ext cx="8610600" cy="548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2400"/>
              </a:lnSpc>
              <a:spcBef>
                <a:spcPts val="12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Show genuine concern &amp; interest in people; interact with them in a variety of ways</a:t>
            </a:r>
          </a:p>
          <a:p>
            <a:pPr>
              <a:lnSpc>
                <a:spcPts val="2400"/>
              </a:lnSpc>
              <a:spcBef>
                <a:spcPts val="12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Manage your stress and emotions so they don’t infect the group</a:t>
            </a:r>
          </a:p>
          <a:p>
            <a:pPr>
              <a:lnSpc>
                <a:spcPts val="2400"/>
              </a:lnSpc>
              <a:spcBef>
                <a:spcPts val="12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Develop group traditions</a:t>
            </a:r>
          </a:p>
          <a:p>
            <a:pPr>
              <a:lnSpc>
                <a:spcPts val="2400"/>
              </a:lnSpc>
              <a:spcBef>
                <a:spcPts val="12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Be a </a:t>
            </a:r>
            <a:r>
              <a:rPr lang="ja-JP" altLang="en-US"/>
              <a:t>“</a:t>
            </a:r>
            <a:r>
              <a:rPr lang="en-US" altLang="ja-JP"/>
              <a:t>real person</a:t>
            </a:r>
            <a:r>
              <a:rPr lang="ja-JP" altLang="en-US"/>
              <a:t>”</a:t>
            </a:r>
            <a:r>
              <a:rPr lang="en-US" altLang="ja-JP"/>
              <a:t>; develop your sense of humor</a:t>
            </a:r>
          </a:p>
          <a:p>
            <a:pPr>
              <a:lnSpc>
                <a:spcPts val="2400"/>
              </a:lnSpc>
              <a:spcBef>
                <a:spcPts val="12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Be open, honest, and self-disclosing (but not too much)</a:t>
            </a:r>
          </a:p>
          <a:p>
            <a:pPr>
              <a:lnSpc>
                <a:spcPts val="2400"/>
              </a:lnSpc>
              <a:spcBef>
                <a:spcPts val="12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Share your passion about your work</a:t>
            </a:r>
          </a:p>
          <a:p>
            <a:pPr>
              <a:lnSpc>
                <a:spcPts val="2400"/>
              </a:lnSpc>
              <a:spcBef>
                <a:spcPts val="12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Be visible and available for the team - lead by example</a:t>
            </a:r>
          </a:p>
          <a:p>
            <a:pPr>
              <a:lnSpc>
                <a:spcPts val="2400"/>
              </a:lnSpc>
              <a:spcBef>
                <a:spcPts val="12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Try not to be be aloof, arrogant, impatient, overly critical</a:t>
            </a:r>
          </a:p>
          <a:p>
            <a:pPr>
              <a:lnSpc>
                <a:spcPts val="2400"/>
              </a:lnSpc>
              <a:spcBef>
                <a:spcPts val="12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Share credit, both privately and in public ways</a:t>
            </a:r>
          </a:p>
          <a:p>
            <a:pPr>
              <a:lnSpc>
                <a:spcPts val="2400"/>
              </a:lnSpc>
              <a:spcBef>
                <a:spcPts val="12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Take responsibility for getting the team back on track when necessary</a:t>
            </a: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3864DDC8-9076-4268-A369-19981693C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build and maintain morale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2">
            <a:extLst>
              <a:ext uri="{FF2B5EF4-FFF2-40B4-BE49-F238E27FC236}">
                <a16:creationId xmlns:a16="http://schemas.microsoft.com/office/drawing/2014/main" id="{ABE43D83-D80B-497A-9767-692767DE4A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954088"/>
            <a:ext cx="34178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/>
              <a:t>Final reflections</a:t>
            </a:r>
          </a:p>
        </p:txBody>
      </p:sp>
      <p:sp>
        <p:nvSpPr>
          <p:cNvPr id="56322" name="Text Box 3">
            <a:extLst>
              <a:ext uri="{FF2B5EF4-FFF2-40B4-BE49-F238E27FC236}">
                <a16:creationId xmlns:a16="http://schemas.microsoft.com/office/drawing/2014/main" id="{E4529CD7-C238-4A87-954D-DF1EAD1CE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239963"/>
            <a:ext cx="8686800" cy="31416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347472" indent="-347472">
              <a:spcBef>
                <a:spcPts val="1440"/>
              </a:spcBef>
              <a:buSzPct val="125000"/>
              <a:buFont typeface="Wingdings" pitchFamily="2" charset="2"/>
              <a:buChar char="§"/>
              <a:defRPr/>
            </a:pPr>
            <a:r>
              <a:rPr lang="en-US" altLang="en-US" dirty="0">
                <a:latin typeface="+mn-ea"/>
                <a:ea typeface="+mn-ea"/>
              </a:rPr>
              <a:t>Even with the best intentions, we can not be the </a:t>
            </a:r>
            <a:r>
              <a:rPr lang="ja-JP" altLang="en-US">
                <a:latin typeface="+mn-ea"/>
                <a:ea typeface="+mn-ea"/>
              </a:rPr>
              <a:t>“</a:t>
            </a:r>
            <a:r>
              <a:rPr lang="en-US" altLang="ja-JP" dirty="0">
                <a:latin typeface="+mn-ea"/>
                <a:ea typeface="+mn-ea"/>
              </a:rPr>
              <a:t>best</a:t>
            </a:r>
            <a:r>
              <a:rPr lang="ja-JP" altLang="en-US">
                <a:latin typeface="+mn-ea"/>
                <a:ea typeface="+mn-ea"/>
              </a:rPr>
              <a:t>”</a:t>
            </a:r>
            <a:r>
              <a:rPr lang="en-US" altLang="ja-JP" dirty="0">
                <a:latin typeface="+mn-ea"/>
                <a:ea typeface="+mn-ea"/>
              </a:rPr>
              <a:t> leader </a:t>
            </a:r>
            <a:r>
              <a:rPr lang="en-US" altLang="ja-JP" u="sng" dirty="0">
                <a:latin typeface="+mn-ea"/>
                <a:ea typeface="+mn-ea"/>
              </a:rPr>
              <a:t>all</a:t>
            </a:r>
            <a:r>
              <a:rPr lang="en-US" altLang="ja-JP" dirty="0">
                <a:latin typeface="+mn-ea"/>
                <a:ea typeface="+mn-ea"/>
              </a:rPr>
              <a:t> of the time for </a:t>
            </a:r>
            <a:r>
              <a:rPr lang="en-US" altLang="ja-JP" u="sng" dirty="0">
                <a:latin typeface="+mn-ea"/>
                <a:ea typeface="+mn-ea"/>
              </a:rPr>
              <a:t>all</a:t>
            </a:r>
            <a:r>
              <a:rPr lang="en-US" altLang="ja-JP" dirty="0">
                <a:latin typeface="+mn-ea"/>
                <a:ea typeface="+mn-ea"/>
              </a:rPr>
              <a:t> of our team.</a:t>
            </a:r>
          </a:p>
          <a:p>
            <a:pPr marL="347472" indent="-347472">
              <a:lnSpc>
                <a:spcPct val="80000"/>
              </a:lnSpc>
              <a:spcBef>
                <a:spcPts val="1440"/>
              </a:spcBef>
              <a:buSzPct val="125000"/>
              <a:buFont typeface="Wingdings" pitchFamily="2" charset="2"/>
              <a:buChar char="§"/>
              <a:defRPr/>
            </a:pPr>
            <a:r>
              <a:rPr lang="en-US" altLang="en-US" dirty="0">
                <a:latin typeface="+mn-ea"/>
                <a:ea typeface="+mn-ea"/>
              </a:rPr>
              <a:t>Apologies &amp; effort go a long way, but only if we are honestly making the effort.</a:t>
            </a:r>
          </a:p>
          <a:p>
            <a:pPr marL="347472" indent="-347472">
              <a:lnSpc>
                <a:spcPct val="80000"/>
              </a:lnSpc>
              <a:spcBef>
                <a:spcPts val="1440"/>
              </a:spcBef>
              <a:buSzPct val="125000"/>
              <a:buFont typeface="Wingdings" pitchFamily="2" charset="2"/>
              <a:buChar char="§"/>
              <a:defRPr/>
            </a:pPr>
            <a:r>
              <a:rPr lang="en-US" altLang="en-US" dirty="0">
                <a:latin typeface="+mn-ea"/>
                <a:ea typeface="+mn-ea"/>
              </a:rPr>
              <a:t>We all have our weak spots; figure out what </a:t>
            </a:r>
            <a:r>
              <a:rPr lang="ja-JP" altLang="en-US">
                <a:latin typeface="+mn-ea"/>
                <a:ea typeface="+mn-ea"/>
              </a:rPr>
              <a:t>“</a:t>
            </a:r>
            <a:r>
              <a:rPr lang="en-US" altLang="ja-JP" dirty="0">
                <a:latin typeface="+mn-ea"/>
                <a:ea typeface="+mn-ea"/>
              </a:rPr>
              <a:t>gets your goat</a:t>
            </a:r>
            <a:r>
              <a:rPr lang="ja-JP" altLang="en-US">
                <a:latin typeface="+mn-ea"/>
                <a:ea typeface="+mn-ea"/>
              </a:rPr>
              <a:t>”</a:t>
            </a:r>
            <a:r>
              <a:rPr lang="en-US" altLang="ja-JP" dirty="0">
                <a:latin typeface="+mn-ea"/>
                <a:ea typeface="+mn-ea"/>
              </a:rPr>
              <a:t> and work on dealing with these issues more calmly</a:t>
            </a:r>
          </a:p>
          <a:p>
            <a:pPr marL="347472" indent="-347472">
              <a:lnSpc>
                <a:spcPct val="80000"/>
              </a:lnSpc>
              <a:spcBef>
                <a:spcPts val="1440"/>
              </a:spcBef>
              <a:buSzPct val="125000"/>
              <a:buFont typeface="Wingdings" pitchFamily="2" charset="2"/>
              <a:buChar char="§"/>
              <a:defRPr/>
            </a:pPr>
            <a:r>
              <a:rPr lang="en-US" altLang="en-US" dirty="0">
                <a:latin typeface="+mn-ea"/>
                <a:ea typeface="+mn-ea"/>
              </a:rPr>
              <a:t>View each </a:t>
            </a:r>
            <a:r>
              <a:rPr lang="ja-JP" altLang="en-US">
                <a:latin typeface="+mn-ea"/>
                <a:ea typeface="+mn-ea"/>
              </a:rPr>
              <a:t>“</a:t>
            </a:r>
            <a:r>
              <a:rPr lang="en-US" altLang="ja-JP" dirty="0">
                <a:latin typeface="+mn-ea"/>
                <a:ea typeface="+mn-ea"/>
              </a:rPr>
              <a:t>failure</a:t>
            </a:r>
            <a:r>
              <a:rPr lang="ja-JP" altLang="en-US">
                <a:latin typeface="+mn-ea"/>
                <a:ea typeface="+mn-ea"/>
              </a:rPr>
              <a:t>”</a:t>
            </a:r>
            <a:r>
              <a:rPr lang="en-US" altLang="ja-JP" dirty="0">
                <a:latin typeface="+mn-ea"/>
                <a:ea typeface="+mn-ea"/>
              </a:rPr>
              <a:t> as an opportunity to learn for the next time; find a </a:t>
            </a:r>
            <a:r>
              <a:rPr lang="ja-JP" altLang="en-US">
                <a:latin typeface="+mn-ea"/>
                <a:ea typeface="+mn-ea"/>
              </a:rPr>
              <a:t>“</a:t>
            </a:r>
            <a:r>
              <a:rPr lang="en-US" altLang="ja-JP" dirty="0">
                <a:latin typeface="+mn-ea"/>
                <a:ea typeface="+mn-ea"/>
              </a:rPr>
              <a:t>mentoring mentor</a:t>
            </a:r>
            <a:r>
              <a:rPr lang="ja-JP" altLang="en-US">
                <a:latin typeface="+mn-ea"/>
                <a:ea typeface="+mn-ea"/>
              </a:rPr>
              <a:t>”</a:t>
            </a:r>
            <a:r>
              <a:rPr lang="en-US" altLang="ja-JP" dirty="0">
                <a:latin typeface="+mn-ea"/>
                <a:ea typeface="+mn-ea"/>
              </a:rPr>
              <a:t> and talk it out.</a:t>
            </a:r>
            <a:endParaRPr lang="en-US" altLang="en-US" dirty="0">
              <a:latin typeface="+mn-ea"/>
              <a:ea typeface="+mn-ea"/>
            </a:endParaRP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070240C7-F0B9-47FC-B145-FBD41C37E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reflections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ext Box 2">
            <a:extLst>
              <a:ext uri="{FF2B5EF4-FFF2-40B4-BE49-F238E27FC236}">
                <a16:creationId xmlns:a16="http://schemas.microsoft.com/office/drawing/2014/main" id="{524509FE-41A7-40F1-BAE7-260B06354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0763" y="954088"/>
            <a:ext cx="23923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/>
              <a:t>Resources</a:t>
            </a:r>
          </a:p>
        </p:txBody>
      </p:sp>
      <p:sp>
        <p:nvSpPr>
          <p:cNvPr id="58370" name="Text Box 3">
            <a:extLst>
              <a:ext uri="{FF2B5EF4-FFF2-40B4-BE49-F238E27FC236}">
                <a16:creationId xmlns:a16="http://schemas.microsoft.com/office/drawing/2014/main" id="{15FD25BB-1DE1-4A9A-8ECB-AC236642E6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905000"/>
            <a:ext cx="86868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endParaRPr lang="en-US" altLang="en-US" u="sng">
              <a:hlinkClick r:id="rId3"/>
            </a:endParaRP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>
                <a:hlinkClick r:id="rId3"/>
              </a:rPr>
              <a:t>www.hhmi.org/labmanagement</a:t>
            </a:r>
            <a:r>
              <a:rPr lang="en-US" altLang="en-US"/>
              <a:t> for </a:t>
            </a:r>
            <a:r>
              <a:rPr lang="en-US" altLang="en-US" i="1"/>
              <a:t>Making the Right Moves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BWF book, </a:t>
            </a:r>
            <a:r>
              <a:rPr lang="en-US" altLang="en-US" i="1"/>
              <a:t>Staffing the Lab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A variety of websites including the OITE, your IC Training Office, the NPA, Science Careers, Naturejobs Careers, The Chronicle of Higher Education, newfacultysuccess.com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A large number of helpful webinars on the OITE You Tube channel</a:t>
            </a: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BB576E9A-2263-4E7D-A1D3-B7B8878A4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2">
            <a:extLst>
              <a:ext uri="{FF2B5EF4-FFF2-40B4-BE49-F238E27FC236}">
                <a16:creationId xmlns:a16="http://schemas.microsoft.com/office/drawing/2014/main" id="{82354F5B-E81B-4F3C-8E3F-28399A6F5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882650"/>
            <a:ext cx="8915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/>
              <a:t>Lots To Take Care Of</a:t>
            </a:r>
          </a:p>
        </p:txBody>
      </p:sp>
      <p:sp>
        <p:nvSpPr>
          <p:cNvPr id="17410" name="Text Box 3">
            <a:extLst>
              <a:ext uri="{FF2B5EF4-FFF2-40B4-BE49-F238E27FC236}">
                <a16:creationId xmlns:a16="http://schemas.microsoft.com/office/drawing/2014/main" id="{87610D05-E921-42A0-8DC8-47F5E3642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060575"/>
            <a:ext cx="40386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 dirty="0"/>
              <a:t>Setting research goals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 dirty="0"/>
              <a:t>Setting clinical goals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 dirty="0"/>
              <a:t>Setting teaching goals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 dirty="0"/>
              <a:t>Setting up your lab/office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 dirty="0"/>
              <a:t>Finding students/staff 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 dirty="0"/>
              <a:t>Getting funded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endParaRPr lang="en-US" altLang="en-US" dirty="0"/>
          </a:p>
        </p:txBody>
      </p:sp>
      <p:sp>
        <p:nvSpPr>
          <p:cNvPr id="17411" name="Text Box 4">
            <a:extLst>
              <a:ext uri="{FF2B5EF4-FFF2-40B4-BE49-F238E27FC236}">
                <a16:creationId xmlns:a16="http://schemas.microsoft.com/office/drawing/2014/main" id="{5C7A31CB-B161-4EEA-98D4-A2F0CF528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060575"/>
            <a:ext cx="40386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Publishing your work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University service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Broader scientific service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Campus relationships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Science relationships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Personal relationships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You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endParaRPr lang="en-US" altLang="en-US"/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endParaRPr lang="en-US" altLang="en-US"/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5AF62DAD-302B-4D42-A3BB-5E3C94F41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Lots to take care of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>
            <a:extLst>
              <a:ext uri="{FF2B5EF4-FFF2-40B4-BE49-F238E27FC236}">
                <a16:creationId xmlns:a16="http://schemas.microsoft.com/office/drawing/2014/main" id="{0544502C-98E3-4E6B-92ED-599871B3DD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>
                <a:ea typeface="ＭＳ Ｐゴシック" panose="020B0600070205080204" pitchFamily="34" charset="-128"/>
              </a:rPr>
              <a:t>To Take Care of You, Reflect On:</a:t>
            </a:r>
          </a:p>
        </p:txBody>
      </p:sp>
      <p:sp>
        <p:nvSpPr>
          <p:cNvPr id="19458" name="Content Placeholder 2">
            <a:extLst>
              <a:ext uri="{FF2B5EF4-FFF2-40B4-BE49-F238E27FC236}">
                <a16:creationId xmlns:a16="http://schemas.microsoft.com/office/drawing/2014/main" id="{567F8561-415F-464D-B4B5-7379AF8F66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What energizes, nurtures and sustains you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Your most important non-work activities and hobbies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How you deal with transitions and stress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How you deal with set-back, and disappointment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How you calm your self-doubts and “head tapes”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How you stay well – physically, mentally, emotionally and spiritually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And also -- what it means to you to be “in charge” and not the one doing the work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>
            <a:extLst>
              <a:ext uri="{FF2B5EF4-FFF2-40B4-BE49-F238E27FC236}">
                <a16:creationId xmlns:a16="http://schemas.microsoft.com/office/drawing/2014/main" id="{4A8C6F20-6ACA-48A3-956E-9BC261F2A3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38200"/>
            <a:ext cx="8686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/>
              <a:t>Hit the Ground Running By…</a:t>
            </a:r>
          </a:p>
        </p:txBody>
      </p:sp>
      <p:sp>
        <p:nvSpPr>
          <p:cNvPr id="20482" name="Text Box 3">
            <a:extLst>
              <a:ext uri="{FF2B5EF4-FFF2-40B4-BE49-F238E27FC236}">
                <a16:creationId xmlns:a16="http://schemas.microsoft.com/office/drawing/2014/main" id="{763EC7CA-1A2F-49F9-AC74-9F292B143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676400"/>
            <a:ext cx="8686800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838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Taking care of your personal life</a:t>
            </a:r>
          </a:p>
          <a:p>
            <a:pPr>
              <a:spcBef>
                <a:spcPts val="838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Finding or reconnect with mentors</a:t>
            </a:r>
          </a:p>
          <a:p>
            <a:pPr>
              <a:spcBef>
                <a:spcPts val="838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Setting realistic first year goals </a:t>
            </a:r>
          </a:p>
          <a:p>
            <a:pPr lvl="1">
              <a:spcBef>
                <a:spcPts val="838"/>
              </a:spcBef>
              <a:buSzPct val="85000"/>
              <a:buFont typeface="Wingdings" panose="05000000000000000000" pitchFamily="2" charset="2"/>
              <a:buChar char="q"/>
            </a:pPr>
            <a:r>
              <a:rPr lang="en-US" altLang="en-US" sz="2000"/>
              <a:t>Research goals and grant writing strategy</a:t>
            </a:r>
          </a:p>
          <a:p>
            <a:pPr lvl="1">
              <a:spcBef>
                <a:spcPts val="838"/>
              </a:spcBef>
              <a:buSzPct val="85000"/>
              <a:buFont typeface="Wingdings" panose="05000000000000000000" pitchFamily="2" charset="2"/>
              <a:buChar char="q"/>
            </a:pPr>
            <a:r>
              <a:rPr lang="en-US" altLang="en-US" sz="2000"/>
              <a:t>Get set up; buy what you need</a:t>
            </a:r>
          </a:p>
          <a:p>
            <a:pPr lvl="1">
              <a:spcBef>
                <a:spcPts val="838"/>
              </a:spcBef>
              <a:buSzPct val="85000"/>
              <a:buFont typeface="Wingdings" panose="05000000000000000000" pitchFamily="2" charset="2"/>
              <a:buChar char="q"/>
            </a:pPr>
            <a:r>
              <a:rPr lang="en-US" altLang="en-US" sz="2000"/>
              <a:t>Set up your office and computer</a:t>
            </a:r>
          </a:p>
          <a:p>
            <a:pPr lvl="1">
              <a:spcBef>
                <a:spcPts val="838"/>
              </a:spcBef>
              <a:buSzPct val="85000"/>
              <a:buFont typeface="Wingdings" panose="05000000000000000000" pitchFamily="2" charset="2"/>
              <a:buChar char="q"/>
            </a:pPr>
            <a:r>
              <a:rPr lang="en-US" altLang="en-US" sz="2000"/>
              <a:t>Address required approvals and paperwork</a:t>
            </a:r>
          </a:p>
          <a:p>
            <a:pPr lvl="1">
              <a:spcBef>
                <a:spcPts val="838"/>
              </a:spcBef>
              <a:buSzPct val="85000"/>
              <a:buFont typeface="Wingdings" panose="05000000000000000000" pitchFamily="2" charset="2"/>
              <a:buChar char="q"/>
            </a:pPr>
            <a:r>
              <a:rPr lang="en-US" altLang="en-US" sz="2000"/>
              <a:t>Make a plan for hiring staff and/or recruiting students</a:t>
            </a:r>
          </a:p>
          <a:p>
            <a:pPr lvl="1">
              <a:spcBef>
                <a:spcPts val="838"/>
              </a:spcBef>
              <a:buSzPct val="85000"/>
              <a:buFont typeface="Wingdings" panose="05000000000000000000" pitchFamily="2" charset="2"/>
              <a:buChar char="q"/>
            </a:pPr>
            <a:r>
              <a:rPr lang="en-US" altLang="en-US" sz="2000"/>
              <a:t>Begin integrating into department/university life</a:t>
            </a: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59450D63-3185-411E-A08D-C2A32CD1D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Hit the ground running by…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2">
            <a:extLst>
              <a:ext uri="{FF2B5EF4-FFF2-40B4-BE49-F238E27FC236}">
                <a16:creationId xmlns:a16="http://schemas.microsoft.com/office/drawing/2014/main" id="{25918269-88F0-43FE-B247-04096EEA4C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016000"/>
            <a:ext cx="88392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/>
              <a:t>Some Things That Are Often Over-looked:</a:t>
            </a:r>
          </a:p>
        </p:txBody>
      </p:sp>
      <p:sp>
        <p:nvSpPr>
          <p:cNvPr id="22530" name="Text Box 4">
            <a:extLst>
              <a:ext uri="{FF2B5EF4-FFF2-40B4-BE49-F238E27FC236}">
                <a16:creationId xmlns:a16="http://schemas.microsoft.com/office/drawing/2014/main" id="{45D9FDAB-AE71-4B89-8E27-615917E60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387600"/>
            <a:ext cx="76962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Getting started on IACUC and IRB approvals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Required training courses and paperwork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Advanced planning for housing animals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Organizational systems for your research group</a:t>
            </a:r>
          </a:p>
          <a:p>
            <a:pPr>
              <a:spcBef>
                <a:spcPct val="500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Establishing relationships with core facility managers</a:t>
            </a: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1B3DCEE1-5D26-469C-9C26-D8F23D34E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things that are often over-looked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>
            <a:extLst>
              <a:ext uri="{FF2B5EF4-FFF2-40B4-BE49-F238E27FC236}">
                <a16:creationId xmlns:a16="http://schemas.microsoft.com/office/drawing/2014/main" id="{240E6142-DCA1-4E60-BFAC-CA2299228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954088"/>
            <a:ext cx="8534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/>
              <a:t>Going Shopping?</a:t>
            </a:r>
          </a:p>
        </p:txBody>
      </p:sp>
      <p:sp>
        <p:nvSpPr>
          <p:cNvPr id="24579" name="TextBox 9">
            <a:extLst>
              <a:ext uri="{FF2B5EF4-FFF2-40B4-BE49-F238E27FC236}">
                <a16:creationId xmlns:a16="http://schemas.microsoft.com/office/drawing/2014/main" id="{3C7E4483-414A-4983-8CB9-306326EFE8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352675"/>
            <a:ext cx="7158038" cy="357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92100" indent="-2921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2875"/>
              </a:lnSpc>
              <a:spcBef>
                <a:spcPts val="12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ja-JP"/>
              <a:t>Talk to budget office in your department</a:t>
            </a:r>
          </a:p>
          <a:p>
            <a:pPr lvl="1">
              <a:lnSpc>
                <a:spcPts val="2875"/>
              </a:lnSpc>
              <a:spcBef>
                <a:spcPts val="1200"/>
              </a:spcBef>
              <a:buSzPct val="85000"/>
              <a:buFont typeface="Wingdings" panose="05000000000000000000" pitchFamily="2" charset="2"/>
              <a:buChar char="q"/>
            </a:pPr>
            <a:r>
              <a:rPr lang="en-US" altLang="en-US" sz="2000"/>
              <a:t>Learn about local purchasing rules and regulations</a:t>
            </a:r>
            <a:endParaRPr lang="en-US" altLang="ja-JP" sz="2000"/>
          </a:p>
          <a:p>
            <a:pPr>
              <a:lnSpc>
                <a:spcPts val="2875"/>
              </a:lnSpc>
              <a:spcBef>
                <a:spcPts val="12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Survey your current work environment</a:t>
            </a:r>
          </a:p>
          <a:p>
            <a:pPr>
              <a:lnSpc>
                <a:spcPts val="2875"/>
              </a:lnSpc>
              <a:spcBef>
                <a:spcPts val="12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Consider your immediate research plans</a:t>
            </a:r>
          </a:p>
          <a:p>
            <a:pPr>
              <a:lnSpc>
                <a:spcPts val="2875"/>
              </a:lnSpc>
              <a:spcBef>
                <a:spcPts val="12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Make sure you have appropriate storage in place</a:t>
            </a:r>
            <a:endParaRPr lang="en-US" altLang="en-US" b="1"/>
          </a:p>
          <a:p>
            <a:pPr>
              <a:lnSpc>
                <a:spcPts val="2875"/>
              </a:lnSpc>
              <a:spcBef>
                <a:spcPts val="12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Find vendors with new-lab </a:t>
            </a:r>
            <a:r>
              <a:rPr lang="ja-JP" altLang="en-US"/>
              <a:t>“</a:t>
            </a:r>
            <a:r>
              <a:rPr lang="en-US" altLang="ja-JP"/>
              <a:t>specials</a:t>
            </a:r>
            <a:r>
              <a:rPr lang="ja-JP" altLang="en-US"/>
              <a:t>”</a:t>
            </a:r>
            <a:endParaRPr lang="en-US" altLang="ja-JP"/>
          </a:p>
          <a:p>
            <a:pPr>
              <a:lnSpc>
                <a:spcPts val="2875"/>
              </a:lnSpc>
              <a:spcBef>
                <a:spcPts val="1200"/>
              </a:spcBef>
              <a:buSzPct val="125000"/>
              <a:buFontTx/>
              <a:buNone/>
            </a:pPr>
            <a:endParaRPr lang="en-US" altLang="en-US" sz="1800"/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F28FCBEE-B1A8-47BE-9ED1-394719E61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shopping?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2">
            <a:extLst>
              <a:ext uri="{FF2B5EF4-FFF2-40B4-BE49-F238E27FC236}">
                <a16:creationId xmlns:a16="http://schemas.microsoft.com/office/drawing/2014/main" id="{1FC4EE0F-E964-430B-BC94-33952C42B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76200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/>
              <a:t>Relationship Management</a:t>
            </a:r>
          </a:p>
        </p:txBody>
      </p:sp>
      <p:sp>
        <p:nvSpPr>
          <p:cNvPr id="26626" name="Text Box 3">
            <a:extLst>
              <a:ext uri="{FF2B5EF4-FFF2-40B4-BE49-F238E27FC236}">
                <a16:creationId xmlns:a16="http://schemas.microsoft.com/office/drawing/2014/main" id="{3272E897-E407-4D2D-BCA0-411AB7018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685925"/>
            <a:ext cx="87630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92100" indent="-2921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914400" indent="-3429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ts val="600"/>
              </a:spcBef>
              <a:spcAft>
                <a:spcPts val="63"/>
              </a:spcAft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Identify key players, potential mentors, and advocates  </a:t>
            </a:r>
          </a:p>
          <a:p>
            <a:pPr lvl="1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altLang="en-US" sz="2000"/>
              <a:t>Your department or center chair/chairs </a:t>
            </a:r>
          </a:p>
          <a:p>
            <a:pPr lvl="1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altLang="en-US" sz="2000"/>
              <a:t>Senior leadership in the department, Dean</a:t>
            </a:r>
            <a:r>
              <a:rPr lang="ja-JP" altLang="en-US" sz="2000"/>
              <a:t>’</a:t>
            </a:r>
            <a:r>
              <a:rPr lang="en-US" altLang="ja-JP" sz="2000"/>
              <a:t>s office, university, etc</a:t>
            </a:r>
          </a:p>
          <a:p>
            <a:pPr lvl="1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altLang="en-US" sz="2000"/>
              <a:t>Junior faculty who remember what you are going through </a:t>
            </a:r>
          </a:p>
          <a:p>
            <a:pPr lvl="1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altLang="en-US" sz="2000"/>
              <a:t>Graduate and training grant program leadership</a:t>
            </a:r>
          </a:p>
          <a:p>
            <a:pPr lvl="1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altLang="en-US" sz="2000"/>
              <a:t>Faculty in your field – on and off campus</a:t>
            </a:r>
          </a:p>
          <a:p>
            <a:pPr lvl="1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q"/>
            </a:pPr>
            <a:r>
              <a:rPr lang="en-US" altLang="en-US" sz="2000"/>
              <a:t>Faculty in courses you will teach in or want to teach in </a:t>
            </a:r>
          </a:p>
          <a:p>
            <a:pPr>
              <a:spcBef>
                <a:spcPts val="6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Establish regular meetings with key players and supporters</a:t>
            </a:r>
          </a:p>
          <a:p>
            <a:pPr>
              <a:spcBef>
                <a:spcPts val="6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Attend seminars and social functions</a:t>
            </a:r>
          </a:p>
          <a:p>
            <a:pPr>
              <a:spcBef>
                <a:spcPts val="600"/>
              </a:spcBef>
              <a:buSzPct val="125000"/>
              <a:buFont typeface="Wingdings" panose="05000000000000000000" pitchFamily="2" charset="2"/>
              <a:buChar char="§"/>
            </a:pPr>
            <a:r>
              <a:rPr lang="en-US" altLang="en-US"/>
              <a:t>Realize you will get overwhelmed with information early-on so plan accordingly  </a:t>
            </a: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75824771-07D1-45A8-93F4-D891BB9E9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management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2">
            <a:extLst>
              <a:ext uri="{FF2B5EF4-FFF2-40B4-BE49-F238E27FC236}">
                <a16:creationId xmlns:a16="http://schemas.microsoft.com/office/drawing/2014/main" id="{C3DD16EF-F1C6-4F82-86EC-1FBE58910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77888"/>
            <a:ext cx="8839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¨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/>
              <a:t>Preparing to Teach</a:t>
            </a:r>
          </a:p>
        </p:txBody>
      </p:sp>
      <p:sp>
        <p:nvSpPr>
          <p:cNvPr id="31747" name="Text Box 3">
            <a:extLst>
              <a:ext uri="{FF2B5EF4-FFF2-40B4-BE49-F238E27FC236}">
                <a16:creationId xmlns:a16="http://schemas.microsoft.com/office/drawing/2014/main" id="{0220B1A7-48A3-4492-A085-A4FC2E957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787525"/>
            <a:ext cx="8763000" cy="46005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>
              <a:spcBef>
                <a:spcPct val="50000"/>
              </a:spcBef>
              <a:spcAft>
                <a:spcPts val="63"/>
              </a:spcAft>
              <a:buClr>
                <a:schemeClr val="bg2"/>
              </a:buClr>
              <a:buSzPct val="125000"/>
              <a:buFont typeface="Wingdings" charset="0"/>
              <a:buChar char="§"/>
              <a:defRPr/>
            </a:pPr>
            <a:r>
              <a:rPr lang="en-US" dirty="0"/>
              <a:t>Learn about on-campus resources</a:t>
            </a:r>
          </a:p>
          <a:p>
            <a:pPr marL="342900" indent="-342900">
              <a:spcBef>
                <a:spcPct val="50000"/>
              </a:spcBef>
              <a:spcAft>
                <a:spcPts val="63"/>
              </a:spcAft>
              <a:buClr>
                <a:schemeClr val="bg2"/>
              </a:buClr>
              <a:buSzPct val="125000"/>
              <a:buFont typeface="Wingdings" charset="0"/>
              <a:buChar char="§"/>
              <a:defRPr/>
            </a:pPr>
            <a:r>
              <a:rPr lang="en-US" dirty="0"/>
              <a:t>Talk with other faculty about the types of students you will be teaching</a:t>
            </a:r>
          </a:p>
          <a:p>
            <a:pPr marL="342900" indent="-342900">
              <a:spcBef>
                <a:spcPct val="50000"/>
              </a:spcBef>
              <a:spcAft>
                <a:spcPts val="63"/>
              </a:spcAft>
              <a:buClr>
                <a:schemeClr val="bg2"/>
              </a:buClr>
              <a:buSzPct val="125000"/>
              <a:buFont typeface="Wingdings" charset="0"/>
              <a:buChar char="§"/>
              <a:defRPr/>
            </a:pPr>
            <a:r>
              <a:rPr lang="en-US" dirty="0"/>
              <a:t>Collect syllabi and materials from previous lecturers</a:t>
            </a:r>
          </a:p>
          <a:p>
            <a:pPr marL="342900" indent="-342900">
              <a:spcBef>
                <a:spcPct val="50000"/>
              </a:spcBef>
              <a:spcAft>
                <a:spcPts val="63"/>
              </a:spcAft>
              <a:buClr>
                <a:schemeClr val="bg2"/>
              </a:buClr>
              <a:buSzPct val="125000"/>
              <a:buFont typeface="Wingdings" charset="0"/>
              <a:buChar char="§"/>
              <a:defRPr/>
            </a:pPr>
            <a:r>
              <a:rPr lang="en-US" dirty="0"/>
              <a:t>Attend classes given by well-respected teachers</a:t>
            </a:r>
          </a:p>
          <a:p>
            <a:pPr marL="342900" indent="-342900">
              <a:spcBef>
                <a:spcPct val="50000"/>
              </a:spcBef>
              <a:spcAft>
                <a:spcPts val="63"/>
              </a:spcAft>
              <a:buClr>
                <a:schemeClr val="bg2"/>
              </a:buClr>
              <a:buSzPct val="125000"/>
              <a:buFont typeface="Wingdings" charset="0"/>
              <a:buChar char="§"/>
              <a:defRPr/>
            </a:pPr>
            <a:r>
              <a:rPr lang="en-US" dirty="0"/>
              <a:t>Find well-respected teachers to observe you and provide feedback</a:t>
            </a:r>
          </a:p>
          <a:p>
            <a:pPr marL="342900" indent="-342900">
              <a:spcBef>
                <a:spcPct val="50000"/>
              </a:spcBef>
              <a:spcAft>
                <a:spcPts val="63"/>
              </a:spcAft>
              <a:buClr>
                <a:schemeClr val="bg2"/>
              </a:buClr>
              <a:buSzPct val="125000"/>
              <a:buFont typeface="Wingdings" charset="0"/>
              <a:buChar char="§"/>
              <a:defRPr/>
            </a:pPr>
            <a:r>
              <a:rPr lang="en-US" dirty="0"/>
              <a:t>Begin compiling your teaching portfolio from the outset</a:t>
            </a:r>
          </a:p>
          <a:p>
            <a:pPr>
              <a:spcBef>
                <a:spcPct val="50000"/>
              </a:spcBef>
              <a:spcAft>
                <a:spcPts val="63"/>
              </a:spcAft>
              <a:buClr>
                <a:schemeClr val="bg2"/>
              </a:buClr>
              <a:buSzPct val="125000"/>
              <a:buFont typeface="Wingdings" charset="0"/>
              <a:buChar char="§"/>
              <a:defRPr/>
            </a:pPr>
            <a:endParaRPr lang="en-US" dirty="0"/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3443913E-2049-4054-9606-26F174876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to teach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1_Pixel">
  <a:themeElements>
    <a:clrScheme name="">
      <a:dk1>
        <a:srgbClr val="000000"/>
      </a:dk1>
      <a:lt1>
        <a:srgbClr val="FFFFFF"/>
      </a:lt1>
      <a:dk2>
        <a:srgbClr val="000000"/>
      </a:dk2>
      <a:lt2>
        <a:srgbClr val="006666"/>
      </a:lt2>
      <a:accent1>
        <a:srgbClr val="BED600"/>
      </a:accent1>
      <a:accent2>
        <a:srgbClr val="BED600"/>
      </a:accent2>
      <a:accent3>
        <a:srgbClr val="FFFFFF"/>
      </a:accent3>
      <a:accent4>
        <a:srgbClr val="000000"/>
      </a:accent4>
      <a:accent5>
        <a:srgbClr val="DBE8AA"/>
      </a:accent5>
      <a:accent6>
        <a:srgbClr val="ACC200"/>
      </a:accent6>
      <a:hlink>
        <a:srgbClr val="006666"/>
      </a:hlink>
      <a:folHlink>
        <a:srgbClr val="808080"/>
      </a:folHlink>
    </a:clrScheme>
    <a:fontScheme name="1_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3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C1FD55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AFE54C"/>
        </a:accent6>
        <a:hlink>
          <a:srgbClr val="008080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4">
        <a:dk1>
          <a:srgbClr val="000000"/>
        </a:dk1>
        <a:lt1>
          <a:srgbClr val="FFFFFF"/>
        </a:lt1>
        <a:dk2>
          <a:srgbClr val="000000"/>
        </a:dk2>
        <a:lt2>
          <a:srgbClr val="006666"/>
        </a:lt2>
        <a:accent1>
          <a:srgbClr val="33CCCC"/>
        </a:accent1>
        <a:accent2>
          <a:srgbClr val="C1FD55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AFE54C"/>
        </a:accent6>
        <a:hlink>
          <a:srgbClr val="008080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5">
        <a:dk1>
          <a:srgbClr val="000000"/>
        </a:dk1>
        <a:lt1>
          <a:srgbClr val="FFFFFF"/>
        </a:lt1>
        <a:dk2>
          <a:srgbClr val="000000"/>
        </a:dk2>
        <a:lt2>
          <a:srgbClr val="006666"/>
        </a:lt2>
        <a:accent1>
          <a:srgbClr val="33CCCC"/>
        </a:accent1>
        <a:accent2>
          <a:srgbClr val="C1FD55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AFE54C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6">
        <a:dk1>
          <a:srgbClr val="000000"/>
        </a:dk1>
        <a:lt1>
          <a:srgbClr val="FFFFFF"/>
        </a:lt1>
        <a:dk2>
          <a:srgbClr val="000000"/>
        </a:dk2>
        <a:lt2>
          <a:srgbClr val="006666"/>
        </a:lt2>
        <a:accent1>
          <a:srgbClr val="33CCCC"/>
        </a:accent1>
        <a:accent2>
          <a:srgbClr val="FFFFFF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E7E7E7"/>
        </a:accent6>
        <a:hlink>
          <a:srgbClr val="006666"/>
        </a:hlink>
        <a:folHlink>
          <a:srgbClr val="B9FF5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1437</Words>
  <Application>Microsoft Office PowerPoint</Application>
  <PresentationFormat>On-screen Show (4:3)</PresentationFormat>
  <Paragraphs>221</Paragraphs>
  <Slides>24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ＭＳ Ｐゴシック</vt:lpstr>
      <vt:lpstr>Wingdings</vt:lpstr>
      <vt:lpstr>Arial Black</vt:lpstr>
      <vt:lpstr>1_Pixel</vt:lpstr>
      <vt:lpstr>Transitioning Successfully From Postdoc To Faculty  </vt:lpstr>
      <vt:lpstr>Key First Principle</vt:lpstr>
      <vt:lpstr>Lots to take care of</vt:lpstr>
      <vt:lpstr>To Take Care of You, Reflect On:</vt:lpstr>
      <vt:lpstr>Hit the ground running by…</vt:lpstr>
      <vt:lpstr>Some things that are often over-looked</vt:lpstr>
      <vt:lpstr>Going shopping?</vt:lpstr>
      <vt:lpstr>Relationship management</vt:lpstr>
      <vt:lpstr>Preparing to teach</vt:lpstr>
      <vt:lpstr>tenure</vt:lpstr>
      <vt:lpstr>Time management</vt:lpstr>
      <vt:lpstr>Staffing your research group</vt:lpstr>
      <vt:lpstr>Issues to address during the interview</vt:lpstr>
      <vt:lpstr>Approaches to Effective Interviews</vt:lpstr>
      <vt:lpstr>Checking a reference</vt:lpstr>
      <vt:lpstr>Leadership</vt:lpstr>
      <vt:lpstr>Leaders who succeed:</vt:lpstr>
      <vt:lpstr>Leadership skills are developed over time by…</vt:lpstr>
      <vt:lpstr>Important questions</vt:lpstr>
      <vt:lpstr>Why we run into problems</vt:lpstr>
      <vt:lpstr>Communication within your team</vt:lpstr>
      <vt:lpstr>Ways to build and maintain morale</vt:lpstr>
      <vt:lpstr>Final reflections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Transitioning Successfully From Postdoc To Faculty</dc:title>
  <dc:creator>Milgram, Sharon (NIH/OD) [E]</dc:creator>
  <cp:lastModifiedBy>Bishop, Stephanie (NIH/NIEHS) [C]</cp:lastModifiedBy>
  <cp:revision>12</cp:revision>
  <cp:lastPrinted>2010-03-16T15:59:53Z</cp:lastPrinted>
  <dcterms:created xsi:type="dcterms:W3CDTF">2016-04-29T01:12:35Z</dcterms:created>
  <dcterms:modified xsi:type="dcterms:W3CDTF">2020-08-13T19:04:07Z</dcterms:modified>
</cp:coreProperties>
</file>