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56" r:id="rId2"/>
    <p:sldId id="257" r:id="rId3"/>
    <p:sldId id="260" r:id="rId4"/>
    <p:sldId id="293" r:id="rId5"/>
    <p:sldId id="258" r:id="rId6"/>
    <p:sldId id="370" r:id="rId7"/>
    <p:sldId id="261" r:id="rId8"/>
    <p:sldId id="262" r:id="rId9"/>
    <p:sldId id="380" r:id="rId10"/>
    <p:sldId id="265" r:id="rId11"/>
    <p:sldId id="279" r:id="rId12"/>
    <p:sldId id="281" r:id="rId13"/>
    <p:sldId id="283" r:id="rId14"/>
    <p:sldId id="285" r:id="rId15"/>
    <p:sldId id="287" r:id="rId16"/>
    <p:sldId id="289" r:id="rId17"/>
    <p:sldId id="372" r:id="rId18"/>
    <p:sldId id="356" r:id="rId19"/>
    <p:sldId id="378" r:id="rId20"/>
    <p:sldId id="379" r:id="rId21"/>
    <p:sldId id="373" r:id="rId22"/>
    <p:sldId id="374" r:id="rId23"/>
    <p:sldId id="376" r:id="rId24"/>
    <p:sldId id="294" r:id="rId2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1pPr>
    <a:lvl2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2pPr>
    <a:lvl3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3pPr>
    <a:lvl4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4pPr>
    <a:lvl5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5pPr>
    <a:lvl6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6pPr>
    <a:lvl7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7pPr>
    <a:lvl8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8pPr>
    <a:lvl9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CADDEC"/>
          </a:solidFill>
        </a:fill>
      </a:tcStyle>
    </a:wholeTbl>
    <a:band2H>
      <a:tcTxStyle/>
      <a:tcStyle>
        <a:tcBdr/>
        <a:fill>
          <a:solidFill>
            <a:srgbClr val="E6EFF6"/>
          </a:solidFill>
        </a:fill>
      </a:tcStyle>
    </a:band2H>
    <a:firstCol>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1"/>
          </a:solidFill>
        </a:fill>
      </a:tcStyle>
    </a:firstCol>
    <a:la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381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1"/>
          </a:solidFill>
        </a:fill>
      </a:tcStyle>
    </a:lastRow>
    <a:fir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381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1"/>
          </a:solidFill>
        </a:fill>
      </a:tcStyle>
    </a:firstRow>
  </a:tblStyle>
  <a:tblStyle styleId="{C7B018BB-80A7-4F77-B60F-C8B233D01FF8}" styleName="">
    <a:tblBg/>
    <a:wholeTbl>
      <a:tcTxStyle b="off"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3"/>
          </a:solidFill>
        </a:fill>
      </a:tcStyle>
    </a:firstCol>
    <a:la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381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3"/>
          </a:solidFill>
        </a:fill>
      </a:tcStyle>
    </a:lastRow>
    <a:fir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381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3"/>
          </a:solidFill>
        </a:fill>
      </a:tcStyle>
    </a:firstRow>
  </a:tblStyle>
  <a:tblStyle styleId="{EEE7283C-3CF3-47DC-8721-378D4A62B228}" styleName="">
    <a:tblBg/>
    <a:wholeTbl>
      <a:tcTxStyle b="off"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6"/>
          </a:solidFill>
        </a:fill>
      </a:tcStyle>
    </a:firstCol>
    <a:la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381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6"/>
          </a:solidFill>
        </a:fill>
      </a:tcStyle>
    </a:lastRow>
    <a:fir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381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chemeClr val="accent6"/>
          </a:solidFill>
        </a:fill>
      </a:tcStyle>
    </a:firstRow>
  </a:tblStyle>
  <a:tblStyle styleId="{CF821DB8-F4EB-4A41-A1BA-3FCAFE7338EE}" styleName="">
    <a:tblBg/>
    <a:wholeTbl>
      <a:tcTxStyle b="off" i="off">
        <a:fontRef idx="major">
          <a:srgbClr val="003399"/>
        </a:fontRef>
        <a:srgbClr val="0033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F"/>
          </a:solidFill>
        </a:fill>
      </a:tcStyle>
    </a:wholeTbl>
    <a:band2H>
      <a:tcTxStyle/>
      <a:tcStyle>
        <a:tcBdr/>
        <a:fill>
          <a:solidFill>
            <a:srgbClr val="003399"/>
          </a:solidFill>
        </a:fill>
      </a:tcStyle>
    </a:band2H>
    <a:firstCol>
      <a:tcTxStyle b="on" i="off">
        <a:fontRef idx="major">
          <a:srgbClr val="003399"/>
        </a:fontRef>
        <a:srgbClr val="0033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3399"/>
        </a:fontRef>
        <a:srgbClr val="003399"/>
      </a:tcTxStyle>
      <a:tcStyle>
        <a:tcBdr>
          <a:left>
            <a:ln w="12700" cap="flat">
              <a:noFill/>
              <a:miter lim="400000"/>
            </a:ln>
          </a:left>
          <a:right>
            <a:ln w="12700" cap="flat">
              <a:noFill/>
              <a:miter lim="400000"/>
            </a:ln>
          </a:right>
          <a:top>
            <a:ln w="50800" cap="flat">
              <a:solidFill>
                <a:srgbClr val="003399"/>
              </a:solidFill>
              <a:prstDash val="solid"/>
              <a:round/>
            </a:ln>
          </a:top>
          <a:bottom>
            <a:ln w="25400" cap="flat">
              <a:solidFill>
                <a:srgbClr val="003399"/>
              </a:solidFill>
              <a:prstDash val="solid"/>
              <a:round/>
            </a:ln>
          </a:bottom>
          <a:insideH>
            <a:ln w="12700" cap="flat">
              <a:noFill/>
              <a:miter lim="400000"/>
            </a:ln>
          </a:insideH>
          <a:insideV>
            <a:ln w="12700" cap="flat">
              <a:noFill/>
              <a:miter lim="400000"/>
            </a:ln>
          </a:insideV>
        </a:tcBdr>
        <a:fill>
          <a:solidFill>
            <a:srgbClr val="003399"/>
          </a:solidFill>
        </a:fill>
      </a:tcStyle>
    </a:lastRow>
    <a:firstRow>
      <a:tcTxStyle b="on" i="off">
        <a:fontRef idx="major">
          <a:srgbClr val="003399"/>
        </a:fontRef>
        <a:srgbClr val="003399"/>
      </a:tcTxStyle>
      <a:tcStyle>
        <a:tcBdr>
          <a:left>
            <a:ln w="12700" cap="flat">
              <a:noFill/>
              <a:miter lim="400000"/>
            </a:ln>
          </a:left>
          <a:right>
            <a:ln w="12700" cap="flat">
              <a:noFill/>
              <a:miter lim="400000"/>
            </a:ln>
          </a:right>
          <a:top>
            <a:ln w="25400" cap="flat">
              <a:solidFill>
                <a:srgbClr val="003399"/>
              </a:solidFill>
              <a:prstDash val="solid"/>
              <a:round/>
            </a:ln>
          </a:top>
          <a:bottom>
            <a:ln w="25400" cap="flat">
              <a:solidFill>
                <a:srgbClr val="00339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CACCDD"/>
          </a:solidFill>
        </a:fill>
      </a:tcStyle>
    </a:wholeTbl>
    <a:band2H>
      <a:tcTxStyle/>
      <a:tcStyle>
        <a:tcBdr/>
        <a:fill>
          <a:solidFill>
            <a:srgbClr val="E6E7EF"/>
          </a:solidFill>
        </a:fill>
      </a:tcStyle>
    </a:band2H>
    <a:firstCol>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003399"/>
          </a:solidFill>
        </a:fill>
      </a:tcStyle>
    </a:firstCol>
    <a:la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381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003399"/>
          </a:solidFill>
        </a:fill>
      </a:tcStyle>
    </a:lastRow>
    <a:fir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381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003399"/>
          </a:solidFill>
        </a:fill>
      </a:tcStyle>
    </a:firstRow>
  </a:tblStyle>
  <a:tblStyle styleId="{2708684C-4D16-4618-839F-0558EEFCDFE6}" styleName="">
    <a:tblBg/>
    <a:wholeTbl>
      <a:tcTxStyle b="off"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003399">
              <a:alpha val="20000"/>
            </a:srgbClr>
          </a:solidFill>
        </a:fill>
      </a:tcStyle>
    </a:wholeTbl>
    <a:band2H>
      <a:tcTxStyle/>
      <a:tcStyle>
        <a:tcBdr/>
        <a:fill>
          <a:solidFill>
            <a:srgbClr val="FFFFFF"/>
          </a:solidFill>
        </a:fill>
      </a:tcStyle>
    </a:band2H>
    <a:firstCol>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solidFill>
            <a:srgbClr val="003399">
              <a:alpha val="20000"/>
            </a:srgbClr>
          </a:solidFill>
        </a:fill>
      </a:tcStyle>
    </a:firstCol>
    <a:la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50800" cap="flat">
              <a:solidFill>
                <a:srgbClr val="003399"/>
              </a:solidFill>
              <a:prstDash val="solid"/>
              <a:round/>
            </a:ln>
          </a:top>
          <a:bottom>
            <a:ln w="127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noFill/>
        </a:fill>
      </a:tcStyle>
    </a:lastRow>
    <a:firstRow>
      <a:tcTxStyle b="on" i="off">
        <a:fontRef idx="major">
          <a:srgbClr val="003399"/>
        </a:fontRef>
        <a:srgbClr val="003399"/>
      </a:tcTxStyle>
      <a:tcStyle>
        <a:tcBdr>
          <a:left>
            <a:ln w="12700" cap="flat">
              <a:solidFill>
                <a:srgbClr val="003399"/>
              </a:solidFill>
              <a:prstDash val="solid"/>
              <a:round/>
            </a:ln>
          </a:left>
          <a:right>
            <a:ln w="12700" cap="flat">
              <a:solidFill>
                <a:srgbClr val="003399"/>
              </a:solidFill>
              <a:prstDash val="solid"/>
              <a:round/>
            </a:ln>
          </a:right>
          <a:top>
            <a:ln w="12700" cap="flat">
              <a:solidFill>
                <a:srgbClr val="003399"/>
              </a:solidFill>
              <a:prstDash val="solid"/>
              <a:round/>
            </a:ln>
          </a:top>
          <a:bottom>
            <a:ln w="25400" cap="flat">
              <a:solidFill>
                <a:srgbClr val="003399"/>
              </a:solidFill>
              <a:prstDash val="solid"/>
              <a:round/>
            </a:ln>
          </a:bottom>
          <a:insideH>
            <a:ln w="12700" cap="flat">
              <a:solidFill>
                <a:srgbClr val="003399"/>
              </a:solidFill>
              <a:prstDash val="solid"/>
              <a:round/>
            </a:ln>
          </a:insideH>
          <a:insideV>
            <a:ln w="12700" cap="flat">
              <a:solidFill>
                <a:srgbClr val="00339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0"/>
    <p:restoredTop sz="93304"/>
  </p:normalViewPr>
  <p:slideViewPr>
    <p:cSldViewPr snapToObjects="1">
      <p:cViewPr varScale="1">
        <p:scale>
          <a:sx n="106" d="100"/>
          <a:sy n="106" d="100"/>
        </p:scale>
        <p:origin x="76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29FC1E-6F51-EA42-84ED-089A43985788}" type="datetimeFigureOut">
              <a:rPr lang="en-US" smtClean="0"/>
              <a:t>8/13/2020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F61D47-9CBC-904D-9332-0D1C96CC8FB2}" type="slidenum">
              <a:rPr lang="en-US" smtClean="0"/>
              <a:t>‹#›</a:t>
            </a:fld>
            <a:endParaRPr lang="en-US"/>
          </a:p>
        </p:txBody>
      </p:sp>
    </p:spTree>
    <p:extLst>
      <p:ext uri="{BB962C8B-B14F-4D97-AF65-F5344CB8AC3E}">
        <p14:creationId xmlns:p14="http://schemas.microsoft.com/office/powerpoint/2010/main" val="104486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7771934"/>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a:t>
            </a:r>
            <a:r>
              <a:rPr lang="en-US" baseline="0" dirty="0"/>
              <a:t> deal with conflict are leadership skills !!</a:t>
            </a:r>
            <a:endParaRPr lang="en-US" dirty="0"/>
          </a:p>
        </p:txBody>
      </p:sp>
    </p:spTree>
    <p:extLst>
      <p:ext uri="{BB962C8B-B14F-4D97-AF65-F5344CB8AC3E}">
        <p14:creationId xmlns:p14="http://schemas.microsoft.com/office/powerpoint/2010/main" val="17561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When is collaborating not a good idea?  Use chat box</a:t>
            </a:r>
          </a:p>
          <a:p>
            <a:endParaRPr lang="en-US"/>
          </a:p>
          <a:p>
            <a:r>
              <a:rPr lang="en-US"/>
              <a:t>This can often be the go to for teams and work groups, yet the facilitative/collaborative skill set is not always in place. How can you get more out of your team?  We'll talk about this in the next section after we go to a breakout session.</a:t>
            </a:r>
          </a:p>
        </p:txBody>
      </p:sp>
    </p:spTree>
    <p:extLst>
      <p:ext uri="{BB962C8B-B14F-4D97-AF65-F5344CB8AC3E}">
        <p14:creationId xmlns:p14="http://schemas.microsoft.com/office/powerpoint/2010/main" val="152804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(4/7/20 15:35) -----</a:t>
            </a:r>
          </a:p>
          <a:p>
            <a:r>
              <a:rPr lang="en-US" dirty="0"/>
              <a:t>We are now going to randomly put you into breakout rooms. Zoom should do this automatically and you should be able to see and hear and chat with the people in your room. If you don't get put in a room you'll be in the main room and we will move you manually. If you have an issue in your breakout room - call us for help. You'll have 12 minutes to talk about the two scenarios and when we come back, we'll ask for a few folks to report back and for you to post to chat your ideas. Okay, here we go!!  </a:t>
            </a:r>
          </a:p>
        </p:txBody>
      </p:sp>
    </p:spTree>
    <p:extLst>
      <p:ext uri="{BB962C8B-B14F-4D97-AF65-F5344CB8AC3E}">
        <p14:creationId xmlns:p14="http://schemas.microsoft.com/office/powerpoint/2010/main" val="219459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97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3FD385A5-C4A9-6A42-BD61-B1FF07C585B2}" type="slidenum">
              <a:rPr lang="en-US" sz="1200">
                <a:latin typeface="Arial" charset="0"/>
              </a:rPr>
              <a:pPr/>
              <a:t>19</a:t>
            </a:fld>
            <a:endParaRPr lang="en-US" sz="1200">
              <a:latin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8FD8165A-65BD-874D-B346-EBF79A3BD6B6}" type="slidenum">
              <a:rPr lang="en-US" sz="1200">
                <a:latin typeface="Arial" charset="0"/>
              </a:rPr>
              <a:pPr/>
              <a:t>20</a:t>
            </a:fld>
            <a:endParaRPr lang="en-US" sz="1200">
              <a:latin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(4/7/20 15:18) -----</a:t>
            </a:r>
          </a:p>
          <a:p>
            <a:r>
              <a:rPr lang="en-US" dirty="0"/>
              <a:t>Invite you to stand up at 30 minutes for about 10 - 20 seconds. It's the </a:t>
            </a:r>
            <a:r>
              <a:rPr lang="en-US" dirty="0" err="1"/>
              <a:t>Cheveron</a:t>
            </a:r>
            <a:r>
              <a:rPr lang="en-US" dirty="0"/>
              <a:t> way.</a:t>
            </a:r>
          </a:p>
          <a:p>
            <a:r>
              <a:rPr lang="en-US" dirty="0"/>
              <a:t>We'll use random breakout rooms for a couple of the exercises.</a:t>
            </a:r>
          </a:p>
          <a:p>
            <a:r>
              <a:rPr lang="en-US" dirty="0"/>
              <a:t>Ask questions by Chat as they come to you, we’ll collect them, and</a:t>
            </a:r>
            <a:r>
              <a:rPr lang="en-US" baseline="0" dirty="0"/>
              <a:t> address them at the end with a Q &amp; Session</a:t>
            </a:r>
            <a:endParaRPr lang="en-US" dirty="0"/>
          </a:p>
        </p:txBody>
      </p:sp>
    </p:spTree>
    <p:extLst>
      <p:ext uri="{BB962C8B-B14F-4D97-AF65-F5344CB8AC3E}">
        <p14:creationId xmlns:p14="http://schemas.microsoft.com/office/powerpoint/2010/main" val="3177370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434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Opened Faculty ombuds office in spring 2015 and added staff services in January 2017. In the conflict engagement field for 38 years.</a:t>
            </a:r>
          </a:p>
        </p:txBody>
      </p:sp>
    </p:spTree>
    <p:extLst>
      <p:ext uri="{BB962C8B-B14F-4D97-AF65-F5344CB8AC3E}">
        <p14:creationId xmlns:p14="http://schemas.microsoft.com/office/powerpoint/2010/main" val="372194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(4/7/20 15:18) -----</a:t>
            </a:r>
          </a:p>
          <a:p>
            <a:r>
              <a:rPr lang="en-US" dirty="0"/>
              <a:t>Use the Chat box.</a:t>
            </a:r>
          </a:p>
          <a:p>
            <a:r>
              <a:rPr lang="en-US" dirty="0"/>
              <a:t>1. Last time you, a family member or colleague was in a conflict - how did it feel?</a:t>
            </a:r>
          </a:p>
          <a:p>
            <a:r>
              <a:rPr lang="en-US" dirty="0"/>
              <a:t>2. Now give me one word definitions of "conflict"</a:t>
            </a:r>
          </a:p>
          <a:p>
            <a:r>
              <a:rPr lang="en-US" dirty="0"/>
              <a:t>Pause - let's think about 1 and 2 - what does it say about how we feel and think about conflict?</a:t>
            </a:r>
          </a:p>
          <a:p>
            <a:r>
              <a:rPr lang="en-US" dirty="0"/>
              <a:t>3. Now give me one word definitions of conflict that are positive, constructive.</a:t>
            </a:r>
          </a:p>
        </p:txBody>
      </p:sp>
    </p:spTree>
    <p:extLst>
      <p:ext uri="{BB962C8B-B14F-4D97-AF65-F5344CB8AC3E}">
        <p14:creationId xmlns:p14="http://schemas.microsoft.com/office/powerpoint/2010/main" val="4058551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It's a bad choice when - use the Chat box to respond.</a:t>
            </a:r>
          </a:p>
          <a:p>
            <a:endParaRPr lang="en-US"/>
          </a:p>
          <a:p>
            <a:endParaRPr lang="en-US"/>
          </a:p>
          <a:p>
            <a:r>
              <a:rPr lang="en-US"/>
              <a:t>Usually not so good in the workplace. Things don't seem to go away!!</a:t>
            </a:r>
          </a:p>
        </p:txBody>
      </p:sp>
    </p:spTree>
    <p:extLst>
      <p:ext uri="{BB962C8B-B14F-4D97-AF65-F5344CB8AC3E}">
        <p14:creationId xmlns:p14="http://schemas.microsoft.com/office/powerpoint/2010/main" val="133638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When is accomondate not a good idea?  Use chat box.</a:t>
            </a:r>
          </a:p>
          <a:p>
            <a:endParaRPr lang="en-US"/>
          </a:p>
          <a:p>
            <a:r>
              <a:rPr lang="en-US"/>
              <a:t>Often used in the workplace until overuse leads to strong emotions that impact ability to work with others.</a:t>
            </a:r>
          </a:p>
        </p:txBody>
      </p:sp>
    </p:spTree>
    <p:extLst>
      <p:ext uri="{BB962C8B-B14F-4D97-AF65-F5344CB8AC3E}">
        <p14:creationId xmlns:p14="http://schemas.microsoft.com/office/powerpoint/2010/main" val="69062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When is compromise not a good idea - use chat box.</a:t>
            </a:r>
          </a:p>
          <a:p>
            <a:endParaRPr lang="en-US"/>
          </a:p>
          <a:p>
            <a:r>
              <a:rPr lang="en-US"/>
              <a:t>We can miss out on creative solutions that provide mutual gain. It keeps us in a zero sum framework that shows up as you vs. me.</a:t>
            </a:r>
          </a:p>
        </p:txBody>
      </p:sp>
    </p:spTree>
    <p:extLst>
      <p:ext uri="{BB962C8B-B14F-4D97-AF65-F5344CB8AC3E}">
        <p14:creationId xmlns:p14="http://schemas.microsoft.com/office/powerpoint/2010/main" val="327078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(4/7/20 15:35) -----</a:t>
            </a:r>
          </a:p>
          <a:p>
            <a:r>
              <a:rPr lang="en-US"/>
              <a:t>When is this choice not so good? - use chat box</a:t>
            </a:r>
          </a:p>
          <a:p>
            <a:endParaRPr lang="en-US"/>
          </a:p>
          <a:p>
            <a:r>
              <a:rPr lang="en-US"/>
              <a:t>This is often a "go to" response based on positional hierachy - just "do it because I'm your boss" - does not build loyalty or willingness to go the extra mile.</a:t>
            </a:r>
          </a:p>
        </p:txBody>
      </p:sp>
    </p:spTree>
    <p:extLst>
      <p:ext uri="{BB962C8B-B14F-4D97-AF65-F5344CB8AC3E}">
        <p14:creationId xmlns:p14="http://schemas.microsoft.com/office/powerpoint/2010/main" val="419821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8413147" y="6460398"/>
            <a:ext cx="273654" cy="26425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36" name="Image"/>
          <p:cNvSpPr>
            <a:spLocks noGrp="1"/>
          </p:cNvSpPr>
          <p:nvPr>
            <p:ph type="pic" sz="quarter" idx="13"/>
          </p:nvPr>
        </p:nvSpPr>
        <p:spPr>
          <a:xfrm>
            <a:off x="4723803" y="3580803"/>
            <a:ext cx="3750471" cy="2652119"/>
          </a:xfrm>
          <a:prstGeom prst="rect">
            <a:avLst/>
          </a:prstGeom>
        </p:spPr>
        <p:txBody>
          <a:bodyPr lIns="91439" tIns="45719" rIns="91439" bIns="45719">
            <a:noAutofit/>
          </a:bodyPr>
          <a:lstStyle/>
          <a:p>
            <a:endParaRPr/>
          </a:p>
        </p:txBody>
      </p:sp>
      <p:sp>
        <p:nvSpPr>
          <p:cNvPr id="37" name="Image"/>
          <p:cNvSpPr>
            <a:spLocks noGrp="1"/>
          </p:cNvSpPr>
          <p:nvPr>
            <p:ph type="pic" sz="quarter" idx="14"/>
          </p:nvPr>
        </p:nvSpPr>
        <p:spPr>
          <a:xfrm>
            <a:off x="4728176" y="625077"/>
            <a:ext cx="3750474" cy="2652119"/>
          </a:xfrm>
          <a:prstGeom prst="rect">
            <a:avLst/>
          </a:prstGeom>
        </p:spPr>
        <p:txBody>
          <a:bodyPr lIns="91439" tIns="45719" rIns="91439" bIns="45719">
            <a:noAutofit/>
          </a:bodyPr>
          <a:lstStyle/>
          <a:p>
            <a:endParaRPr/>
          </a:p>
        </p:txBody>
      </p:sp>
      <p:sp>
        <p:nvSpPr>
          <p:cNvPr id="38" name="Image"/>
          <p:cNvSpPr>
            <a:spLocks noGrp="1"/>
          </p:cNvSpPr>
          <p:nvPr>
            <p:ph type="pic" sz="half" idx="15"/>
          </p:nvPr>
        </p:nvSpPr>
        <p:spPr>
          <a:xfrm>
            <a:off x="669725" y="625077"/>
            <a:ext cx="3750471" cy="5607846"/>
          </a:xfrm>
          <a:prstGeom prst="rect">
            <a:avLst/>
          </a:prstGeom>
        </p:spPr>
        <p:txBody>
          <a:bodyPr lIns="91439" tIns="45719" rIns="91439" bIns="45719">
            <a:noAutofit/>
          </a:bodyPr>
          <a:lstStyle/>
          <a:p>
            <a:endParaRPr/>
          </a:p>
        </p:txBody>
      </p:sp>
      <p:sp>
        <p:nvSpPr>
          <p:cNvPr id="39" name="Slide Number"/>
          <p:cNvSpPr txBox="1">
            <a:spLocks noGrp="1"/>
          </p:cNvSpPr>
          <p:nvPr>
            <p:ph type="sldNum" sz="quarter" idx="2"/>
          </p:nvPr>
        </p:nvSpPr>
        <p:spPr>
          <a:xfrm>
            <a:off x="4440733" y="6505277"/>
            <a:ext cx="253605" cy="249237"/>
          </a:xfrm>
          <a:prstGeom prst="rect">
            <a:avLst/>
          </a:prstGeom>
        </p:spPr>
        <p:txBody>
          <a:bodyPr lIns="35717" tIns="35717" rIns="35717" bIns="35717" anchor="t"/>
          <a:lstStyle>
            <a:lvl1pPr algn="ctr" defTabSz="410764">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pic>
        <p:nvPicPr>
          <p:cNvPr id="46" name="Picture 2" descr="Picture 2"/>
          <p:cNvPicPr>
            <a:picLocks noChangeAspect="1"/>
          </p:cNvPicPr>
          <p:nvPr/>
        </p:nvPicPr>
        <p:blipFill>
          <a:blip r:embed="rId2">
            <a:extLst/>
          </a:blip>
          <a:stretch>
            <a:fillRect/>
          </a:stretch>
        </p:blipFill>
        <p:spPr>
          <a:xfrm>
            <a:off x="-1" y="-1"/>
            <a:ext cx="9144002" cy="457201"/>
          </a:xfrm>
          <a:prstGeom prst="rect">
            <a:avLst/>
          </a:prstGeom>
          <a:ln w="12700">
            <a:miter lim="400000"/>
          </a:ln>
        </p:spPr>
      </p:pic>
      <p:sp>
        <p:nvSpPr>
          <p:cNvPr id="47" name="Title Text"/>
          <p:cNvSpPr txBox="1">
            <a:spLocks noGrp="1"/>
          </p:cNvSpPr>
          <p:nvPr>
            <p:ph type="title"/>
          </p:nvPr>
        </p:nvSpPr>
        <p:spPr>
          <a:xfrm>
            <a:off x="457199" y="900112"/>
            <a:ext cx="8229602" cy="1068389"/>
          </a:xfrm>
          <a:prstGeom prst="rect">
            <a:avLst/>
          </a:prstGeom>
        </p:spPr>
        <p:txBody>
          <a:bodyPr lIns="45719" tIns="45719" rIns="45719" bIns="45719"/>
          <a:lstStyle>
            <a:lvl1pPr defTabSz="457200">
              <a:defRPr sz="3000">
                <a:solidFill>
                  <a:srgbClr val="000000"/>
                </a:solidFill>
                <a:latin typeface="+mj-lt"/>
                <a:ea typeface="+mj-ea"/>
                <a:cs typeface="+mj-cs"/>
                <a:sym typeface="Arial"/>
              </a:defRPr>
            </a:lvl1pPr>
          </a:lstStyle>
          <a:p>
            <a:r>
              <a:t>Title Text</a:t>
            </a:r>
          </a:p>
        </p:txBody>
      </p:sp>
      <p:sp>
        <p:nvSpPr>
          <p:cNvPr id="48" name="Body Level One…"/>
          <p:cNvSpPr txBox="1">
            <a:spLocks noGrp="1"/>
          </p:cNvSpPr>
          <p:nvPr>
            <p:ph type="body" sz="half" idx="1"/>
          </p:nvPr>
        </p:nvSpPr>
        <p:spPr>
          <a:xfrm>
            <a:off x="457199" y="1968499"/>
            <a:ext cx="4038602" cy="4157665"/>
          </a:xfrm>
          <a:prstGeom prst="rect">
            <a:avLst/>
          </a:prstGeom>
        </p:spPr>
        <p:txBody>
          <a:bodyPr lIns="45719" tIns="45719" rIns="45719" bIns="45719"/>
          <a:lstStyle>
            <a:lvl1pPr marL="318406" indent="-318406" defTabSz="457200">
              <a:spcBef>
                <a:spcPts val="600"/>
              </a:spcBef>
              <a:buClrTx/>
              <a:buSzPct val="100000"/>
              <a:buFont typeface="Arial"/>
              <a:buChar char="•"/>
              <a:defRPr sz="2600">
                <a:solidFill>
                  <a:srgbClr val="000000"/>
                </a:solidFill>
                <a:latin typeface="+mj-lt"/>
                <a:ea typeface="+mj-ea"/>
                <a:cs typeface="+mj-cs"/>
                <a:sym typeface="Arial"/>
              </a:defRPr>
            </a:lvl1pPr>
            <a:lvl2pPr marL="766762" indent="-309562" defTabSz="457200">
              <a:spcBef>
                <a:spcPts val="600"/>
              </a:spcBef>
              <a:buClrTx/>
              <a:buSzPct val="100000"/>
              <a:buFont typeface="Arial"/>
              <a:buChar char="–"/>
              <a:defRPr sz="2600">
                <a:solidFill>
                  <a:srgbClr val="000000"/>
                </a:solidFill>
                <a:latin typeface="+mj-lt"/>
                <a:ea typeface="+mj-ea"/>
                <a:cs typeface="+mj-cs"/>
                <a:sym typeface="Arial"/>
              </a:defRPr>
            </a:lvl2pPr>
            <a:lvl3pPr marL="1211579" indent="-297179" defTabSz="457200">
              <a:spcBef>
                <a:spcPts val="600"/>
              </a:spcBef>
              <a:buClrTx/>
              <a:buSzPct val="100000"/>
              <a:buFont typeface="Arial"/>
              <a:buChar char="•"/>
              <a:defRPr sz="2600">
                <a:solidFill>
                  <a:srgbClr val="000000"/>
                </a:solidFill>
                <a:latin typeface="+mj-lt"/>
                <a:ea typeface="+mj-ea"/>
                <a:cs typeface="+mj-cs"/>
                <a:sym typeface="Arial"/>
              </a:defRPr>
            </a:lvl3pPr>
            <a:lvl4pPr marL="1701800" indent="-330200" defTabSz="457200">
              <a:spcBef>
                <a:spcPts val="600"/>
              </a:spcBef>
              <a:buClrTx/>
              <a:buSzPct val="100000"/>
              <a:buFont typeface="Arial"/>
              <a:buChar char="–"/>
              <a:defRPr sz="2600">
                <a:solidFill>
                  <a:srgbClr val="000000"/>
                </a:solidFill>
                <a:latin typeface="+mj-lt"/>
                <a:ea typeface="+mj-ea"/>
                <a:cs typeface="+mj-cs"/>
                <a:sym typeface="Arial"/>
              </a:defRPr>
            </a:lvl4pPr>
            <a:lvl5pPr marL="2159000" indent="-330200" defTabSz="457200">
              <a:spcBef>
                <a:spcPts val="600"/>
              </a:spcBef>
              <a:buClrTx/>
              <a:buSzPct val="100000"/>
              <a:buFont typeface="Arial"/>
              <a:buChar char="»"/>
              <a:defRPr sz="2600">
                <a:solidFill>
                  <a:srgbClr val="00000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427272" y="6419277"/>
            <a:ext cx="259528" cy="239269"/>
          </a:xfrm>
          <a:prstGeom prst="rect">
            <a:avLst/>
          </a:prstGeom>
        </p:spPr>
        <p:txBody>
          <a:bodyPr lIns="45719" tIns="45719" rIns="45719" bIns="45719" anchor="ctr"/>
          <a:lstStyle>
            <a:lvl1pPr defTabSz="457200">
              <a:defRPr sz="11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64" name="Group"/>
          <p:cNvGrpSpPr/>
          <p:nvPr/>
        </p:nvGrpSpPr>
        <p:grpSpPr>
          <a:xfrm>
            <a:off x="0" y="0"/>
            <a:ext cx="9140825" cy="6850063"/>
            <a:chOff x="0" y="0"/>
            <a:chExt cx="9140825" cy="6850062"/>
          </a:xfrm>
        </p:grpSpPr>
        <p:grpSp>
          <p:nvGrpSpPr>
            <p:cNvPr id="61" name="Group"/>
            <p:cNvGrpSpPr/>
            <p:nvPr/>
          </p:nvGrpSpPr>
          <p:grpSpPr>
            <a:xfrm>
              <a:off x="2743200" y="3540125"/>
              <a:ext cx="6392863" cy="3309938"/>
              <a:chOff x="0" y="0"/>
              <a:chExt cx="6392862" cy="3309937"/>
            </a:xfrm>
          </p:grpSpPr>
          <p:sp>
            <p:nvSpPr>
              <p:cNvPr id="56" name="Shape"/>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57" name="Shape"/>
              <p:cNvSpPr/>
              <p:nvPr/>
            </p:nvSpPr>
            <p:spPr>
              <a:xfrm>
                <a:off x="3876675" y="700087"/>
                <a:ext cx="1998663" cy="1287463"/>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58" name="Shape"/>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59" name="Shape"/>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60" name="Shape"/>
              <p:cNvSpPr/>
              <p:nvPr/>
            </p:nvSpPr>
            <p:spPr>
              <a:xfrm>
                <a:off x="4402137" y="138112"/>
                <a:ext cx="1981201" cy="85566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grpSp>
        <p:sp>
          <p:nvSpPr>
            <p:cNvPr id="62" name="Shape"/>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63" name="Rectangle"/>
            <p:cNvSpPr/>
            <p:nvPr/>
          </p:nvSpPr>
          <p:spPr>
            <a:xfrm>
              <a:off x="0" y="0"/>
              <a:ext cx="9140825" cy="2819400"/>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grpSp>
      <p:sp>
        <p:nvSpPr>
          <p:cNvPr id="65" name="Slide Number"/>
          <p:cNvSpPr txBox="1">
            <a:spLocks noGrp="1"/>
          </p:cNvSpPr>
          <p:nvPr>
            <p:ph type="sldNum" sz="quarter" idx="2"/>
          </p:nvPr>
        </p:nvSpPr>
        <p:spPr>
          <a:xfrm>
            <a:off x="8413144" y="6460395"/>
            <a:ext cx="273657" cy="264256"/>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pic>
        <p:nvPicPr>
          <p:cNvPr id="72" name="Picture 2" descr="Picture 2"/>
          <p:cNvPicPr>
            <a:picLocks noChangeAspect="1"/>
          </p:cNvPicPr>
          <p:nvPr/>
        </p:nvPicPr>
        <p:blipFill>
          <a:blip r:embed="rId2">
            <a:extLst/>
          </a:blip>
          <a:stretch>
            <a:fillRect/>
          </a:stretch>
        </p:blipFill>
        <p:spPr>
          <a:xfrm>
            <a:off x="-1" y="-1"/>
            <a:ext cx="9144002" cy="457201"/>
          </a:xfrm>
          <a:prstGeom prst="rect">
            <a:avLst/>
          </a:prstGeom>
          <a:ln w="12700">
            <a:miter lim="400000"/>
          </a:ln>
        </p:spPr>
      </p:pic>
      <p:sp>
        <p:nvSpPr>
          <p:cNvPr id="73" name="Title Text"/>
          <p:cNvSpPr txBox="1">
            <a:spLocks noGrp="1"/>
          </p:cNvSpPr>
          <p:nvPr>
            <p:ph type="title"/>
          </p:nvPr>
        </p:nvSpPr>
        <p:spPr>
          <a:xfrm>
            <a:off x="457199" y="900112"/>
            <a:ext cx="8229602" cy="1068389"/>
          </a:xfrm>
          <a:prstGeom prst="rect">
            <a:avLst/>
          </a:prstGeom>
        </p:spPr>
        <p:txBody>
          <a:bodyPr lIns="45719" tIns="45719" rIns="45719" bIns="45719"/>
          <a:lstStyle>
            <a:lvl1pPr defTabSz="457200">
              <a:defRPr sz="3000">
                <a:solidFill>
                  <a:srgbClr val="000000"/>
                </a:solidFill>
                <a:latin typeface="+mj-lt"/>
                <a:ea typeface="+mj-ea"/>
                <a:cs typeface="+mj-cs"/>
                <a:sym typeface="Arial"/>
              </a:defRPr>
            </a:lvl1pPr>
          </a:lstStyle>
          <a:p>
            <a:r>
              <a:t>Title Text</a:t>
            </a:r>
          </a:p>
        </p:txBody>
      </p:sp>
      <p:sp>
        <p:nvSpPr>
          <p:cNvPr id="74" name="Body Level One…"/>
          <p:cNvSpPr txBox="1">
            <a:spLocks noGrp="1"/>
          </p:cNvSpPr>
          <p:nvPr>
            <p:ph type="body" idx="1"/>
          </p:nvPr>
        </p:nvSpPr>
        <p:spPr>
          <a:xfrm>
            <a:off x="457199" y="3022599"/>
            <a:ext cx="8229602" cy="3103565"/>
          </a:xfrm>
          <a:prstGeom prst="rect">
            <a:avLst/>
          </a:prstGeom>
        </p:spPr>
        <p:txBody>
          <a:bodyPr lIns="45719" tIns="45719" rIns="45719" bIns="45719"/>
          <a:lstStyle>
            <a:lvl1pPr marL="314325" indent="-314325" defTabSz="457200">
              <a:spcBef>
                <a:spcPts val="500"/>
              </a:spcBef>
              <a:buClrTx/>
              <a:buSzPct val="100000"/>
              <a:buFont typeface="Arial"/>
              <a:buChar char="•"/>
              <a:defRPr sz="2200">
                <a:solidFill>
                  <a:srgbClr val="000000"/>
                </a:solidFill>
                <a:latin typeface="+mj-lt"/>
                <a:ea typeface="+mj-ea"/>
                <a:cs typeface="+mj-cs"/>
                <a:sym typeface="Arial"/>
              </a:defRPr>
            </a:lvl1pPr>
            <a:lvl2pPr marL="719137" indent="-261937" defTabSz="457200">
              <a:spcBef>
                <a:spcPts val="500"/>
              </a:spcBef>
              <a:buClrTx/>
              <a:buSzPct val="100000"/>
              <a:buFont typeface="Arial"/>
              <a:buChar char="–"/>
              <a:defRPr sz="2200">
                <a:solidFill>
                  <a:srgbClr val="000000"/>
                </a:solidFill>
                <a:latin typeface="+mj-lt"/>
                <a:ea typeface="+mj-ea"/>
                <a:cs typeface="+mj-cs"/>
                <a:sym typeface="Arial"/>
              </a:defRPr>
            </a:lvl2pPr>
            <a:lvl3pPr marL="1193800" indent="-279400" defTabSz="457200">
              <a:spcBef>
                <a:spcPts val="500"/>
              </a:spcBef>
              <a:buClrTx/>
              <a:buSzPct val="100000"/>
              <a:buFont typeface="Arial"/>
              <a:buChar char="•"/>
              <a:defRPr sz="2200">
                <a:solidFill>
                  <a:srgbClr val="000000"/>
                </a:solidFill>
                <a:latin typeface="+mj-lt"/>
                <a:ea typeface="+mj-ea"/>
                <a:cs typeface="+mj-cs"/>
                <a:sym typeface="Arial"/>
              </a:defRPr>
            </a:lvl3pPr>
            <a:lvl4pPr marL="1730828" indent="-359228" defTabSz="457200">
              <a:spcBef>
                <a:spcPts val="500"/>
              </a:spcBef>
              <a:buClrTx/>
              <a:buSzPct val="100000"/>
              <a:buFont typeface="Arial"/>
              <a:buChar char="–"/>
              <a:defRPr sz="2200">
                <a:solidFill>
                  <a:srgbClr val="000000"/>
                </a:solidFill>
                <a:latin typeface="+mj-lt"/>
                <a:ea typeface="+mj-ea"/>
                <a:cs typeface="+mj-cs"/>
                <a:sym typeface="Arial"/>
              </a:defRPr>
            </a:lvl4pPr>
            <a:lvl5pPr marL="2331719" indent="-502919" defTabSz="457200">
              <a:spcBef>
                <a:spcPts val="500"/>
              </a:spcBef>
              <a:buClrTx/>
              <a:buSzPct val="100000"/>
              <a:buFont typeface="Arial"/>
              <a:buChar char="»"/>
              <a:defRPr sz="2200">
                <a:solidFill>
                  <a:srgbClr val="00000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xfrm>
            <a:off x="8427272" y="6419277"/>
            <a:ext cx="259528" cy="239269"/>
          </a:xfrm>
          <a:prstGeom prst="rect">
            <a:avLst/>
          </a:prstGeom>
        </p:spPr>
        <p:txBody>
          <a:bodyPr lIns="45719" tIns="45719" rIns="45719" bIns="45719" anchor="ctr"/>
          <a:lstStyle>
            <a:lvl1pPr defTabSz="457200">
              <a:defRPr sz="11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pic>
        <p:nvPicPr>
          <p:cNvPr id="82" name="Picture 2" descr="Picture 2"/>
          <p:cNvPicPr>
            <a:picLocks noChangeAspect="1"/>
          </p:cNvPicPr>
          <p:nvPr/>
        </p:nvPicPr>
        <p:blipFill>
          <a:blip r:embed="rId2">
            <a:extLst/>
          </a:blip>
          <a:stretch>
            <a:fillRect/>
          </a:stretch>
        </p:blipFill>
        <p:spPr>
          <a:xfrm>
            <a:off x="-1" y="-1"/>
            <a:ext cx="9144002" cy="457201"/>
          </a:xfrm>
          <a:prstGeom prst="rect">
            <a:avLst/>
          </a:prstGeom>
          <a:ln w="12700">
            <a:miter lim="400000"/>
          </a:ln>
        </p:spPr>
      </p:pic>
      <p:sp>
        <p:nvSpPr>
          <p:cNvPr id="83" name="Slide Number"/>
          <p:cNvSpPr txBox="1">
            <a:spLocks noGrp="1"/>
          </p:cNvSpPr>
          <p:nvPr>
            <p:ph type="sldNum" sz="quarter" idx="2"/>
          </p:nvPr>
        </p:nvSpPr>
        <p:spPr>
          <a:xfrm>
            <a:off x="8436140" y="6416993"/>
            <a:ext cx="250661" cy="243839"/>
          </a:xfrm>
          <a:prstGeom prst="rect">
            <a:avLst/>
          </a:prstGeom>
        </p:spPr>
        <p:txBody>
          <a:bodyPr lIns="45719" tIns="45719" rIns="45719" bIns="45719" anchor="ctr"/>
          <a:lstStyle>
            <a:lvl1pPr defTabSz="4572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98" name="Group"/>
          <p:cNvGrpSpPr/>
          <p:nvPr/>
        </p:nvGrpSpPr>
        <p:grpSpPr>
          <a:xfrm>
            <a:off x="0" y="0"/>
            <a:ext cx="9140825" cy="6850063"/>
            <a:chOff x="0" y="0"/>
            <a:chExt cx="9140825" cy="6850062"/>
          </a:xfrm>
        </p:grpSpPr>
        <p:grpSp>
          <p:nvGrpSpPr>
            <p:cNvPr id="95" name="Group"/>
            <p:cNvGrpSpPr/>
            <p:nvPr/>
          </p:nvGrpSpPr>
          <p:grpSpPr>
            <a:xfrm>
              <a:off x="2743200" y="3540125"/>
              <a:ext cx="6392863" cy="3309938"/>
              <a:chOff x="0" y="0"/>
              <a:chExt cx="6392862" cy="3309937"/>
            </a:xfrm>
          </p:grpSpPr>
          <p:sp>
            <p:nvSpPr>
              <p:cNvPr id="90" name="Shape"/>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91" name="Shape"/>
              <p:cNvSpPr/>
              <p:nvPr/>
            </p:nvSpPr>
            <p:spPr>
              <a:xfrm>
                <a:off x="3876675" y="700087"/>
                <a:ext cx="1998663" cy="1287463"/>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92" name="Shape"/>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93" name="Shape"/>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94" name="Shape"/>
              <p:cNvSpPr/>
              <p:nvPr/>
            </p:nvSpPr>
            <p:spPr>
              <a:xfrm>
                <a:off x="4402137" y="138112"/>
                <a:ext cx="1981201" cy="85566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grpSp>
        <p:sp>
          <p:nvSpPr>
            <p:cNvPr id="96" name="Shape"/>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sp>
          <p:nvSpPr>
            <p:cNvPr id="97" name="Rectangle"/>
            <p:cNvSpPr/>
            <p:nvPr/>
          </p:nvSpPr>
          <p:spPr>
            <a:xfrm>
              <a:off x="0" y="0"/>
              <a:ext cx="9140825" cy="2819400"/>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45719" tIns="45719" rIns="45719" bIns="45719" numCol="1" anchor="t">
              <a:noAutofit/>
            </a:bodyPr>
            <a:lstStyle/>
            <a:p>
              <a:pPr algn="l">
                <a:defRPr sz="2400" b="0">
                  <a:solidFill>
                    <a:srgbClr val="FFFFFF"/>
                  </a:solidFill>
                  <a:latin typeface="Garamond"/>
                  <a:ea typeface="Garamond"/>
                  <a:cs typeface="Garamond"/>
                  <a:sym typeface="Garamond"/>
                </a:defRPr>
              </a:pPr>
              <a:endParaRPr/>
            </a:p>
          </p:txBody>
        </p:sp>
      </p:grpSp>
      <p:sp>
        <p:nvSpPr>
          <p:cNvPr id="99" name="Slide Number"/>
          <p:cNvSpPr txBox="1">
            <a:spLocks noGrp="1"/>
          </p:cNvSpPr>
          <p:nvPr>
            <p:ph type="sldNum" sz="quarter" idx="2"/>
          </p:nvPr>
        </p:nvSpPr>
        <p:spPr>
          <a:xfrm>
            <a:off x="8413144" y="6460395"/>
            <a:ext cx="273657" cy="264256"/>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7E2B-9213-6C4F-A633-045991B6297B}"/>
              </a:ext>
            </a:extLst>
          </p:cNvPr>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E411D-6732-EF4E-9B29-D47EC8B9D480}"/>
              </a:ext>
            </a:extLst>
          </p:cNvPr>
          <p:cNvSpPr>
            <a:spLocks noGrp="1"/>
          </p:cNvSpPr>
          <p:nvPr>
            <p:ph type="body" sz="half" idx="1"/>
          </p:nvPr>
        </p:nvSpPr>
        <p:spPr>
          <a:xfrm>
            <a:off x="685800" y="1641475"/>
            <a:ext cx="3810000" cy="4454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85551-5AD7-D34A-B32B-9C471C471BB4}"/>
              </a:ext>
            </a:extLst>
          </p:cNvPr>
          <p:cNvSpPr>
            <a:spLocks noGrp="1"/>
          </p:cNvSpPr>
          <p:nvPr>
            <p:ph sz="half" idx="2"/>
          </p:nvPr>
        </p:nvSpPr>
        <p:spPr>
          <a:xfrm>
            <a:off x="4648200" y="1641475"/>
            <a:ext cx="3810000" cy="4454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F8D6F-363F-124B-B6AB-ED542115B274}"/>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06D00A6-4E7E-1340-9119-4128E839F136}"/>
              </a:ext>
            </a:extLst>
          </p:cNvPr>
          <p:cNvSpPr>
            <a:spLocks noGrp="1"/>
          </p:cNvSpPr>
          <p:nvPr>
            <p:ph type="ftr" sz="quarter" idx="11"/>
          </p:nvPr>
        </p:nvSpPr>
        <p:spPr>
          <a:xfrm>
            <a:off x="3124200" y="6248400"/>
            <a:ext cx="2895600" cy="457200"/>
          </a:xfrm>
        </p:spPr>
        <p:txBody>
          <a:bodyPr/>
          <a:lstStyle>
            <a:lvl1pPr>
              <a:defRPr/>
            </a:lvl1pPr>
          </a:lstStyle>
          <a:p>
            <a:r>
              <a:rPr lang="en-US" altLang="en-US"/>
              <a:t>Team Achievement &amp; Dispute Resolution Services</a:t>
            </a:r>
          </a:p>
        </p:txBody>
      </p:sp>
      <p:sp>
        <p:nvSpPr>
          <p:cNvPr id="7" name="Slide Number Placeholder 6">
            <a:extLst>
              <a:ext uri="{FF2B5EF4-FFF2-40B4-BE49-F238E27FC236}">
                <a16:creationId xmlns:a16="http://schemas.microsoft.com/office/drawing/2014/main" id="{EB6F8284-08E5-AF40-9D3E-7DFCAC80DCE7}"/>
              </a:ext>
            </a:extLst>
          </p:cNvPr>
          <p:cNvSpPr>
            <a:spLocks noGrp="1"/>
          </p:cNvSpPr>
          <p:nvPr>
            <p:ph type="sldNum" sz="quarter" idx="12"/>
          </p:nvPr>
        </p:nvSpPr>
        <p:spPr>
          <a:xfrm>
            <a:off x="6553200" y="6248400"/>
            <a:ext cx="1905000" cy="457200"/>
          </a:xfrm>
        </p:spPr>
        <p:txBody>
          <a:bodyPr/>
          <a:lstStyle>
            <a:lvl1pPr>
              <a:defRPr/>
            </a:lvl1pPr>
          </a:lstStyle>
          <a:p>
            <a:fld id="{C7091C5D-C06B-6443-B2BD-3B6AB465322B}" type="slidenum">
              <a:rPr lang="en-US" altLang="en-US"/>
              <a:pPr/>
              <a:t>‹#›</a:t>
            </a:fld>
            <a:endParaRPr lang="en-US" altLang="en-US"/>
          </a:p>
        </p:txBody>
      </p:sp>
    </p:spTree>
    <p:extLst>
      <p:ext uri="{BB962C8B-B14F-4D97-AF65-F5344CB8AC3E}">
        <p14:creationId xmlns:p14="http://schemas.microsoft.com/office/powerpoint/2010/main" val="300092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 name="Group"/>
          <p:cNvGrpSpPr/>
          <p:nvPr/>
        </p:nvGrpSpPr>
        <p:grpSpPr>
          <a:xfrm>
            <a:off x="0" y="-1"/>
            <a:ext cx="9140825" cy="6850067"/>
            <a:chOff x="0" y="0"/>
            <a:chExt cx="9140825" cy="6850065"/>
          </a:xfrm>
        </p:grpSpPr>
        <p:grpSp>
          <p:nvGrpSpPr>
            <p:cNvPr id="7" name="Group"/>
            <p:cNvGrpSpPr/>
            <p:nvPr/>
          </p:nvGrpSpPr>
          <p:grpSpPr>
            <a:xfrm>
              <a:off x="2743200" y="3540125"/>
              <a:ext cx="6392865" cy="3309941"/>
              <a:chOff x="0" y="0"/>
              <a:chExt cx="6392863" cy="3309939"/>
            </a:xfrm>
          </p:grpSpPr>
          <p:sp>
            <p:nvSpPr>
              <p:cNvPr id="2" name="Shape"/>
              <p:cNvSpPr/>
              <p:nvPr/>
            </p:nvSpPr>
            <p:spPr>
              <a:xfrm>
                <a:off x="0" y="657225"/>
                <a:ext cx="4575176" cy="2652715"/>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sp>
            <p:nvSpPr>
              <p:cNvPr id="3" name="Shape"/>
              <p:cNvSpPr/>
              <p:nvPr/>
            </p:nvSpPr>
            <p:spPr>
              <a:xfrm>
                <a:off x="3876675" y="700087"/>
                <a:ext cx="1998665"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sp>
            <p:nvSpPr>
              <p:cNvPr id="4" name="Shape"/>
              <p:cNvSpPr/>
              <p:nvPr/>
            </p:nvSpPr>
            <p:spPr>
              <a:xfrm>
                <a:off x="1860550" y="1771650"/>
                <a:ext cx="4522790" cy="1538290"/>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sp>
            <p:nvSpPr>
              <p:cNvPr id="5" name="Shape"/>
              <p:cNvSpPr/>
              <p:nvPr/>
            </p:nvSpPr>
            <p:spPr>
              <a:xfrm>
                <a:off x="1619250" y="0"/>
                <a:ext cx="4773615" cy="3309940"/>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sp>
            <p:nvSpPr>
              <p:cNvPr id="6" name="Shape"/>
              <p:cNvSpPr/>
              <p:nvPr/>
            </p:nvSpPr>
            <p:spPr>
              <a:xfrm>
                <a:off x="4402137" y="138112"/>
                <a:ext cx="1981203"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grpSp>
        <p:sp>
          <p:nvSpPr>
            <p:cNvPr id="8" name="Shape"/>
            <p:cNvSpPr/>
            <p:nvPr/>
          </p:nvSpPr>
          <p:spPr>
            <a:xfrm>
              <a:off x="5273675" y="2128837"/>
              <a:ext cx="2897189" cy="2439990"/>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sp>
          <p:nvSpPr>
            <p:cNvPr id="9" name="Rectangle"/>
            <p:cNvSpPr/>
            <p:nvPr/>
          </p:nvSpPr>
          <p:spPr>
            <a:xfrm>
              <a:off x="0" y="-1"/>
              <a:ext cx="9140825" cy="2819401"/>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45718" tIns="45718" rIns="45718" bIns="45718" numCol="1" anchor="t">
              <a:noAutofit/>
            </a:bodyPr>
            <a:lstStyle/>
            <a:p>
              <a:pPr algn="l">
                <a:defRPr sz="2400" b="0">
                  <a:solidFill>
                    <a:srgbClr val="FFFFFF"/>
                  </a:solidFill>
                  <a:latin typeface="Garamond"/>
                  <a:ea typeface="Garamond"/>
                  <a:cs typeface="Garamond"/>
                  <a:sym typeface="Garamond"/>
                </a:defRPr>
              </a:pPr>
              <a:endParaRPr/>
            </a:p>
          </p:txBody>
        </p:sp>
      </p:grpSp>
      <p:sp>
        <p:nvSpPr>
          <p:cNvPr id="11" name="Title Text"/>
          <p:cNvSpPr txBox="1">
            <a:spLocks noGrp="1"/>
          </p:cNvSpPr>
          <p:nvPr>
            <p:ph type="title"/>
          </p:nvPr>
        </p:nvSpPr>
        <p:spPr>
          <a:xfrm>
            <a:off x="457200" y="274636"/>
            <a:ext cx="8229600" cy="114300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12"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8413147" y="6466748"/>
            <a:ext cx="273654" cy="264253"/>
          </a:xfrm>
          <a:prstGeom prst="rect">
            <a:avLst/>
          </a:prstGeom>
          <a:ln w="12700">
            <a:miter lim="400000"/>
          </a:ln>
        </p:spPr>
        <p:txBody>
          <a:bodyPr wrap="none" lIns="45718" tIns="45718" rIns="45718" bIns="45718" anchor="b">
            <a:spAutoFit/>
          </a:bodyPr>
          <a:lstStyle>
            <a:lvl1pPr algn="r">
              <a:defRPr sz="1200" b="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E5E5FF"/>
          </a:solidFill>
          <a:uFillTx/>
          <a:latin typeface="Garamond"/>
          <a:ea typeface="Garamond"/>
          <a:cs typeface="Garamond"/>
          <a:sym typeface="Garamond"/>
        </a:defRPr>
      </a:lvl9pPr>
    </p:titleStyle>
    <p:bodyStyle>
      <a:lvl1pPr marL="342900" marR="0" indent="-342900" algn="l" defTabSz="914400" rtl="0" latinLnBrk="0">
        <a:lnSpc>
          <a:spcPct val="100000"/>
        </a:lnSpc>
        <a:spcBef>
          <a:spcPts val="700"/>
        </a:spcBef>
        <a:spcAft>
          <a:spcPts val="0"/>
        </a:spcAft>
        <a:buClr>
          <a:srgbClr val="FFCC00"/>
        </a:buClr>
        <a:buSzPct val="70000"/>
        <a:buFontTx/>
        <a:buChar char="■"/>
        <a:tabLst/>
        <a:defRPr sz="3200" b="0" i="0" u="none" strike="noStrike" cap="none" spc="0" baseline="0">
          <a:ln>
            <a:noFill/>
          </a:ln>
          <a:solidFill>
            <a:srgbClr val="FFFFFF"/>
          </a:solidFill>
          <a:uFillTx/>
          <a:latin typeface="Garamond"/>
          <a:ea typeface="Garamond"/>
          <a:cs typeface="Garamond"/>
          <a:sym typeface="Garamond"/>
        </a:defRPr>
      </a:lvl1pPr>
      <a:lvl2pPr marL="783771" marR="0" indent="-326571" algn="l" defTabSz="914400" rtl="0" latinLnBrk="0">
        <a:lnSpc>
          <a:spcPct val="100000"/>
        </a:lnSpc>
        <a:spcBef>
          <a:spcPts val="700"/>
        </a:spcBef>
        <a:spcAft>
          <a:spcPts val="0"/>
        </a:spcAft>
        <a:buClr>
          <a:srgbClr val="FFCC00"/>
        </a:buClr>
        <a:buSzPct val="70000"/>
        <a:buFontTx/>
        <a:buChar char="■"/>
        <a:tabLst/>
        <a:defRPr sz="3200" b="0" i="0" u="none" strike="noStrike" cap="none" spc="0" baseline="0">
          <a:ln>
            <a:noFill/>
          </a:ln>
          <a:solidFill>
            <a:srgbClr val="FFFFFF"/>
          </a:solidFill>
          <a:uFillTx/>
          <a:latin typeface="Garamond"/>
          <a:ea typeface="Garamond"/>
          <a:cs typeface="Garamond"/>
          <a:sym typeface="Garamond"/>
        </a:defRPr>
      </a:lvl2pPr>
      <a:lvl3pPr marL="1219200" marR="0" indent="-304800" algn="l" defTabSz="914400" rtl="0" latinLnBrk="0">
        <a:lnSpc>
          <a:spcPct val="100000"/>
        </a:lnSpc>
        <a:spcBef>
          <a:spcPts val="700"/>
        </a:spcBef>
        <a:spcAft>
          <a:spcPts val="0"/>
        </a:spcAft>
        <a:buClr>
          <a:srgbClr val="FFCC00"/>
        </a:buClr>
        <a:buSzPct val="70000"/>
        <a:buFontTx/>
        <a:buChar char="■"/>
        <a:tabLst/>
        <a:defRPr sz="3200" b="0" i="0" u="none" strike="noStrike" cap="none" spc="0" baseline="0">
          <a:ln>
            <a:noFill/>
          </a:ln>
          <a:solidFill>
            <a:srgbClr val="FFFFFF"/>
          </a:solidFill>
          <a:uFillTx/>
          <a:latin typeface="Garamond"/>
          <a:ea typeface="Garamond"/>
          <a:cs typeface="Garamond"/>
          <a:sym typeface="Garamond"/>
        </a:defRPr>
      </a:lvl3pPr>
      <a:lvl4pPr marL="1737360" marR="0" indent="-365760" algn="l" defTabSz="914400" rtl="0" latinLnBrk="0">
        <a:lnSpc>
          <a:spcPct val="100000"/>
        </a:lnSpc>
        <a:spcBef>
          <a:spcPts val="700"/>
        </a:spcBef>
        <a:spcAft>
          <a:spcPts val="0"/>
        </a:spcAft>
        <a:buClr>
          <a:srgbClr val="FFCC00"/>
        </a:buClr>
        <a:buSzPct val="70000"/>
        <a:buFontTx/>
        <a:buChar char="■"/>
        <a:tabLst/>
        <a:defRPr sz="3200" b="0" i="0" u="none" strike="noStrike" cap="none" spc="0" baseline="0">
          <a:ln>
            <a:noFill/>
          </a:ln>
          <a:solidFill>
            <a:srgbClr val="FFFFFF"/>
          </a:solidFill>
          <a:uFillTx/>
          <a:latin typeface="Garamond"/>
          <a:ea typeface="Garamond"/>
          <a:cs typeface="Garamond"/>
          <a:sym typeface="Garamond"/>
        </a:defRPr>
      </a:lvl4pPr>
      <a:lvl5pPr marL="2235200" marR="0" indent="-406400" algn="l" defTabSz="914400" rtl="0" latinLnBrk="0">
        <a:lnSpc>
          <a:spcPct val="100000"/>
        </a:lnSpc>
        <a:spcBef>
          <a:spcPts val="700"/>
        </a:spcBef>
        <a:spcAft>
          <a:spcPts val="0"/>
        </a:spcAft>
        <a:buClr>
          <a:srgbClr val="FFCC00"/>
        </a:buClr>
        <a:buSzPct val="70000"/>
        <a:buFontTx/>
        <a:buChar char="■"/>
        <a:tabLst/>
        <a:defRPr sz="3200" b="0" i="0" u="none" strike="noStrike" cap="none" spc="0" baseline="0">
          <a:ln>
            <a:noFill/>
          </a:ln>
          <a:solidFill>
            <a:srgbClr val="FFFFFF"/>
          </a:solidFill>
          <a:uFillTx/>
          <a:latin typeface="Garamond"/>
          <a:ea typeface="Garamond"/>
          <a:cs typeface="Garamond"/>
          <a:sym typeface="Garamond"/>
        </a:defRPr>
      </a:lvl5pPr>
      <a:lvl6pPr marL="0" marR="0" indent="2286000" algn="l" defTabSz="914400" rtl="0" latinLnBrk="0">
        <a:lnSpc>
          <a:spcPct val="100000"/>
        </a:lnSpc>
        <a:spcBef>
          <a:spcPts val="700"/>
        </a:spcBef>
        <a:spcAft>
          <a:spcPts val="0"/>
        </a:spcAft>
        <a:buClr>
          <a:srgbClr val="FFCC00"/>
        </a:buClr>
        <a:buSzTx/>
        <a:buFontTx/>
        <a:buNone/>
        <a:tabLst/>
        <a:defRPr sz="3200" b="0" i="0" u="none" strike="noStrike" cap="none" spc="0" baseline="0">
          <a:ln>
            <a:noFill/>
          </a:ln>
          <a:solidFill>
            <a:srgbClr val="FFFFFF"/>
          </a:solidFill>
          <a:uFillTx/>
          <a:latin typeface="Garamond"/>
          <a:ea typeface="Garamond"/>
          <a:cs typeface="Garamond"/>
          <a:sym typeface="Garamond"/>
        </a:defRPr>
      </a:lvl6pPr>
      <a:lvl7pPr marL="0" marR="0" indent="2743200" algn="l" defTabSz="914400" rtl="0" latinLnBrk="0">
        <a:lnSpc>
          <a:spcPct val="100000"/>
        </a:lnSpc>
        <a:spcBef>
          <a:spcPts val="700"/>
        </a:spcBef>
        <a:spcAft>
          <a:spcPts val="0"/>
        </a:spcAft>
        <a:buClr>
          <a:srgbClr val="FFCC00"/>
        </a:buClr>
        <a:buSzTx/>
        <a:buFontTx/>
        <a:buNone/>
        <a:tabLst/>
        <a:defRPr sz="3200" b="0" i="0" u="none" strike="noStrike" cap="none" spc="0" baseline="0">
          <a:ln>
            <a:noFill/>
          </a:ln>
          <a:solidFill>
            <a:srgbClr val="FFFFFF"/>
          </a:solidFill>
          <a:uFillTx/>
          <a:latin typeface="Garamond"/>
          <a:ea typeface="Garamond"/>
          <a:cs typeface="Garamond"/>
          <a:sym typeface="Garamond"/>
        </a:defRPr>
      </a:lvl7pPr>
      <a:lvl8pPr marL="0" marR="0" indent="3200400" algn="l" defTabSz="914400" rtl="0" latinLnBrk="0">
        <a:lnSpc>
          <a:spcPct val="100000"/>
        </a:lnSpc>
        <a:spcBef>
          <a:spcPts val="700"/>
        </a:spcBef>
        <a:spcAft>
          <a:spcPts val="0"/>
        </a:spcAft>
        <a:buClr>
          <a:srgbClr val="FFCC00"/>
        </a:buClr>
        <a:buSzTx/>
        <a:buFontTx/>
        <a:buNone/>
        <a:tabLst/>
        <a:defRPr sz="3200" b="0" i="0" u="none" strike="noStrike" cap="none" spc="0" baseline="0">
          <a:ln>
            <a:noFill/>
          </a:ln>
          <a:solidFill>
            <a:srgbClr val="FFFFFF"/>
          </a:solidFill>
          <a:uFillTx/>
          <a:latin typeface="Garamond"/>
          <a:ea typeface="Garamond"/>
          <a:cs typeface="Garamond"/>
          <a:sym typeface="Garamond"/>
        </a:defRPr>
      </a:lvl8pPr>
      <a:lvl9pPr marL="0" marR="0" indent="3657600" algn="l" defTabSz="914400" rtl="0" latinLnBrk="0">
        <a:lnSpc>
          <a:spcPct val="100000"/>
        </a:lnSpc>
        <a:spcBef>
          <a:spcPts val="700"/>
        </a:spcBef>
        <a:spcAft>
          <a:spcPts val="0"/>
        </a:spcAft>
        <a:buClr>
          <a:srgbClr val="FFCC00"/>
        </a:buClr>
        <a:buSzTx/>
        <a:buFontTx/>
        <a:buNone/>
        <a:tabLst/>
        <a:defRPr sz="3200" b="0" i="0" u="none" strike="noStrike" cap="none" spc="0" baseline="0">
          <a:ln>
            <a:noFill/>
          </a:ln>
          <a:solidFill>
            <a:srgbClr val="FFFFFF"/>
          </a:solidFill>
          <a:uFillTx/>
          <a:latin typeface="Garamond"/>
          <a:ea typeface="Garamond"/>
          <a:cs typeface="Garamond"/>
          <a:sym typeface="Garamond"/>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onflict Resolution in our Digital Age +…"/>
          <p:cNvSpPr txBox="1">
            <a:spLocks noGrp="1"/>
          </p:cNvSpPr>
          <p:nvPr>
            <p:ph type="title"/>
          </p:nvPr>
        </p:nvSpPr>
        <p:spPr>
          <a:xfrm>
            <a:off x="126609" y="518120"/>
            <a:ext cx="8871840" cy="1158280"/>
          </a:xfrm>
          <a:prstGeom prst="rect">
            <a:avLst/>
          </a:prstGeom>
        </p:spPr>
        <p:txBody>
          <a:bodyPr>
            <a:normAutofit/>
          </a:bodyPr>
          <a:lstStyle>
            <a:lvl1pPr defTabSz="696223">
              <a:defRPr sz="3384">
                <a:effectLst>
                  <a:outerShdw blurRad="11938" dist="19339" dir="2700000" rotWithShape="0">
                    <a:srgbClr val="000000"/>
                  </a:outerShdw>
                </a:effectLst>
              </a:defRPr>
            </a:lvl1pPr>
          </a:lstStyle>
          <a:p>
            <a:pPr>
              <a:defRPr sz="2820"/>
            </a:pPr>
            <a:r>
              <a:rPr lang="en-US" dirty="0"/>
              <a:t>Conflict and Negotiation Leadership</a:t>
            </a:r>
            <a:endParaRPr sz="3384" dirty="0"/>
          </a:p>
        </p:txBody>
      </p:sp>
      <p:sp>
        <p:nvSpPr>
          <p:cNvPr id="109" name="Roy Baroff…"/>
          <p:cNvSpPr txBox="1">
            <a:spLocks noGrp="1"/>
          </p:cNvSpPr>
          <p:nvPr>
            <p:ph type="body" sz="half" idx="1"/>
          </p:nvPr>
        </p:nvSpPr>
        <p:spPr>
          <a:prstGeom prst="rect">
            <a:avLst/>
          </a:prstGeom>
        </p:spPr>
        <p:txBody>
          <a:bodyPr/>
          <a:lstStyle/>
          <a:p>
            <a:pPr marL="342900" indent="-342900">
              <a:buSzTx/>
              <a:buNone/>
              <a:defRPr sz="2800">
                <a:effectLst>
                  <a:outerShdw blurRad="12700" dist="25400" dir="2700000" rotWithShape="0">
                    <a:srgbClr val="000000"/>
                  </a:outerShdw>
                </a:effectLst>
              </a:defRPr>
            </a:pPr>
            <a:endParaRPr/>
          </a:p>
          <a:p>
            <a:pPr marL="342900" indent="-342900">
              <a:buSzTx/>
              <a:buNone/>
              <a:defRPr sz="2800" b="1">
                <a:effectLst>
                  <a:outerShdw blurRad="12700" dist="25400" dir="2700000" rotWithShape="0">
                    <a:srgbClr val="000000"/>
                  </a:outerShdw>
                </a:effectLst>
                <a:latin typeface="Garamond"/>
                <a:ea typeface="Garamond"/>
                <a:cs typeface="Garamond"/>
                <a:sym typeface="Garamond"/>
              </a:defRPr>
            </a:pPr>
            <a:r>
              <a:t>Roy Baroff</a:t>
            </a:r>
          </a:p>
          <a:p>
            <a:pPr marL="342900" indent="-342900">
              <a:buSzTx/>
              <a:buNone/>
              <a:defRPr sz="2800" b="1">
                <a:effectLst>
                  <a:outerShdw blurRad="12700" dist="25400" dir="2700000" rotWithShape="0">
                    <a:srgbClr val="000000"/>
                  </a:outerShdw>
                </a:effectLst>
                <a:latin typeface="Garamond"/>
                <a:ea typeface="Garamond"/>
                <a:cs typeface="Garamond"/>
                <a:sym typeface="Garamond"/>
              </a:defRPr>
            </a:pPr>
            <a:endParaRPr/>
          </a:p>
          <a:p>
            <a:pPr marL="342900" indent="-342900">
              <a:buSzTx/>
              <a:buNone/>
              <a:defRPr sz="2800" b="1">
                <a:effectLst>
                  <a:outerShdw blurRad="12700" dist="25400" dir="2700000" rotWithShape="0">
                    <a:srgbClr val="000000"/>
                  </a:outerShdw>
                </a:effectLst>
                <a:latin typeface="Garamond"/>
                <a:ea typeface="Garamond"/>
                <a:cs typeface="Garamond"/>
                <a:sym typeface="Garamond"/>
              </a:defRPr>
            </a:pPr>
            <a:r>
              <a:t>NC State Faculty &amp; Staff Ombuds</a:t>
            </a:r>
          </a:p>
          <a:p>
            <a:pPr marL="342900" indent="-342900">
              <a:buSzTx/>
              <a:buNone/>
              <a:defRPr sz="2800" b="1">
                <a:effectLst>
                  <a:outerShdw blurRad="12700" dist="25400" dir="2700000" rotWithShape="0">
                    <a:srgbClr val="000000"/>
                  </a:outerShdw>
                </a:effectLst>
                <a:latin typeface="Garamond"/>
                <a:ea typeface="Garamond"/>
                <a:cs typeface="Garamond"/>
                <a:sym typeface="Garamond"/>
              </a:defRPr>
            </a:pPr>
            <a:endParaRPr/>
          </a:p>
          <a:p>
            <a:pPr marL="342900" indent="-342900">
              <a:buSzTx/>
              <a:buNone/>
              <a:defRPr sz="2800" b="1">
                <a:effectLst>
                  <a:outerShdw blurRad="12700" dist="25400" dir="2700000" rotWithShape="0">
                    <a:srgbClr val="000000"/>
                  </a:outerShdw>
                </a:effectLst>
                <a:latin typeface="Garamond"/>
                <a:ea typeface="Garamond"/>
                <a:cs typeface="Garamond"/>
                <a:sym typeface="Garamond"/>
              </a:defRPr>
            </a:pPr>
            <a:r>
              <a:t>November 17, 2017</a:t>
            </a:r>
          </a:p>
        </p:txBody>
      </p:sp>
      <p:pic>
        <p:nvPicPr>
          <p:cNvPr id="110" name="NS.econsummit.2707.jpg" descr="Event attendees"/>
          <p:cNvPicPr>
            <a:picLocks/>
          </p:cNvPicPr>
          <p:nvPr/>
        </p:nvPicPr>
        <p:blipFill>
          <a:blip r:embed="rId3">
            <a:extLst/>
          </a:blip>
          <a:srcRect l="17885" r="17885"/>
          <a:stretch>
            <a:fillRect/>
          </a:stretch>
        </p:blipFill>
        <p:spPr>
          <a:xfrm>
            <a:off x="252413" y="1968499"/>
            <a:ext cx="4090988" cy="4524311"/>
          </a:xfrm>
          <a:prstGeom prst="rect">
            <a:avLst/>
          </a:prstGeom>
          <a:ln w="12700">
            <a:miter lim="400000"/>
          </a:ln>
        </p:spPr>
      </p:pic>
      <p:sp>
        <p:nvSpPr>
          <p:cNvPr id="111" name="NC State Faculty &amp;…"/>
          <p:cNvSpPr txBox="1"/>
          <p:nvPr/>
        </p:nvSpPr>
        <p:spPr>
          <a:xfrm>
            <a:off x="4800600" y="2063517"/>
            <a:ext cx="3786452" cy="461664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endParaRPr dirty="0"/>
          </a:p>
          <a:p>
            <a:r>
              <a:rPr dirty="0"/>
              <a:t>Roy Baroff, MA, JD</a:t>
            </a:r>
          </a:p>
          <a:p>
            <a:pPr>
              <a:defRPr sz="2400"/>
            </a:pPr>
            <a:r>
              <a:rPr dirty="0"/>
              <a:t>Certified Organizational </a:t>
            </a:r>
          </a:p>
          <a:p>
            <a:pPr>
              <a:defRPr sz="2400"/>
            </a:pPr>
            <a:r>
              <a:rPr dirty="0"/>
              <a:t>Ombuds Practitioner</a:t>
            </a:r>
            <a:endParaRPr lang="en-US" dirty="0"/>
          </a:p>
          <a:p>
            <a:pPr>
              <a:defRPr sz="2400"/>
            </a:pPr>
            <a:r>
              <a:rPr lang="en-US" dirty="0"/>
              <a:t>Mediator  Attorney</a:t>
            </a:r>
          </a:p>
          <a:p>
            <a:pPr>
              <a:defRPr sz="2400"/>
            </a:pPr>
            <a:endParaRPr lang="en-US" dirty="0"/>
          </a:p>
          <a:p>
            <a:pPr>
              <a:defRPr sz="2400"/>
            </a:pPr>
            <a:r>
              <a:rPr lang="en-US" dirty="0"/>
              <a:t>NC State Faculty &amp; </a:t>
            </a:r>
          </a:p>
          <a:p>
            <a:pPr>
              <a:defRPr sz="2400"/>
            </a:pPr>
            <a:r>
              <a:rPr lang="en-US" dirty="0"/>
              <a:t>Staff Ombuds</a:t>
            </a:r>
            <a:endParaRPr dirty="0"/>
          </a:p>
          <a:p>
            <a:endParaRPr dirty="0"/>
          </a:p>
          <a:p>
            <a:r>
              <a:rPr lang="en-US" dirty="0"/>
              <a:t>NIH Program</a:t>
            </a:r>
            <a:endParaRPr dirty="0"/>
          </a:p>
          <a:p>
            <a:r>
              <a:rPr lang="en-US" dirty="0"/>
              <a:t>July 24</a:t>
            </a:r>
            <a:r>
              <a:rPr dirty="0"/>
              <a:t>, 20</a:t>
            </a:r>
            <a:r>
              <a:rPr lang="en-US" dirty="0"/>
              <a:t>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Engaging with Conflict"/>
          <p:cNvSpPr txBox="1">
            <a:spLocks noGrp="1"/>
          </p:cNvSpPr>
          <p:nvPr>
            <p:ph type="title"/>
          </p:nvPr>
        </p:nvSpPr>
        <p:spPr>
          <a:xfrm>
            <a:off x="457199" y="442491"/>
            <a:ext cx="8229602" cy="609674"/>
          </a:xfrm>
          <a:prstGeom prst="rect">
            <a:avLst/>
          </a:prstGeom>
        </p:spPr>
        <p:txBody>
          <a:bodyPr/>
          <a:lstStyle/>
          <a:p>
            <a:r>
              <a:rPr dirty="0"/>
              <a:t>Conflict</a:t>
            </a:r>
            <a:r>
              <a:rPr lang="en-US" dirty="0"/>
              <a:t> Leadership – Choose Your Style !</a:t>
            </a:r>
            <a:endParaRPr dirty="0"/>
          </a:p>
        </p:txBody>
      </p:sp>
      <p:pic>
        <p:nvPicPr>
          <p:cNvPr id="145" name="plant lab.jpg" descr="Plant lab"/>
          <p:cNvPicPr>
            <a:picLocks noChangeAspect="1"/>
          </p:cNvPicPr>
          <p:nvPr/>
        </p:nvPicPr>
        <p:blipFill>
          <a:blip r:embed="rId2">
            <a:extLst/>
          </a:blip>
          <a:stretch>
            <a:fillRect/>
          </a:stretch>
        </p:blipFill>
        <p:spPr>
          <a:xfrm>
            <a:off x="607076" y="1299554"/>
            <a:ext cx="7929848" cy="52865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onflict Styles"/>
          <p:cNvSpPr txBox="1">
            <a:spLocks noGrp="1"/>
          </p:cNvSpPr>
          <p:nvPr>
            <p:ph type="title"/>
          </p:nvPr>
        </p:nvSpPr>
        <p:spPr>
          <a:xfrm>
            <a:off x="457199" y="530208"/>
            <a:ext cx="8229602" cy="612792"/>
          </a:xfrm>
          <a:prstGeom prst="rect">
            <a:avLst/>
          </a:prstGeom>
        </p:spPr>
        <p:txBody>
          <a:bodyPr>
            <a:normAutofit/>
          </a:bodyPr>
          <a:lstStyle/>
          <a:p>
            <a:pPr defTabSz="886968">
              <a:defRPr sz="2910"/>
            </a:pPr>
            <a:r>
              <a:rPr dirty="0"/>
              <a:t>Conflict Styles</a:t>
            </a:r>
          </a:p>
        </p:txBody>
      </p:sp>
      <p:sp>
        <p:nvSpPr>
          <p:cNvPr id="193" name="Compete/Dominate…"/>
          <p:cNvSpPr txBox="1">
            <a:spLocks noGrp="1"/>
          </p:cNvSpPr>
          <p:nvPr>
            <p:ph type="body" idx="1"/>
          </p:nvPr>
        </p:nvSpPr>
        <p:spPr>
          <a:xfrm>
            <a:off x="457199" y="1143000"/>
            <a:ext cx="8229602" cy="4724400"/>
          </a:xfrm>
          <a:prstGeom prst="rect">
            <a:avLst/>
          </a:prstGeom>
        </p:spPr>
        <p:txBody>
          <a:bodyPr>
            <a:normAutofit/>
          </a:bodyPr>
          <a:lstStyle/>
          <a:p>
            <a:pPr marL="0" indent="0" algn="ctr" defTabSz="886968">
              <a:spcBef>
                <a:spcPts val="0"/>
              </a:spcBef>
              <a:buSzTx/>
              <a:buNone/>
              <a:defRPr sz="2910" b="1"/>
            </a:pPr>
            <a:r>
              <a:rPr lang="en-US" sz="2000" dirty="0">
                <a:effectLst>
                  <a:outerShdw blurRad="12319" dist="24638" dir="2700000" rotWithShape="0">
                    <a:srgbClr val="000000"/>
                  </a:outerShdw>
                </a:effectLst>
              </a:rPr>
              <a:t> </a:t>
            </a:r>
            <a:endParaRPr sz="2000" dirty="0">
              <a:effectLst>
                <a:outerShdw blurRad="12319" dist="24638" dir="2700000" rotWithShape="0">
                  <a:srgbClr val="000000"/>
                </a:outerShdw>
              </a:effectLst>
            </a:endParaRPr>
          </a:p>
          <a:p>
            <a:pPr marL="0" indent="0" algn="ctr" defTabSz="886968">
              <a:spcBef>
                <a:spcPts val="0"/>
              </a:spcBef>
              <a:buSzTx/>
              <a:buNone/>
              <a:defRPr sz="2910" b="1"/>
            </a:pPr>
            <a:r>
              <a:rPr sz="2800" dirty="0"/>
              <a:t>Avoid</a:t>
            </a:r>
          </a:p>
          <a:p>
            <a:pPr marL="0" indent="0" algn="ctr" defTabSz="886968">
              <a:spcBef>
                <a:spcPts val="0"/>
              </a:spcBef>
              <a:buSzTx/>
              <a:buNone/>
              <a:defRPr sz="2910" b="1"/>
            </a:pPr>
            <a:endParaRPr sz="2800" dirty="0"/>
          </a:p>
          <a:p>
            <a:pPr marL="0" indent="0" algn="ctr" defTabSz="886968">
              <a:spcBef>
                <a:spcPts val="0"/>
              </a:spcBef>
              <a:buSzTx/>
              <a:buNone/>
              <a:defRPr sz="2910" b="1"/>
            </a:pPr>
            <a:r>
              <a:rPr sz="2800" dirty="0"/>
              <a:t>Accommodate</a:t>
            </a:r>
            <a:r>
              <a:rPr lang="en-US" sz="2800" dirty="0"/>
              <a:t> / Harmonize</a:t>
            </a:r>
            <a:endParaRPr sz="2800" dirty="0"/>
          </a:p>
          <a:p>
            <a:pPr marL="0" indent="0" algn="ctr" defTabSz="886968">
              <a:spcBef>
                <a:spcPts val="0"/>
              </a:spcBef>
              <a:buSzTx/>
              <a:buNone/>
              <a:defRPr sz="2910" b="1"/>
            </a:pPr>
            <a:endParaRPr sz="2800" dirty="0"/>
          </a:p>
          <a:p>
            <a:pPr marL="0" indent="0" algn="ctr" defTabSz="886968">
              <a:spcBef>
                <a:spcPts val="0"/>
              </a:spcBef>
              <a:buSzTx/>
              <a:buNone/>
              <a:defRPr sz="2910" b="1"/>
            </a:pPr>
            <a:r>
              <a:rPr sz="2800" dirty="0"/>
              <a:t>Compromise</a:t>
            </a:r>
            <a:r>
              <a:rPr lang="en-US" sz="2800" dirty="0"/>
              <a:t> / Distributive</a:t>
            </a:r>
            <a:endParaRPr sz="2800" dirty="0"/>
          </a:p>
          <a:p>
            <a:pPr marL="0" indent="0" algn="ctr" defTabSz="886968">
              <a:spcBef>
                <a:spcPts val="0"/>
              </a:spcBef>
              <a:buSzTx/>
              <a:buNone/>
              <a:defRPr sz="2910" b="1"/>
            </a:pPr>
            <a:endParaRPr sz="2800" dirty="0"/>
          </a:p>
          <a:p>
            <a:pPr marL="0" indent="0" algn="ctr" defTabSz="886968">
              <a:spcBef>
                <a:spcPts val="0"/>
              </a:spcBef>
              <a:buSzTx/>
              <a:buNone/>
              <a:defRPr sz="2910" b="1"/>
            </a:pPr>
            <a:r>
              <a:rPr sz="2800" dirty="0"/>
              <a:t>Compete</a:t>
            </a:r>
            <a:r>
              <a:rPr lang="en-US" sz="2800" dirty="0"/>
              <a:t> </a:t>
            </a:r>
            <a:r>
              <a:rPr sz="2800" dirty="0"/>
              <a:t>/</a:t>
            </a:r>
            <a:r>
              <a:rPr lang="en-US" sz="2800" dirty="0"/>
              <a:t> </a:t>
            </a:r>
            <a:r>
              <a:rPr sz="2800" dirty="0"/>
              <a:t>Dominate</a:t>
            </a:r>
            <a:r>
              <a:rPr lang="en-US" sz="2800" dirty="0"/>
              <a:t> / Direct</a:t>
            </a:r>
            <a:endParaRPr sz="2800" dirty="0"/>
          </a:p>
          <a:p>
            <a:pPr marL="0" indent="0" algn="ctr" defTabSz="886968">
              <a:spcBef>
                <a:spcPts val="0"/>
              </a:spcBef>
              <a:buSzTx/>
              <a:buNone/>
              <a:defRPr sz="2910" b="1"/>
            </a:pPr>
            <a:endParaRPr sz="2800" dirty="0">
              <a:effectLst>
                <a:outerShdw blurRad="12319" dist="24638" dir="2700000" rotWithShape="0">
                  <a:srgbClr val="000000"/>
                </a:outerShdw>
              </a:effectLst>
            </a:endParaRPr>
          </a:p>
          <a:p>
            <a:pPr marL="0" indent="0" algn="ctr" defTabSz="886968">
              <a:spcBef>
                <a:spcPts val="0"/>
              </a:spcBef>
              <a:buSzTx/>
              <a:buNone/>
              <a:defRPr sz="2910" b="1"/>
            </a:pPr>
            <a:r>
              <a:rPr sz="2800" dirty="0"/>
              <a:t>Collaborate</a:t>
            </a:r>
            <a:r>
              <a:rPr lang="en-US" sz="2800" dirty="0"/>
              <a:t> </a:t>
            </a:r>
            <a:r>
              <a:rPr sz="2800" dirty="0"/>
              <a:t>/</a:t>
            </a:r>
            <a:r>
              <a:rPr lang="en-US" sz="2800" dirty="0"/>
              <a:t> </a:t>
            </a:r>
            <a:r>
              <a:rPr sz="2800" dirty="0"/>
              <a:t>Cooperat</a:t>
            </a:r>
            <a:r>
              <a:rPr lang="en-US" sz="2800" dirty="0"/>
              <a:t>e</a:t>
            </a:r>
            <a:endParaRPr sz="2800" dirty="0">
              <a:effectLst>
                <a:outerShdw blurRad="12319" dist="24638" dir="2700000" rotWithShape="0">
                  <a:srgbClr val="000000"/>
                </a:outerShdw>
              </a:effectLst>
            </a:endParaRPr>
          </a:p>
        </p:txBody>
      </p:sp>
      <p:sp>
        <p:nvSpPr>
          <p:cNvPr id="2" name="TextBox 1">
            <a:extLst>
              <a:ext uri="{FF2B5EF4-FFF2-40B4-BE49-F238E27FC236}">
                <a16:creationId xmlns:a16="http://schemas.microsoft.com/office/drawing/2014/main" id="{389A304A-3E23-5743-AA33-AFF353BD4360}"/>
              </a:ext>
            </a:extLst>
          </p:cNvPr>
          <p:cNvSpPr txBox="1"/>
          <p:nvPr/>
        </p:nvSpPr>
        <p:spPr>
          <a:xfrm>
            <a:off x="1543061" y="6019800"/>
            <a:ext cx="61067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1800" dirty="0">
                <a:latin typeface="Arial" panose="020B0604020202020204" pitchFamily="34" charset="0"/>
                <a:cs typeface="Arial" panose="020B0604020202020204" pitchFamily="34" charset="0"/>
              </a:rPr>
              <a:t>(based on Ken Thomas - Ralph Kilmann Conflict Mode </a:t>
            </a:r>
          </a:p>
          <a:p>
            <a:r>
              <a:rPr lang="en-US" sz="1800" dirty="0">
                <a:latin typeface="Arial" panose="020B0604020202020204" pitchFamily="34" charset="0"/>
                <a:cs typeface="Arial" panose="020B0604020202020204" pitchFamily="34" charset="0"/>
              </a:rPr>
              <a:t>Instrument – TKI and Ron </a:t>
            </a:r>
            <a:r>
              <a:rPr lang="en-US" sz="1800" dirty="0" err="1">
                <a:latin typeface="Arial" panose="020B0604020202020204" pitchFamily="34" charset="0"/>
                <a:cs typeface="Arial" panose="020B0604020202020204" pitchFamily="34" charset="0"/>
              </a:rPr>
              <a:t>Kraybill</a:t>
            </a:r>
            <a:r>
              <a:rPr lang="en-US" sz="1800" dirty="0">
                <a:latin typeface="Arial" panose="020B0604020202020204" pitchFamily="34" charset="0"/>
                <a:cs typeface="Arial" panose="020B0604020202020204" pitchFamily="34" charset="0"/>
              </a:rPr>
              <a:t> – Style Matters)</a:t>
            </a:r>
            <a:endParaRPr kumimoji="0" lang="en-U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Avoid"/>
          <p:cNvSpPr txBox="1">
            <a:spLocks noGrp="1"/>
          </p:cNvSpPr>
          <p:nvPr>
            <p:ph type="title"/>
          </p:nvPr>
        </p:nvSpPr>
        <p:spPr>
          <a:xfrm>
            <a:off x="457199" y="537255"/>
            <a:ext cx="8229602" cy="457202"/>
          </a:xfrm>
          <a:prstGeom prst="rect">
            <a:avLst/>
          </a:prstGeom>
        </p:spPr>
        <p:txBody>
          <a:bodyPr>
            <a:noAutofit/>
          </a:bodyPr>
          <a:lstStyle>
            <a:lvl1pPr defTabSz="786384">
              <a:defRPr sz="2580"/>
            </a:lvl1pPr>
          </a:lstStyle>
          <a:p>
            <a:r>
              <a:rPr sz="3000" dirty="0"/>
              <a:t>Avoid</a:t>
            </a:r>
            <a:r>
              <a:rPr lang="en-US" sz="3000" dirty="0"/>
              <a:t> </a:t>
            </a:r>
            <a:r>
              <a:rPr lang="en-US" sz="2000" dirty="0"/>
              <a:t>-  -  -  What conflict??</a:t>
            </a:r>
            <a:endParaRPr sz="2000" dirty="0"/>
          </a:p>
        </p:txBody>
      </p:sp>
      <p:sp>
        <p:nvSpPr>
          <p:cNvPr id="199" name="Issue is trivial…"/>
          <p:cNvSpPr txBox="1">
            <a:spLocks noGrp="1"/>
          </p:cNvSpPr>
          <p:nvPr>
            <p:ph type="body" sz="half" idx="1"/>
          </p:nvPr>
        </p:nvSpPr>
        <p:spPr>
          <a:xfrm>
            <a:off x="213087" y="1295401"/>
            <a:ext cx="4184150" cy="2765064"/>
          </a:xfrm>
          <a:prstGeom prst="rect">
            <a:avLst/>
          </a:prstGeom>
        </p:spPr>
        <p:txBody>
          <a:bodyPr>
            <a:normAutofit/>
          </a:bodyPr>
          <a:lstStyle/>
          <a:p>
            <a:pPr marL="0" indent="0" defTabSz="914400">
              <a:spcBef>
                <a:spcPts val="0"/>
              </a:spcBef>
              <a:buSzTx/>
              <a:buNone/>
              <a:defRPr sz="2500" b="1"/>
            </a:pPr>
            <a:r>
              <a:rPr dirty="0"/>
              <a:t>It’s </a:t>
            </a:r>
            <a:r>
              <a:rPr lang="en-US" dirty="0"/>
              <a:t>a good </a:t>
            </a:r>
            <a:r>
              <a:rPr dirty="0"/>
              <a:t>choice when:</a:t>
            </a:r>
          </a:p>
          <a:p>
            <a:pPr marL="0" indent="0" defTabSz="914400">
              <a:spcBef>
                <a:spcPts val="0"/>
              </a:spcBef>
              <a:buSzTx/>
              <a:buNone/>
              <a:defRPr sz="3000" b="1"/>
            </a:pPr>
            <a:endParaRPr sz="2800" dirty="0">
              <a:effectLst>
                <a:outerShdw blurRad="12700" dist="25400" dir="2700000" rotWithShape="0">
                  <a:srgbClr val="000000"/>
                </a:outerShdw>
              </a:effectLst>
            </a:endParaRPr>
          </a:p>
          <a:p>
            <a:pPr marL="0" indent="0" defTabSz="914400">
              <a:spcBef>
                <a:spcPts val="0"/>
              </a:spcBef>
              <a:buSzTx/>
              <a:buNone/>
              <a:defRPr sz="3000" b="1"/>
            </a:pPr>
            <a:r>
              <a:rPr sz="2400" dirty="0"/>
              <a:t>Issue is trivial</a:t>
            </a:r>
            <a:endParaRPr sz="2400" dirty="0">
              <a:effectLst>
                <a:outerShdw blurRad="12700" dist="25400" dir="2700000" rotWithShape="0">
                  <a:srgbClr val="000000"/>
                </a:outerShdw>
              </a:effectLst>
            </a:endParaRPr>
          </a:p>
          <a:p>
            <a:pPr marL="0" indent="0" defTabSz="914400">
              <a:spcBef>
                <a:spcPts val="0"/>
              </a:spcBef>
              <a:buSzTx/>
              <a:buNone/>
              <a:defRPr sz="3000" b="1"/>
            </a:pPr>
            <a:endParaRPr sz="2400" dirty="0">
              <a:effectLst>
                <a:outerShdw blurRad="12700" dist="25400" dir="2700000" rotWithShape="0">
                  <a:srgbClr val="000000"/>
                </a:outerShdw>
              </a:effectLst>
            </a:endParaRPr>
          </a:p>
          <a:p>
            <a:pPr marL="0" indent="0" defTabSz="914400">
              <a:spcBef>
                <a:spcPts val="0"/>
              </a:spcBef>
              <a:buSzTx/>
              <a:buNone/>
              <a:defRPr sz="3000" b="1"/>
            </a:pPr>
            <a:r>
              <a:rPr sz="2400" dirty="0"/>
              <a:t>You have time</a:t>
            </a:r>
            <a:endParaRPr sz="2400" dirty="0">
              <a:effectLst>
                <a:outerShdw blurRad="12700" dist="25400" dir="2700000" rotWithShape="0">
                  <a:srgbClr val="000000"/>
                </a:outerShdw>
              </a:effectLst>
            </a:endParaRPr>
          </a:p>
          <a:p>
            <a:pPr marL="0" indent="0" defTabSz="914400">
              <a:spcBef>
                <a:spcPts val="0"/>
              </a:spcBef>
              <a:buSzTx/>
              <a:buNone/>
              <a:defRPr sz="3000" b="1"/>
            </a:pPr>
            <a:endParaRPr sz="2400" dirty="0">
              <a:effectLst>
                <a:outerShdw blurRad="12700" dist="25400" dir="2700000" rotWithShape="0">
                  <a:srgbClr val="000000"/>
                </a:outerShdw>
              </a:effectLst>
            </a:endParaRPr>
          </a:p>
          <a:p>
            <a:pPr marL="0" indent="0" defTabSz="914400">
              <a:spcBef>
                <a:spcPts val="0"/>
              </a:spcBef>
              <a:buSzTx/>
              <a:buNone/>
              <a:defRPr sz="3000" b="1"/>
            </a:pPr>
            <a:r>
              <a:rPr sz="2400" dirty="0"/>
              <a:t>Need cooling off </a:t>
            </a:r>
          </a:p>
        </p:txBody>
      </p:sp>
      <p:sp>
        <p:nvSpPr>
          <p:cNvPr id="200" name="Flee, ignore, withdraw…"/>
          <p:cNvSpPr txBox="1"/>
          <p:nvPr/>
        </p:nvSpPr>
        <p:spPr>
          <a:xfrm>
            <a:off x="4952999" y="1295401"/>
            <a:ext cx="3978445" cy="44196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a:defRPr sz="2500"/>
            </a:pPr>
            <a:r>
              <a:rPr dirty="0"/>
              <a:t>What we do:</a:t>
            </a:r>
          </a:p>
          <a:p>
            <a:pPr algn="l"/>
            <a:endParaRPr dirty="0"/>
          </a:p>
          <a:p>
            <a:pPr algn="l"/>
            <a:endParaRPr dirty="0"/>
          </a:p>
          <a:p>
            <a:pPr algn="l"/>
            <a:r>
              <a:rPr sz="2400" dirty="0"/>
              <a:t>Flee, ignore, withdraw</a:t>
            </a:r>
          </a:p>
          <a:p>
            <a:pPr algn="l">
              <a:buClr>
                <a:srgbClr val="FFCC00"/>
              </a:buClr>
              <a:buSzPct val="70000"/>
              <a:buChar char="■"/>
            </a:pPr>
            <a:endParaRPr sz="2400" dirty="0"/>
          </a:p>
          <a:p>
            <a:pPr algn="l"/>
            <a:r>
              <a:rPr sz="2400" dirty="0"/>
              <a:t>Put it off to the last</a:t>
            </a:r>
          </a:p>
          <a:p>
            <a:pPr algn="l">
              <a:buClr>
                <a:srgbClr val="FFCC00"/>
              </a:buClr>
              <a:buSzPct val="70000"/>
              <a:buChar char="■"/>
            </a:pPr>
            <a:endParaRPr sz="2400" dirty="0"/>
          </a:p>
          <a:p>
            <a:pPr algn="l"/>
            <a:r>
              <a:rPr sz="2400" dirty="0"/>
              <a:t>Give it to someone else</a:t>
            </a:r>
          </a:p>
          <a:p>
            <a:pPr algn="l"/>
            <a:endParaRPr sz="2400" dirty="0"/>
          </a:p>
          <a:p>
            <a:pPr algn="l"/>
            <a:r>
              <a:rPr sz="2400" dirty="0"/>
              <a:t>Hope it goes away</a:t>
            </a:r>
          </a:p>
        </p:txBody>
      </p:sp>
      <p:pic>
        <p:nvPicPr>
          <p:cNvPr id="5" name="image.png" descr="blindfolded cartoon characters">
            <a:extLst>
              <a:ext uri="{FF2B5EF4-FFF2-40B4-BE49-F238E27FC236}">
                <a16:creationId xmlns:a16="http://schemas.microsoft.com/office/drawing/2014/main" id="{94C156B2-D3ED-DB4E-9216-A70CF926F7D1}"/>
              </a:ext>
            </a:extLst>
          </p:cNvPr>
          <p:cNvPicPr>
            <a:picLocks noChangeAspect="1"/>
          </p:cNvPicPr>
          <p:nvPr/>
        </p:nvPicPr>
        <p:blipFill>
          <a:blip r:embed="rId3">
            <a:extLst/>
          </a:blip>
          <a:stretch>
            <a:fillRect/>
          </a:stretch>
        </p:blipFill>
        <p:spPr>
          <a:xfrm>
            <a:off x="213087" y="4191000"/>
            <a:ext cx="4184150" cy="2438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ccommodation"/>
          <p:cNvSpPr txBox="1">
            <a:spLocks noGrp="1"/>
          </p:cNvSpPr>
          <p:nvPr>
            <p:ph type="title"/>
          </p:nvPr>
        </p:nvSpPr>
        <p:spPr>
          <a:xfrm>
            <a:off x="76200" y="533400"/>
            <a:ext cx="8763000" cy="609600"/>
          </a:xfrm>
          <a:prstGeom prst="rect">
            <a:avLst/>
          </a:prstGeom>
        </p:spPr>
        <p:txBody>
          <a:bodyPr>
            <a:normAutofit fontScale="90000"/>
          </a:bodyPr>
          <a:lstStyle>
            <a:lvl1pPr defTabSz="914400"/>
          </a:lstStyle>
          <a:p>
            <a:r>
              <a:rPr dirty="0"/>
              <a:t>Accom</a:t>
            </a:r>
            <a:r>
              <a:rPr lang="en-US" dirty="0"/>
              <a:t>m</a:t>
            </a:r>
            <a:r>
              <a:rPr dirty="0"/>
              <a:t>odate</a:t>
            </a:r>
            <a:r>
              <a:rPr lang="en-US" dirty="0"/>
              <a:t> / Harmonize </a:t>
            </a:r>
            <a:r>
              <a:rPr lang="en-US" sz="2200" dirty="0"/>
              <a:t>-  -  -  Whatever you want is ok</a:t>
            </a:r>
            <a:br>
              <a:rPr lang="en-US" dirty="0"/>
            </a:br>
            <a:endParaRPr dirty="0"/>
          </a:p>
        </p:txBody>
      </p:sp>
      <p:sp>
        <p:nvSpPr>
          <p:cNvPr id="207" name="Issue is not important to you…"/>
          <p:cNvSpPr txBox="1">
            <a:spLocks noGrp="1"/>
          </p:cNvSpPr>
          <p:nvPr>
            <p:ph type="body" sz="half" idx="1"/>
          </p:nvPr>
        </p:nvSpPr>
        <p:spPr>
          <a:xfrm>
            <a:off x="304799" y="1447800"/>
            <a:ext cx="4260273" cy="2743200"/>
          </a:xfrm>
          <a:prstGeom prst="rect">
            <a:avLst/>
          </a:prstGeom>
        </p:spPr>
        <p:txBody>
          <a:bodyPr>
            <a:normAutofit fontScale="92500"/>
          </a:bodyPr>
          <a:lstStyle/>
          <a:p>
            <a:pPr marL="0" indent="0" defTabSz="877823">
              <a:spcBef>
                <a:spcPts val="0"/>
              </a:spcBef>
              <a:buSzTx/>
              <a:buNone/>
              <a:defRPr sz="2400" b="1"/>
            </a:pPr>
            <a:r>
              <a:rPr dirty="0"/>
              <a:t>It’s </a:t>
            </a:r>
            <a:r>
              <a:rPr lang="en-US" dirty="0"/>
              <a:t>a good </a:t>
            </a:r>
            <a:r>
              <a:rPr dirty="0"/>
              <a:t>choice when:</a:t>
            </a:r>
            <a:endParaRPr sz="2688" dirty="0">
              <a:effectLst>
                <a:outerShdw blurRad="12192" dist="24384" dir="2700000" rotWithShape="0">
                  <a:srgbClr val="000000"/>
                </a:outerShdw>
              </a:effectLst>
            </a:endParaRPr>
          </a:p>
          <a:p>
            <a:pPr marL="0" indent="0" defTabSz="877823">
              <a:spcBef>
                <a:spcPts val="0"/>
              </a:spcBef>
              <a:buSzTx/>
              <a:buNone/>
              <a:defRPr sz="2880" b="1"/>
            </a:pPr>
            <a:endParaRPr sz="2688" dirty="0">
              <a:effectLst>
                <a:outerShdw blurRad="12192" dist="24384" dir="2700000" rotWithShape="0">
                  <a:srgbClr val="000000"/>
                </a:outerShdw>
              </a:effectLst>
            </a:endParaRPr>
          </a:p>
          <a:p>
            <a:pPr marL="0" indent="0" defTabSz="877823">
              <a:spcBef>
                <a:spcPts val="0"/>
              </a:spcBef>
              <a:buSzTx/>
              <a:buNone/>
              <a:defRPr sz="2880" b="1"/>
            </a:pPr>
            <a:r>
              <a:rPr sz="2400" dirty="0"/>
              <a:t>Issue is not important to you</a:t>
            </a:r>
            <a:endParaRPr sz="2400" dirty="0">
              <a:effectLst>
                <a:outerShdw blurRad="12192" dist="24384" dir="2700000" rotWithShape="0">
                  <a:srgbClr val="000000"/>
                </a:outerShdw>
              </a:effectLst>
            </a:endParaRPr>
          </a:p>
          <a:p>
            <a:pPr marL="0" indent="0" defTabSz="877823">
              <a:spcBef>
                <a:spcPts val="0"/>
              </a:spcBef>
              <a:buSzTx/>
              <a:buNone/>
              <a:defRPr sz="2880" b="1"/>
            </a:pPr>
            <a:endParaRPr sz="2400" dirty="0">
              <a:effectLst>
                <a:outerShdw blurRad="12192" dist="24384" dir="2700000" rotWithShape="0">
                  <a:srgbClr val="000000"/>
                </a:outerShdw>
              </a:effectLst>
            </a:endParaRPr>
          </a:p>
          <a:p>
            <a:pPr marL="0" indent="0" defTabSz="877823">
              <a:spcBef>
                <a:spcPts val="0"/>
              </a:spcBef>
              <a:buSzTx/>
              <a:buNone/>
              <a:defRPr sz="2880" b="1"/>
            </a:pPr>
            <a:r>
              <a:rPr sz="2400" dirty="0"/>
              <a:t>You are in a weak position</a:t>
            </a:r>
            <a:endParaRPr sz="2400" dirty="0">
              <a:effectLst>
                <a:outerShdw blurRad="12192" dist="24384" dir="2700000" rotWithShape="0">
                  <a:srgbClr val="000000"/>
                </a:outerShdw>
              </a:effectLst>
            </a:endParaRPr>
          </a:p>
          <a:p>
            <a:pPr marL="0" indent="0" defTabSz="877823">
              <a:spcBef>
                <a:spcPts val="0"/>
              </a:spcBef>
              <a:buSzTx/>
              <a:buNone/>
              <a:defRPr sz="2880" b="1"/>
            </a:pPr>
            <a:endParaRPr sz="2400" dirty="0">
              <a:effectLst>
                <a:outerShdw blurRad="12192" dist="24384" dir="2700000" rotWithShape="0">
                  <a:srgbClr val="000000"/>
                </a:outerShdw>
              </a:effectLst>
            </a:endParaRPr>
          </a:p>
          <a:p>
            <a:pPr marL="0" indent="0" defTabSz="877823">
              <a:spcBef>
                <a:spcPts val="0"/>
              </a:spcBef>
              <a:buSzTx/>
              <a:buNone/>
              <a:defRPr sz="2880" b="1"/>
            </a:pPr>
            <a:r>
              <a:rPr sz="2400" dirty="0"/>
              <a:t>You believe you may be wrong</a:t>
            </a:r>
          </a:p>
        </p:txBody>
      </p:sp>
      <p:sp>
        <p:nvSpPr>
          <p:cNvPr id="208" name="Quick agreement…"/>
          <p:cNvSpPr txBox="1"/>
          <p:nvPr/>
        </p:nvSpPr>
        <p:spPr>
          <a:xfrm>
            <a:off x="4565073" y="1447800"/>
            <a:ext cx="4038601" cy="42183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786384">
              <a:defRPr sz="2150"/>
            </a:pPr>
            <a:r>
              <a:rPr sz="2000" dirty="0"/>
              <a:t>What we do:</a:t>
            </a:r>
            <a:endParaRPr lang="en-US" sz="2000" dirty="0"/>
          </a:p>
          <a:p>
            <a:pPr defTabSz="786384">
              <a:defRPr sz="2150"/>
            </a:pPr>
            <a:endParaRPr lang="en-US" dirty="0"/>
          </a:p>
          <a:p>
            <a:pPr defTabSz="786384">
              <a:defRPr sz="2580"/>
            </a:pPr>
            <a:endParaRPr dirty="0"/>
          </a:p>
          <a:p>
            <a:pPr defTabSz="786384">
              <a:defRPr sz="2580"/>
            </a:pPr>
            <a:r>
              <a:rPr sz="2200" dirty="0"/>
              <a:t>Quick agreement</a:t>
            </a:r>
          </a:p>
          <a:p>
            <a:pPr defTabSz="786384">
              <a:defRPr sz="2580"/>
            </a:pPr>
            <a:endParaRPr sz="2200" dirty="0"/>
          </a:p>
          <a:p>
            <a:pPr defTabSz="786384">
              <a:defRPr sz="2580"/>
            </a:pPr>
            <a:r>
              <a:rPr lang="en-US" sz="2200" dirty="0"/>
              <a:t>Appease, flatter</a:t>
            </a:r>
          </a:p>
          <a:p>
            <a:pPr defTabSz="786384">
              <a:defRPr sz="2580"/>
            </a:pPr>
            <a:endParaRPr sz="2200" dirty="0"/>
          </a:p>
          <a:p>
            <a:pPr defTabSz="786384">
              <a:defRPr sz="2580"/>
            </a:pPr>
            <a:r>
              <a:rPr sz="2200" dirty="0"/>
              <a:t>Soft on the people (except yourself !)</a:t>
            </a:r>
          </a:p>
          <a:p>
            <a:pPr defTabSz="786384">
              <a:defRPr sz="2580"/>
            </a:pPr>
            <a:endParaRPr sz="2200" dirty="0"/>
          </a:p>
          <a:p>
            <a:pPr defTabSz="786384">
              <a:defRPr sz="2580"/>
            </a:pPr>
            <a:endParaRPr sz="2200" dirty="0"/>
          </a:p>
        </p:txBody>
      </p:sp>
      <p:pic>
        <p:nvPicPr>
          <p:cNvPr id="5" name="blbqk1yl[1]" descr="blbqk1yl[1]">
            <a:extLst>
              <a:ext uri="{FF2B5EF4-FFF2-40B4-BE49-F238E27FC236}">
                <a16:creationId xmlns:a16="http://schemas.microsoft.com/office/drawing/2014/main" id="{1EB64437-E888-BC4B-B3CF-D8DC6E20348A}"/>
              </a:ext>
            </a:extLst>
          </p:cNvPr>
          <p:cNvPicPr>
            <a:picLocks noChangeAspect="1"/>
          </p:cNvPicPr>
          <p:nvPr/>
        </p:nvPicPr>
        <p:blipFill>
          <a:blip r:embed="rId3">
            <a:extLst/>
          </a:blip>
          <a:stretch>
            <a:fillRect/>
          </a:stretch>
        </p:blipFill>
        <p:spPr>
          <a:xfrm>
            <a:off x="304800" y="4419600"/>
            <a:ext cx="3619502" cy="2209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ompromise / Distributive"/>
          <p:cNvSpPr txBox="1">
            <a:spLocks noGrp="1"/>
          </p:cNvSpPr>
          <p:nvPr>
            <p:ph type="title"/>
          </p:nvPr>
        </p:nvSpPr>
        <p:spPr>
          <a:xfrm>
            <a:off x="457199" y="443949"/>
            <a:ext cx="8229602" cy="546651"/>
          </a:xfrm>
          <a:prstGeom prst="rect">
            <a:avLst/>
          </a:prstGeom>
        </p:spPr>
        <p:txBody>
          <a:bodyPr>
            <a:normAutofit fontScale="90000"/>
          </a:bodyPr>
          <a:lstStyle>
            <a:lvl1pPr defTabSz="914400"/>
          </a:lstStyle>
          <a:p>
            <a:r>
              <a:rPr sz="2700" dirty="0"/>
              <a:t>Compromise / Distributive</a:t>
            </a:r>
            <a:r>
              <a:rPr lang="en-US" sz="2700" dirty="0"/>
              <a:t> </a:t>
            </a:r>
            <a:r>
              <a:rPr lang="en-US" dirty="0"/>
              <a:t>- - </a:t>
            </a:r>
            <a:r>
              <a:rPr lang="en-US" sz="2200" dirty="0"/>
              <a:t>- gain some, lose some</a:t>
            </a:r>
            <a:endParaRPr sz="2200" dirty="0"/>
          </a:p>
        </p:txBody>
      </p:sp>
      <p:sp>
        <p:nvSpPr>
          <p:cNvPr id="215" name="Finding solution better than nothing…"/>
          <p:cNvSpPr txBox="1">
            <a:spLocks noGrp="1"/>
          </p:cNvSpPr>
          <p:nvPr>
            <p:ph type="body" sz="half" idx="1"/>
          </p:nvPr>
        </p:nvSpPr>
        <p:spPr>
          <a:xfrm>
            <a:off x="474132" y="1143000"/>
            <a:ext cx="4038602" cy="2286000"/>
          </a:xfrm>
          <a:prstGeom prst="rect">
            <a:avLst/>
          </a:prstGeom>
        </p:spPr>
        <p:txBody>
          <a:bodyPr>
            <a:normAutofit fontScale="70000" lnSpcReduction="20000"/>
          </a:bodyPr>
          <a:lstStyle/>
          <a:p>
            <a:pPr marL="0" indent="0" algn="ctr" defTabSz="914400">
              <a:spcBef>
                <a:spcPts val="0"/>
              </a:spcBef>
              <a:buSzTx/>
              <a:buNone/>
              <a:defRPr sz="2500" b="1"/>
            </a:pPr>
            <a:r>
              <a:rPr sz="2900" dirty="0"/>
              <a:t>It’s the right choice when:</a:t>
            </a:r>
          </a:p>
          <a:p>
            <a:pPr marL="0" indent="0" algn="ctr" defTabSz="914400">
              <a:spcBef>
                <a:spcPts val="0"/>
              </a:spcBef>
              <a:buSzTx/>
              <a:buNone/>
              <a:defRPr sz="3000" b="1"/>
            </a:pPr>
            <a:endParaRPr dirty="0"/>
          </a:p>
          <a:p>
            <a:pPr marL="0" indent="0" algn="ctr" defTabSz="914400">
              <a:spcBef>
                <a:spcPts val="0"/>
              </a:spcBef>
              <a:buSzTx/>
              <a:buNone/>
              <a:defRPr sz="3000" b="1"/>
            </a:pPr>
            <a:endParaRPr sz="4000" dirty="0">
              <a:effectLst>
                <a:outerShdw blurRad="12700" dist="25400" dir="2700000" rotWithShape="0">
                  <a:srgbClr val="000000"/>
                </a:outerShdw>
              </a:effectLst>
            </a:endParaRPr>
          </a:p>
          <a:p>
            <a:pPr marL="0" indent="0" algn="ctr" defTabSz="914400">
              <a:spcBef>
                <a:spcPts val="0"/>
              </a:spcBef>
              <a:buSzTx/>
              <a:buNone/>
              <a:defRPr sz="3000" b="1"/>
            </a:pPr>
            <a:r>
              <a:rPr sz="3100" dirty="0"/>
              <a:t>Finding solution better than nothing</a:t>
            </a:r>
            <a:endParaRPr sz="3100" dirty="0">
              <a:effectLst>
                <a:outerShdw blurRad="12700" dist="25400" dir="2700000" rotWithShape="0">
                  <a:srgbClr val="000000"/>
                </a:outerShdw>
              </a:effectLst>
            </a:endParaRPr>
          </a:p>
          <a:p>
            <a:pPr marL="0" indent="0" algn="ctr" defTabSz="914400">
              <a:spcBef>
                <a:spcPts val="0"/>
              </a:spcBef>
              <a:buSzTx/>
              <a:buNone/>
              <a:defRPr sz="3000" b="1"/>
            </a:pPr>
            <a:endParaRPr sz="3100" dirty="0">
              <a:effectLst>
                <a:outerShdw blurRad="12700" dist="25400" dir="2700000" rotWithShape="0">
                  <a:srgbClr val="000000"/>
                </a:outerShdw>
              </a:effectLst>
            </a:endParaRPr>
          </a:p>
          <a:p>
            <a:pPr marL="0" indent="0" algn="ctr" defTabSz="914400">
              <a:spcBef>
                <a:spcPts val="0"/>
              </a:spcBef>
              <a:buSzTx/>
              <a:buNone/>
              <a:defRPr sz="3000" b="1"/>
            </a:pPr>
            <a:r>
              <a:rPr sz="3100" dirty="0"/>
              <a:t>Cooperation important, but time limited</a:t>
            </a:r>
          </a:p>
        </p:txBody>
      </p:sp>
      <p:sp>
        <p:nvSpPr>
          <p:cNvPr id="216" name="Active bargaining over fixed resource…"/>
          <p:cNvSpPr txBox="1"/>
          <p:nvPr/>
        </p:nvSpPr>
        <p:spPr>
          <a:xfrm>
            <a:off x="5486400" y="1155700"/>
            <a:ext cx="3429000" cy="47303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822959">
              <a:defRPr sz="2700"/>
            </a:pPr>
            <a:r>
              <a:rPr sz="2000" dirty="0"/>
              <a:t>What we do:</a:t>
            </a:r>
          </a:p>
          <a:p>
            <a:pPr defTabSz="822959">
              <a:defRPr sz="2700"/>
            </a:pPr>
            <a:endParaRPr dirty="0"/>
          </a:p>
          <a:p>
            <a:pPr defTabSz="822959">
              <a:defRPr sz="2700"/>
            </a:pPr>
            <a:r>
              <a:rPr sz="2200" dirty="0"/>
              <a:t>Active bargaining over fixed resource</a:t>
            </a:r>
          </a:p>
          <a:p>
            <a:pPr defTabSz="822959">
              <a:buClr>
                <a:srgbClr val="FFCC00"/>
              </a:buClr>
              <a:buSzPct val="70000"/>
              <a:buChar char="■"/>
              <a:defRPr sz="2700"/>
            </a:pPr>
            <a:endParaRPr sz="2200" dirty="0">
              <a:solidFill>
                <a:srgbClr val="FFFFFF"/>
              </a:solidFill>
              <a:effectLst>
                <a:outerShdw blurRad="11430" dist="22860" dir="2700000" rotWithShape="0">
                  <a:srgbClr val="000000"/>
                </a:outerShdw>
              </a:effectLst>
              <a:latin typeface="Garamond"/>
              <a:ea typeface="Garamond"/>
              <a:cs typeface="Garamond"/>
              <a:sym typeface="Garamond"/>
            </a:endParaRPr>
          </a:p>
          <a:p>
            <a:pPr defTabSz="822959">
              <a:defRPr sz="2700"/>
            </a:pPr>
            <a:r>
              <a:rPr sz="2200" dirty="0"/>
              <a:t>Give some to get some</a:t>
            </a:r>
            <a:endParaRPr sz="2200" dirty="0">
              <a:solidFill>
                <a:srgbClr val="FFFFFF"/>
              </a:solidFill>
              <a:effectLst>
                <a:outerShdw blurRad="11430" dist="22860" dir="2700000" rotWithShape="0">
                  <a:srgbClr val="000000"/>
                </a:outerShdw>
              </a:effectLst>
              <a:latin typeface="Garamond"/>
              <a:ea typeface="Garamond"/>
              <a:cs typeface="Garamond"/>
              <a:sym typeface="Garamond"/>
            </a:endParaRPr>
          </a:p>
          <a:p>
            <a:pPr defTabSz="822959">
              <a:buClr>
                <a:srgbClr val="FFCC00"/>
              </a:buClr>
              <a:buSzPct val="70000"/>
              <a:buChar char="■"/>
              <a:defRPr sz="2700"/>
            </a:pPr>
            <a:endParaRPr sz="2200" dirty="0">
              <a:solidFill>
                <a:srgbClr val="FFFFFF"/>
              </a:solidFill>
              <a:effectLst>
                <a:outerShdw blurRad="11430" dist="22860" dir="2700000" rotWithShape="0">
                  <a:srgbClr val="000000"/>
                </a:outerShdw>
              </a:effectLst>
              <a:latin typeface="Garamond"/>
              <a:ea typeface="Garamond"/>
              <a:cs typeface="Garamond"/>
              <a:sym typeface="Garamond"/>
            </a:endParaRPr>
          </a:p>
          <a:p>
            <a:pPr defTabSz="822959">
              <a:defRPr sz="2700"/>
            </a:pPr>
            <a:r>
              <a:rPr sz="2200" dirty="0"/>
              <a:t>Reactive</a:t>
            </a:r>
            <a:endParaRPr sz="2200" dirty="0">
              <a:solidFill>
                <a:srgbClr val="FFFFFF"/>
              </a:solidFill>
              <a:effectLst>
                <a:outerShdw blurRad="11430" dist="22860" dir="2700000" rotWithShape="0">
                  <a:srgbClr val="000000"/>
                </a:outerShdw>
              </a:effectLst>
              <a:latin typeface="Garamond"/>
              <a:ea typeface="Garamond"/>
              <a:cs typeface="Garamond"/>
              <a:sym typeface="Garamond"/>
            </a:endParaRPr>
          </a:p>
          <a:p>
            <a:pPr defTabSz="822959">
              <a:buClr>
                <a:srgbClr val="FFCC00"/>
              </a:buClr>
              <a:buSzPct val="70000"/>
              <a:buChar char="■"/>
              <a:defRPr sz="2700"/>
            </a:pPr>
            <a:endParaRPr sz="2200" dirty="0">
              <a:solidFill>
                <a:srgbClr val="FFFFFF"/>
              </a:solidFill>
              <a:effectLst>
                <a:outerShdw blurRad="11430" dist="22860" dir="2700000" rotWithShape="0">
                  <a:srgbClr val="000000"/>
                </a:outerShdw>
              </a:effectLst>
              <a:latin typeface="Garamond"/>
              <a:ea typeface="Garamond"/>
              <a:cs typeface="Garamond"/>
              <a:sym typeface="Garamond"/>
            </a:endParaRPr>
          </a:p>
          <a:p>
            <a:pPr defTabSz="822959">
              <a:defRPr sz="2700"/>
            </a:pPr>
            <a:r>
              <a:rPr sz="2200" dirty="0"/>
              <a:t>Split the difference</a:t>
            </a:r>
          </a:p>
        </p:txBody>
      </p:sp>
      <p:pic>
        <p:nvPicPr>
          <p:cNvPr id="5" name="C:\Documents and Settings\Roy\My Documents\A Roy Baroff, Mediation\Training\Comics\Calvin and Hobbs on compromise 2 001.jpg" descr="Calvin and Hobbes cartoon">
            <a:extLst>
              <a:ext uri="{FF2B5EF4-FFF2-40B4-BE49-F238E27FC236}">
                <a16:creationId xmlns:a16="http://schemas.microsoft.com/office/drawing/2014/main" id="{CD132CB3-89A0-6048-BB65-C59808DA6510}"/>
              </a:ext>
            </a:extLst>
          </p:cNvPr>
          <p:cNvPicPr>
            <a:picLocks/>
          </p:cNvPicPr>
          <p:nvPr/>
        </p:nvPicPr>
        <p:blipFill>
          <a:blip r:embed="rId3">
            <a:extLst/>
          </a:blip>
          <a:stretch>
            <a:fillRect/>
          </a:stretch>
        </p:blipFill>
        <p:spPr>
          <a:xfrm>
            <a:off x="76200" y="3733800"/>
            <a:ext cx="5435600" cy="3124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ompete/Dominate"/>
          <p:cNvSpPr txBox="1">
            <a:spLocks noGrp="1"/>
          </p:cNvSpPr>
          <p:nvPr>
            <p:ph type="title"/>
          </p:nvPr>
        </p:nvSpPr>
        <p:spPr>
          <a:xfrm>
            <a:off x="457199" y="526886"/>
            <a:ext cx="8229602" cy="692313"/>
          </a:xfrm>
          <a:prstGeom prst="rect">
            <a:avLst/>
          </a:prstGeom>
        </p:spPr>
        <p:txBody>
          <a:bodyPr>
            <a:noAutofit/>
          </a:bodyPr>
          <a:lstStyle>
            <a:lvl1pPr defTabSz="914400"/>
          </a:lstStyle>
          <a:p>
            <a:r>
              <a:rPr sz="2400" dirty="0"/>
              <a:t>Compete / Dominate</a:t>
            </a:r>
            <a:r>
              <a:rPr lang="en-US" sz="2400" dirty="0"/>
              <a:t> / Direct  -  -  -  </a:t>
            </a:r>
            <a:r>
              <a:rPr lang="en-US" sz="2000" dirty="0"/>
              <a:t>Fight to win!</a:t>
            </a:r>
            <a:endParaRPr sz="2000" dirty="0"/>
          </a:p>
        </p:txBody>
      </p:sp>
      <p:sp>
        <p:nvSpPr>
          <p:cNvPr id="222" name="Issue is trivial…"/>
          <p:cNvSpPr txBox="1">
            <a:spLocks noGrp="1"/>
          </p:cNvSpPr>
          <p:nvPr>
            <p:ph type="body" sz="half" idx="1"/>
          </p:nvPr>
        </p:nvSpPr>
        <p:spPr>
          <a:xfrm>
            <a:off x="152400" y="1371600"/>
            <a:ext cx="4343401" cy="2438400"/>
          </a:xfrm>
          <a:prstGeom prst="rect">
            <a:avLst/>
          </a:prstGeom>
        </p:spPr>
        <p:txBody>
          <a:bodyPr>
            <a:normAutofit fontScale="55000" lnSpcReduction="20000"/>
          </a:bodyPr>
          <a:lstStyle/>
          <a:p>
            <a:pPr marL="0" indent="0" algn="ctr" defTabSz="822959">
              <a:spcBef>
                <a:spcPts val="0"/>
              </a:spcBef>
              <a:buSzTx/>
              <a:buNone/>
              <a:defRPr sz="2700" b="1"/>
            </a:pPr>
            <a:r>
              <a:rPr sz="3600" dirty="0"/>
              <a:t>It’s </a:t>
            </a:r>
            <a:r>
              <a:rPr lang="en-US" sz="3600" dirty="0"/>
              <a:t>a good </a:t>
            </a:r>
            <a:r>
              <a:rPr sz="3600" dirty="0"/>
              <a:t>choice when:</a:t>
            </a:r>
          </a:p>
          <a:p>
            <a:pPr marL="0" indent="0" algn="ctr" defTabSz="822959">
              <a:spcBef>
                <a:spcPts val="0"/>
              </a:spcBef>
              <a:buSzTx/>
              <a:buNone/>
              <a:defRPr sz="2700" b="1"/>
            </a:pPr>
            <a:endParaRPr dirty="0"/>
          </a:p>
          <a:p>
            <a:pPr marL="0" indent="0" algn="ctr" defTabSz="822959">
              <a:spcBef>
                <a:spcPts val="0"/>
              </a:spcBef>
              <a:buSzTx/>
              <a:buNone/>
              <a:defRPr sz="2700" b="1"/>
            </a:pPr>
            <a:r>
              <a:rPr sz="3600" dirty="0"/>
              <a:t>Issue is trivial</a:t>
            </a:r>
            <a:endParaRPr sz="3600" dirty="0">
              <a:effectLst>
                <a:outerShdw blurRad="11430" dist="22860" dir="2700000" rotWithShape="0">
                  <a:srgbClr val="000000"/>
                </a:outerShdw>
              </a:effectLst>
            </a:endParaRPr>
          </a:p>
          <a:p>
            <a:pPr marL="0" indent="0" algn="ctr" defTabSz="822959">
              <a:spcBef>
                <a:spcPts val="0"/>
              </a:spcBef>
              <a:buSzTx/>
              <a:buNone/>
              <a:defRPr sz="2700" b="1"/>
            </a:pPr>
            <a:endParaRPr sz="3600" dirty="0">
              <a:effectLst>
                <a:outerShdw blurRad="11430" dist="22860" dir="2700000" rotWithShape="0">
                  <a:srgbClr val="000000"/>
                </a:outerShdw>
              </a:effectLst>
            </a:endParaRPr>
          </a:p>
          <a:p>
            <a:pPr marL="0" indent="0" algn="ctr" defTabSz="822959">
              <a:spcBef>
                <a:spcPts val="0"/>
              </a:spcBef>
              <a:buSzTx/>
              <a:buNone/>
              <a:defRPr sz="2700" b="1"/>
            </a:pPr>
            <a:r>
              <a:rPr sz="3600" dirty="0"/>
              <a:t>Time is of the essence</a:t>
            </a:r>
            <a:endParaRPr sz="3600" dirty="0">
              <a:effectLst>
                <a:outerShdw blurRad="11430" dist="22860" dir="2700000" rotWithShape="0">
                  <a:srgbClr val="000000"/>
                </a:outerShdw>
              </a:effectLst>
            </a:endParaRPr>
          </a:p>
          <a:p>
            <a:pPr marL="0" indent="0" algn="ctr" defTabSz="822959">
              <a:spcBef>
                <a:spcPts val="0"/>
              </a:spcBef>
              <a:buSzTx/>
              <a:buNone/>
              <a:defRPr sz="2700" b="1"/>
            </a:pPr>
            <a:endParaRPr sz="3600" dirty="0">
              <a:effectLst>
                <a:outerShdw blurRad="11430" dist="22860" dir="2700000" rotWithShape="0">
                  <a:srgbClr val="000000"/>
                </a:outerShdw>
              </a:effectLst>
            </a:endParaRPr>
          </a:p>
          <a:p>
            <a:pPr marL="0" indent="0" algn="ctr" defTabSz="822959">
              <a:spcBef>
                <a:spcPts val="0"/>
              </a:spcBef>
              <a:buSzTx/>
              <a:buNone/>
              <a:defRPr sz="2700" b="1"/>
            </a:pPr>
            <a:r>
              <a:rPr sz="3600" dirty="0"/>
              <a:t>Don’t care about relationships</a:t>
            </a:r>
            <a:endParaRPr sz="3600" dirty="0">
              <a:effectLst>
                <a:outerShdw blurRad="11430" dist="22860" dir="2700000" rotWithShape="0">
                  <a:srgbClr val="000000"/>
                </a:outerShdw>
              </a:effectLst>
            </a:endParaRPr>
          </a:p>
          <a:p>
            <a:pPr marL="0" indent="0" algn="ctr" defTabSz="822959">
              <a:spcBef>
                <a:spcPts val="0"/>
              </a:spcBef>
              <a:buSzTx/>
              <a:buNone/>
              <a:defRPr sz="2700" b="1"/>
            </a:pPr>
            <a:endParaRPr sz="3600" dirty="0">
              <a:effectLst>
                <a:outerShdw blurRad="11430" dist="22860" dir="2700000" rotWithShape="0">
                  <a:srgbClr val="000000"/>
                </a:outerShdw>
              </a:effectLst>
            </a:endParaRPr>
          </a:p>
          <a:p>
            <a:pPr marL="0" indent="0" algn="ctr" defTabSz="822959">
              <a:spcBef>
                <a:spcPts val="0"/>
              </a:spcBef>
              <a:buSzTx/>
              <a:buNone/>
              <a:defRPr sz="2700" b="1"/>
            </a:pPr>
            <a:r>
              <a:rPr sz="3600" dirty="0"/>
              <a:t>Others don’t care about outcome</a:t>
            </a:r>
          </a:p>
        </p:txBody>
      </p:sp>
      <p:sp>
        <p:nvSpPr>
          <p:cNvPr id="223" name="Use power of position…"/>
          <p:cNvSpPr txBox="1"/>
          <p:nvPr/>
        </p:nvSpPr>
        <p:spPr>
          <a:xfrm>
            <a:off x="4648200" y="1447800"/>
            <a:ext cx="4267200" cy="48000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777240">
              <a:defRPr sz="2550"/>
            </a:pPr>
            <a:r>
              <a:rPr sz="2000" dirty="0"/>
              <a:t>What we do:</a:t>
            </a:r>
          </a:p>
          <a:p>
            <a:pPr defTabSz="777240">
              <a:defRPr sz="2550"/>
            </a:pPr>
            <a:endParaRPr dirty="0"/>
          </a:p>
          <a:p>
            <a:pPr defTabSz="777240">
              <a:defRPr sz="2550"/>
            </a:pPr>
            <a:r>
              <a:rPr sz="2200" dirty="0"/>
              <a:t>Use power of position</a:t>
            </a:r>
          </a:p>
          <a:p>
            <a:pPr defTabSz="777240">
              <a:buClr>
                <a:srgbClr val="FFCC00"/>
              </a:buClr>
              <a:buSzPct val="70000"/>
              <a:buChar char="■"/>
              <a:defRPr sz="2550"/>
            </a:pPr>
            <a:endParaRPr sz="2200" dirty="0"/>
          </a:p>
          <a:p>
            <a:pPr defTabSz="777240">
              <a:defRPr sz="2550"/>
            </a:pPr>
            <a:r>
              <a:rPr sz="2200" dirty="0"/>
              <a:t>High/low initial proposals</a:t>
            </a:r>
          </a:p>
          <a:p>
            <a:pPr defTabSz="777240">
              <a:buClr>
                <a:srgbClr val="FFCC00"/>
              </a:buClr>
              <a:buSzPct val="70000"/>
              <a:buChar char="■"/>
              <a:defRPr sz="2550"/>
            </a:pPr>
            <a:endParaRPr sz="2200" dirty="0"/>
          </a:p>
          <a:p>
            <a:pPr defTabSz="777240">
              <a:defRPr sz="2550"/>
            </a:pPr>
            <a:r>
              <a:rPr sz="2200" dirty="0"/>
              <a:t>Make small concessions</a:t>
            </a:r>
          </a:p>
          <a:p>
            <a:pPr defTabSz="777240">
              <a:buClr>
                <a:srgbClr val="FFCC00"/>
              </a:buClr>
              <a:buSzPct val="70000"/>
              <a:buChar char="■"/>
              <a:defRPr sz="2550"/>
            </a:pPr>
            <a:endParaRPr sz="2200" dirty="0"/>
          </a:p>
          <a:p>
            <a:pPr defTabSz="777240">
              <a:defRPr sz="2550"/>
            </a:pPr>
            <a:r>
              <a:rPr sz="2200" dirty="0"/>
              <a:t>Threat, accuse, exaggerate</a:t>
            </a:r>
          </a:p>
          <a:p>
            <a:pPr defTabSz="777240">
              <a:buClr>
                <a:srgbClr val="FFCC00"/>
              </a:buClr>
              <a:buSzPct val="70000"/>
              <a:buChar char="■"/>
              <a:defRPr sz="2550"/>
            </a:pPr>
            <a:endParaRPr sz="2200" dirty="0"/>
          </a:p>
          <a:p>
            <a:pPr defTabSz="777240">
              <a:defRPr sz="2550"/>
            </a:pPr>
            <a:r>
              <a:rPr sz="2200" dirty="0"/>
              <a:t>Seek to dominate and control,  hard on the people and the problem</a:t>
            </a:r>
          </a:p>
        </p:txBody>
      </p:sp>
      <p:pic>
        <p:nvPicPr>
          <p:cNvPr id="5" name="spq2uhmx[1]" descr="spq2uhmx[1]">
            <a:extLst>
              <a:ext uri="{FF2B5EF4-FFF2-40B4-BE49-F238E27FC236}">
                <a16:creationId xmlns:a16="http://schemas.microsoft.com/office/drawing/2014/main" id="{429908DB-F632-0B4B-84A8-33FDB00CB57A}"/>
              </a:ext>
            </a:extLst>
          </p:cNvPr>
          <p:cNvPicPr>
            <a:picLocks noChangeAspect="1"/>
          </p:cNvPicPr>
          <p:nvPr/>
        </p:nvPicPr>
        <p:blipFill>
          <a:blip r:embed="rId3">
            <a:extLst/>
          </a:blip>
          <a:stretch>
            <a:fillRect/>
          </a:stretch>
        </p:blipFill>
        <p:spPr>
          <a:xfrm>
            <a:off x="457200" y="3962401"/>
            <a:ext cx="3886200" cy="23967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ollaboration/Cooperative"/>
          <p:cNvSpPr txBox="1">
            <a:spLocks noGrp="1"/>
          </p:cNvSpPr>
          <p:nvPr>
            <p:ph type="title"/>
          </p:nvPr>
        </p:nvSpPr>
        <p:spPr>
          <a:xfrm>
            <a:off x="457199" y="494506"/>
            <a:ext cx="8229602" cy="457201"/>
          </a:xfrm>
          <a:prstGeom prst="rect">
            <a:avLst/>
          </a:prstGeom>
        </p:spPr>
        <p:txBody>
          <a:bodyPr>
            <a:normAutofit fontScale="90000"/>
          </a:bodyPr>
          <a:lstStyle>
            <a:lvl1pPr defTabSz="786384">
              <a:defRPr sz="2580"/>
            </a:lvl1pPr>
          </a:lstStyle>
          <a:p>
            <a:r>
              <a:rPr dirty="0"/>
              <a:t>Collaborate / Cooperate</a:t>
            </a:r>
            <a:r>
              <a:rPr lang="en-US" dirty="0"/>
              <a:t> </a:t>
            </a:r>
            <a:r>
              <a:rPr lang="en-US" sz="2000" dirty="0"/>
              <a:t>-  -  -  work together for mutual gain</a:t>
            </a:r>
            <a:endParaRPr dirty="0"/>
          </a:p>
        </p:txBody>
      </p:sp>
      <p:sp>
        <p:nvSpPr>
          <p:cNvPr id="229" name="Issues &amp; relationships important…"/>
          <p:cNvSpPr txBox="1">
            <a:spLocks noGrp="1"/>
          </p:cNvSpPr>
          <p:nvPr>
            <p:ph type="body" sz="half" idx="1"/>
          </p:nvPr>
        </p:nvSpPr>
        <p:spPr>
          <a:xfrm>
            <a:off x="228600" y="1112643"/>
            <a:ext cx="4267201" cy="2667000"/>
          </a:xfrm>
          <a:prstGeom prst="rect">
            <a:avLst/>
          </a:prstGeom>
        </p:spPr>
        <p:txBody>
          <a:bodyPr>
            <a:normAutofit fontScale="85000" lnSpcReduction="20000"/>
          </a:bodyPr>
          <a:lstStyle/>
          <a:p>
            <a:pPr marL="0" indent="0" algn="ctr" defTabSz="768095">
              <a:spcBef>
                <a:spcPts val="0"/>
              </a:spcBef>
              <a:buSzTx/>
              <a:buNone/>
              <a:defRPr sz="2520" b="1"/>
            </a:pPr>
            <a:r>
              <a:rPr sz="2400" dirty="0"/>
              <a:t>It’s the right choice when:</a:t>
            </a:r>
          </a:p>
          <a:p>
            <a:pPr marL="0" indent="0" algn="ctr" defTabSz="768095">
              <a:spcBef>
                <a:spcPts val="0"/>
              </a:spcBef>
              <a:buSzTx/>
              <a:buNone/>
              <a:defRPr sz="2520" b="1"/>
            </a:pPr>
            <a:endParaRPr dirty="0"/>
          </a:p>
          <a:p>
            <a:pPr marL="0" indent="0" algn="ctr" defTabSz="768095">
              <a:spcBef>
                <a:spcPts val="0"/>
              </a:spcBef>
              <a:buSzTx/>
              <a:buNone/>
              <a:defRPr sz="2520" b="1"/>
            </a:pPr>
            <a:r>
              <a:rPr dirty="0"/>
              <a:t>Issues &amp; relationships important</a:t>
            </a:r>
            <a:endParaRPr dirty="0">
              <a:effectLst>
                <a:outerShdw blurRad="10668" dist="21336" dir="2700000" rotWithShape="0">
                  <a:srgbClr val="000000"/>
                </a:outerShdw>
              </a:effectLst>
            </a:endParaRPr>
          </a:p>
          <a:p>
            <a:pPr marL="0" indent="0" algn="ctr" defTabSz="768095">
              <a:spcBef>
                <a:spcPts val="0"/>
              </a:spcBef>
              <a:buSzTx/>
              <a:buNone/>
              <a:defRPr sz="2520" b="1"/>
            </a:pPr>
            <a:endParaRPr dirty="0">
              <a:effectLst>
                <a:outerShdw blurRad="10668" dist="21336" dir="2700000" rotWithShape="0">
                  <a:srgbClr val="000000"/>
                </a:outerShdw>
              </a:effectLst>
            </a:endParaRPr>
          </a:p>
          <a:p>
            <a:pPr marL="0" indent="0" algn="ctr" defTabSz="768095">
              <a:spcBef>
                <a:spcPts val="0"/>
              </a:spcBef>
              <a:buSzTx/>
              <a:buNone/>
              <a:defRPr sz="2520" b="1"/>
            </a:pPr>
            <a:r>
              <a:rPr dirty="0"/>
              <a:t>Issues complex</a:t>
            </a:r>
            <a:endParaRPr dirty="0">
              <a:effectLst>
                <a:outerShdw blurRad="10668" dist="21336" dir="2700000" rotWithShape="0">
                  <a:srgbClr val="000000"/>
                </a:outerShdw>
              </a:effectLst>
            </a:endParaRPr>
          </a:p>
          <a:p>
            <a:pPr marL="0" indent="0" algn="ctr" defTabSz="768095">
              <a:spcBef>
                <a:spcPts val="0"/>
              </a:spcBef>
              <a:buSzTx/>
              <a:buNone/>
              <a:defRPr sz="2520" b="1"/>
            </a:pPr>
            <a:endParaRPr dirty="0">
              <a:effectLst>
                <a:outerShdw blurRad="10668" dist="21336" dir="2700000" rotWithShape="0">
                  <a:srgbClr val="000000"/>
                </a:outerShdw>
              </a:effectLst>
            </a:endParaRPr>
          </a:p>
          <a:p>
            <a:pPr marL="0" indent="0" algn="ctr" defTabSz="768095">
              <a:spcBef>
                <a:spcPts val="0"/>
              </a:spcBef>
              <a:buSzTx/>
              <a:buNone/>
              <a:defRPr sz="2520" b="1"/>
            </a:pPr>
            <a:r>
              <a:rPr dirty="0"/>
              <a:t>Seek to address all aspects</a:t>
            </a:r>
            <a:endParaRPr dirty="0">
              <a:effectLst>
                <a:outerShdw blurRad="10668" dist="21336" dir="2700000" rotWithShape="0">
                  <a:srgbClr val="000000"/>
                </a:outerShdw>
              </a:effectLst>
            </a:endParaRPr>
          </a:p>
          <a:p>
            <a:pPr marL="0" indent="0" algn="ctr" defTabSz="768095">
              <a:spcBef>
                <a:spcPts val="0"/>
              </a:spcBef>
              <a:buSzTx/>
              <a:buNone/>
              <a:defRPr sz="2520" b="1"/>
            </a:pPr>
            <a:endParaRPr dirty="0">
              <a:effectLst>
                <a:outerShdw blurRad="10668" dist="21336" dir="2700000" rotWithShape="0">
                  <a:srgbClr val="000000"/>
                </a:outerShdw>
              </a:effectLst>
            </a:endParaRPr>
          </a:p>
          <a:p>
            <a:pPr marL="0" indent="0" algn="ctr" defTabSz="768095">
              <a:spcBef>
                <a:spcPts val="0"/>
              </a:spcBef>
              <a:buSzTx/>
              <a:buNone/>
              <a:defRPr sz="2520" b="1"/>
            </a:pPr>
            <a:r>
              <a:rPr dirty="0"/>
              <a:t>Need help from others to solve</a:t>
            </a:r>
          </a:p>
        </p:txBody>
      </p:sp>
      <p:sp>
        <p:nvSpPr>
          <p:cNvPr id="230" name="Use rational logical persuasion…"/>
          <p:cNvSpPr txBox="1"/>
          <p:nvPr/>
        </p:nvSpPr>
        <p:spPr>
          <a:xfrm>
            <a:off x="4648200" y="1112644"/>
            <a:ext cx="4038600" cy="494194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905255">
              <a:defRPr sz="2970"/>
            </a:pPr>
            <a:r>
              <a:rPr sz="2000" dirty="0"/>
              <a:t>What we do:</a:t>
            </a:r>
          </a:p>
          <a:p>
            <a:pPr defTabSz="905255">
              <a:defRPr sz="2970"/>
            </a:pPr>
            <a:endParaRPr dirty="0"/>
          </a:p>
          <a:p>
            <a:pPr defTabSz="905255">
              <a:defRPr sz="2970"/>
            </a:pPr>
            <a:r>
              <a:rPr sz="2200" dirty="0"/>
              <a:t>Use rational logical persuasion</a:t>
            </a:r>
          </a:p>
          <a:p>
            <a:pPr defTabSz="905255">
              <a:buClr>
                <a:srgbClr val="FFCC00"/>
              </a:buClr>
              <a:buSzPct val="70000"/>
              <a:buChar char="■"/>
              <a:defRPr sz="2970"/>
            </a:pPr>
            <a:endParaRPr sz="2200" dirty="0"/>
          </a:p>
          <a:p>
            <a:pPr defTabSz="905255">
              <a:defRPr sz="2970"/>
            </a:pPr>
            <a:r>
              <a:rPr sz="2200" dirty="0"/>
              <a:t>Develop relationships</a:t>
            </a:r>
          </a:p>
          <a:p>
            <a:pPr defTabSz="905255">
              <a:buClr>
                <a:srgbClr val="FFCC00"/>
              </a:buClr>
              <a:buSzPct val="70000"/>
              <a:buChar char="■"/>
              <a:defRPr sz="2970"/>
            </a:pPr>
            <a:endParaRPr sz="2200" dirty="0"/>
          </a:p>
          <a:p>
            <a:pPr defTabSz="905255">
              <a:defRPr sz="2970"/>
            </a:pPr>
            <a:r>
              <a:rPr sz="2200" dirty="0"/>
              <a:t>Make unilateral steps</a:t>
            </a:r>
          </a:p>
          <a:p>
            <a:pPr defTabSz="905255">
              <a:defRPr sz="2970"/>
            </a:pPr>
            <a:endParaRPr sz="2200" dirty="0"/>
          </a:p>
          <a:p>
            <a:pPr defTabSz="905255">
              <a:defRPr sz="2970"/>
            </a:pPr>
            <a:r>
              <a:rPr sz="2200" dirty="0"/>
              <a:t>Focus on fairness</a:t>
            </a:r>
          </a:p>
        </p:txBody>
      </p:sp>
      <p:pic>
        <p:nvPicPr>
          <p:cNvPr id="5" name="hkso2jnt[1]" descr="hkso2jnt[1]">
            <a:extLst>
              <a:ext uri="{FF2B5EF4-FFF2-40B4-BE49-F238E27FC236}">
                <a16:creationId xmlns:a16="http://schemas.microsoft.com/office/drawing/2014/main" id="{34BFE63D-868F-FF47-9854-EDBA412714D2}"/>
              </a:ext>
            </a:extLst>
          </p:cNvPr>
          <p:cNvPicPr>
            <a:picLocks noChangeAspect="1"/>
          </p:cNvPicPr>
          <p:nvPr/>
        </p:nvPicPr>
        <p:blipFill>
          <a:blip r:embed="rId3">
            <a:extLst/>
          </a:blip>
          <a:stretch>
            <a:fillRect/>
          </a:stretch>
        </p:blipFill>
        <p:spPr>
          <a:xfrm>
            <a:off x="533401" y="3779642"/>
            <a:ext cx="4114800" cy="292595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D319-5366-0745-BC86-0E0E7A4F5050}"/>
              </a:ext>
            </a:extLst>
          </p:cNvPr>
          <p:cNvSpPr>
            <a:spLocks noGrp="1"/>
          </p:cNvSpPr>
          <p:nvPr>
            <p:ph type="title"/>
          </p:nvPr>
        </p:nvSpPr>
        <p:spPr>
          <a:xfrm>
            <a:off x="152400" y="533400"/>
            <a:ext cx="8839199" cy="990599"/>
          </a:xfrm>
        </p:spPr>
        <p:txBody>
          <a:bodyPr>
            <a:normAutofit fontScale="90000"/>
          </a:bodyPr>
          <a:lstStyle/>
          <a:p>
            <a:r>
              <a:rPr lang="en-US" dirty="0"/>
              <a:t>Think of the different styles </a:t>
            </a:r>
            <a:r>
              <a:rPr lang="mr-IN" dirty="0"/>
              <a:t>–</a:t>
            </a:r>
            <a:r>
              <a:rPr lang="en-US" dirty="0"/>
              <a:t> </a:t>
            </a:r>
            <a:br>
              <a:rPr lang="en-US" dirty="0"/>
            </a:br>
            <a:r>
              <a:rPr lang="en-US" dirty="0"/>
              <a:t>What would you do? </a:t>
            </a:r>
          </a:p>
        </p:txBody>
      </p:sp>
      <p:sp>
        <p:nvSpPr>
          <p:cNvPr id="3" name="Text Placeholder 2">
            <a:extLst>
              <a:ext uri="{FF2B5EF4-FFF2-40B4-BE49-F238E27FC236}">
                <a16:creationId xmlns:a16="http://schemas.microsoft.com/office/drawing/2014/main" id="{4B581FF5-864E-444C-B0AA-5DD8BB60E355}"/>
              </a:ext>
            </a:extLst>
          </p:cNvPr>
          <p:cNvSpPr>
            <a:spLocks noGrp="1"/>
          </p:cNvSpPr>
          <p:nvPr>
            <p:ph type="body" sz="half" idx="1"/>
          </p:nvPr>
        </p:nvSpPr>
        <p:spPr>
          <a:xfrm>
            <a:off x="152400" y="1219201"/>
            <a:ext cx="8762999" cy="5410199"/>
          </a:xfrm>
        </p:spPr>
        <p:txBody>
          <a:bodyPr>
            <a:normAutofit/>
          </a:bodyPr>
          <a:lstStyle/>
          <a:p>
            <a:pPr marL="0" indent="0">
              <a:buNone/>
            </a:pPr>
            <a:endParaRPr lang="en-US" dirty="0"/>
          </a:p>
          <a:p>
            <a:pPr marL="0" indent="0">
              <a:buNone/>
            </a:pPr>
            <a:endParaRPr lang="en-US" dirty="0"/>
          </a:p>
          <a:p>
            <a:pPr marL="514350" indent="-514350">
              <a:buAutoNum type="arabicPeriod"/>
            </a:pPr>
            <a:r>
              <a:rPr lang="en-US" dirty="0"/>
              <a:t>You’ve just been offered a new job!!! The offer includes a decent salary and benefits package. Do you ask for a higher salary?</a:t>
            </a:r>
          </a:p>
          <a:p>
            <a:pPr marL="514350" indent="-514350">
              <a:buAutoNum type="arabicPeriod"/>
            </a:pPr>
            <a:endParaRPr lang="en-US" dirty="0"/>
          </a:p>
          <a:p>
            <a:pPr marL="514350" indent="-514350">
              <a:buAutoNum type="arabicPeriod"/>
            </a:pPr>
            <a:r>
              <a:rPr lang="en-US" dirty="0"/>
              <a:t>Think of other conflicts that you have and consider which style/approach makes sense.</a:t>
            </a:r>
          </a:p>
          <a:p>
            <a:pPr marL="514350" indent="-514350">
              <a:buAutoNum type="arabicPeriod"/>
            </a:pPr>
            <a:endParaRPr lang="en-US" dirty="0"/>
          </a:p>
        </p:txBody>
      </p:sp>
    </p:spTree>
    <p:extLst>
      <p:ext uri="{BB962C8B-B14F-4D97-AF65-F5344CB8AC3E}">
        <p14:creationId xmlns:p14="http://schemas.microsoft.com/office/powerpoint/2010/main" val="20868672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361B-18F5-BC4B-9F02-5D4D6C1D04DD}"/>
              </a:ext>
            </a:extLst>
          </p:cNvPr>
          <p:cNvSpPr>
            <a:spLocks noGrp="1"/>
          </p:cNvSpPr>
          <p:nvPr>
            <p:ph type="title"/>
          </p:nvPr>
        </p:nvSpPr>
        <p:spPr>
          <a:xfrm>
            <a:off x="457199" y="504498"/>
            <a:ext cx="8229602" cy="790901"/>
          </a:xfrm>
        </p:spPr>
        <p:txBody>
          <a:bodyPr>
            <a:normAutofit/>
          </a:bodyPr>
          <a:lstStyle/>
          <a:p>
            <a:r>
              <a:rPr lang="en-US" dirty="0"/>
              <a:t>Negotiation Leadership</a:t>
            </a:r>
          </a:p>
        </p:txBody>
      </p:sp>
      <p:pic>
        <p:nvPicPr>
          <p:cNvPr id="7" name="Picture 6" descr="Men's World Cup winners">
            <a:extLst>
              <a:ext uri="{FF2B5EF4-FFF2-40B4-BE49-F238E27FC236}">
                <a16:creationId xmlns:a16="http://schemas.microsoft.com/office/drawing/2014/main" id="{3471B832-B567-4B45-8BFD-E1F7BA11D6E2}"/>
              </a:ext>
            </a:extLst>
          </p:cNvPr>
          <p:cNvPicPr>
            <a:picLocks noChangeAspect="1"/>
          </p:cNvPicPr>
          <p:nvPr/>
        </p:nvPicPr>
        <p:blipFill>
          <a:blip r:embed="rId3"/>
          <a:stretch>
            <a:fillRect/>
          </a:stretch>
        </p:blipFill>
        <p:spPr>
          <a:xfrm>
            <a:off x="110359" y="1447800"/>
            <a:ext cx="3894083" cy="5221014"/>
          </a:xfrm>
          <a:prstGeom prst="rect">
            <a:avLst/>
          </a:prstGeom>
        </p:spPr>
      </p:pic>
      <p:pic>
        <p:nvPicPr>
          <p:cNvPr id="5" name="Picture 4" descr="Women's World Cup winners">
            <a:extLst>
              <a:ext uri="{FF2B5EF4-FFF2-40B4-BE49-F238E27FC236}">
                <a16:creationId xmlns:a16="http://schemas.microsoft.com/office/drawing/2014/main" id="{189BD458-A9A1-B147-A4F7-5A2E8BED83B9}"/>
              </a:ext>
            </a:extLst>
          </p:cNvPr>
          <p:cNvPicPr>
            <a:picLocks noChangeAspect="1"/>
          </p:cNvPicPr>
          <p:nvPr/>
        </p:nvPicPr>
        <p:blipFill>
          <a:blip r:embed="rId4"/>
          <a:stretch>
            <a:fillRect/>
          </a:stretch>
        </p:blipFill>
        <p:spPr>
          <a:xfrm>
            <a:off x="4004442" y="1447800"/>
            <a:ext cx="5029199" cy="5221014"/>
          </a:xfrm>
          <a:prstGeom prst="rect">
            <a:avLst/>
          </a:prstGeom>
        </p:spPr>
      </p:pic>
    </p:spTree>
    <p:extLst>
      <p:ext uri="{BB962C8B-B14F-4D97-AF65-F5344CB8AC3E}">
        <p14:creationId xmlns:p14="http://schemas.microsoft.com/office/powerpoint/2010/main" val="17751933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normAutofit fontScale="90000"/>
          </a:bodyPr>
          <a:lstStyle/>
          <a:p>
            <a:pPr eaLnBrk="1" hangingPunct="1">
              <a:defRPr/>
            </a:pPr>
            <a:r>
              <a:rPr lang="en-US" sz="4000" dirty="0">
                <a:latin typeface="Garamond" charset="0"/>
                <a:cs typeface="+mj-cs"/>
              </a:rPr>
              <a:t>Getting to Yes (Principled)</a:t>
            </a:r>
            <a:br>
              <a:rPr lang="en-US" sz="4000" dirty="0">
                <a:latin typeface="Garamond" charset="0"/>
                <a:cs typeface="+mj-cs"/>
              </a:rPr>
            </a:br>
            <a:r>
              <a:rPr lang="en-US" sz="4000" dirty="0">
                <a:latin typeface="Garamond" charset="0"/>
                <a:cs typeface="+mj-cs"/>
              </a:rPr>
              <a:t>Roger Fisher and Bill Ury</a:t>
            </a:r>
          </a:p>
        </p:txBody>
      </p:sp>
      <p:sp>
        <p:nvSpPr>
          <p:cNvPr id="41987" name="Rectangle 3"/>
          <p:cNvSpPr>
            <a:spLocks noGrp="1" noChangeArrowheads="1"/>
          </p:cNvSpPr>
          <p:nvPr>
            <p:ph type="body" idx="1"/>
          </p:nvPr>
        </p:nvSpPr>
        <p:spPr>
          <a:xfrm>
            <a:off x="457199" y="2362201"/>
            <a:ext cx="8229602" cy="3763964"/>
          </a:xfrm>
        </p:spPr>
        <p:txBody>
          <a:bodyPr>
            <a:normAutofit fontScale="92500" lnSpcReduction="10000"/>
          </a:bodyPr>
          <a:lstStyle/>
          <a:p>
            <a:pPr eaLnBrk="1" hangingPunct="1">
              <a:lnSpc>
                <a:spcPct val="90000"/>
              </a:lnSpc>
              <a:defRPr/>
            </a:pPr>
            <a:endParaRPr lang="en-US" sz="2800" dirty="0">
              <a:latin typeface="Garamond" charset="0"/>
              <a:cs typeface="+mn-cs"/>
            </a:endParaRPr>
          </a:p>
          <a:p>
            <a:pPr eaLnBrk="1" hangingPunct="1">
              <a:lnSpc>
                <a:spcPct val="90000"/>
              </a:lnSpc>
              <a:defRPr/>
            </a:pPr>
            <a:r>
              <a:rPr lang="en-US" sz="2800" dirty="0">
                <a:latin typeface="Garamond" charset="0"/>
                <a:cs typeface="+mn-cs"/>
              </a:rPr>
              <a:t>Separate people from the problem/conflict - be hard on the problem and soft on the people</a:t>
            </a:r>
          </a:p>
          <a:p>
            <a:pPr eaLnBrk="1" hangingPunct="1">
              <a:lnSpc>
                <a:spcPct val="90000"/>
              </a:lnSpc>
              <a:buFont typeface="Wingdings" charset="0"/>
              <a:buNone/>
              <a:defRPr/>
            </a:pPr>
            <a:endParaRPr lang="en-US" sz="2800" dirty="0">
              <a:latin typeface="Garamond" charset="0"/>
              <a:cs typeface="+mn-cs"/>
            </a:endParaRPr>
          </a:p>
          <a:p>
            <a:pPr eaLnBrk="1" hangingPunct="1">
              <a:lnSpc>
                <a:spcPct val="90000"/>
              </a:lnSpc>
              <a:defRPr/>
            </a:pPr>
            <a:r>
              <a:rPr lang="en-US" sz="2800" dirty="0">
                <a:latin typeface="Garamond" charset="0"/>
                <a:cs typeface="+mn-cs"/>
              </a:rPr>
              <a:t>Focus on interests not positions</a:t>
            </a:r>
          </a:p>
          <a:p>
            <a:pPr eaLnBrk="1" hangingPunct="1">
              <a:lnSpc>
                <a:spcPct val="90000"/>
              </a:lnSpc>
              <a:defRPr/>
            </a:pPr>
            <a:endParaRPr lang="en-US" sz="2800" dirty="0">
              <a:latin typeface="Garamond" charset="0"/>
              <a:cs typeface="+mn-cs"/>
            </a:endParaRPr>
          </a:p>
          <a:p>
            <a:pPr eaLnBrk="1" hangingPunct="1">
              <a:lnSpc>
                <a:spcPct val="90000"/>
              </a:lnSpc>
              <a:defRPr/>
            </a:pPr>
            <a:r>
              <a:rPr lang="en-US" sz="2800" dirty="0">
                <a:latin typeface="Garamond" charset="0"/>
                <a:cs typeface="+mn-cs"/>
              </a:rPr>
              <a:t>Generate a range of options for mutual gain</a:t>
            </a:r>
          </a:p>
          <a:p>
            <a:pPr eaLnBrk="1" hangingPunct="1">
              <a:lnSpc>
                <a:spcPct val="90000"/>
              </a:lnSpc>
              <a:defRPr/>
            </a:pPr>
            <a:endParaRPr lang="en-US" sz="2800" dirty="0">
              <a:latin typeface="Garamond" charset="0"/>
              <a:cs typeface="+mn-cs"/>
            </a:endParaRPr>
          </a:p>
          <a:p>
            <a:pPr eaLnBrk="1" hangingPunct="1">
              <a:lnSpc>
                <a:spcPct val="90000"/>
              </a:lnSpc>
              <a:defRPr/>
            </a:pPr>
            <a:r>
              <a:rPr lang="en-US" sz="2800" dirty="0">
                <a:latin typeface="Garamond" charset="0"/>
                <a:cs typeface="+mn-cs"/>
              </a:rPr>
              <a:t>Base choices on some objective or mutually agreeable criteria or standard</a:t>
            </a:r>
          </a:p>
        </p:txBody>
      </p:sp>
    </p:spTree>
    <p:extLst>
      <p:ext uri="{BB962C8B-B14F-4D97-AF65-F5344CB8AC3E}">
        <p14:creationId xmlns:p14="http://schemas.microsoft.com/office/powerpoint/2010/main" val="10902680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rogram Agenda"/>
          <p:cNvSpPr txBox="1">
            <a:spLocks noGrp="1"/>
          </p:cNvSpPr>
          <p:nvPr>
            <p:ph type="title"/>
          </p:nvPr>
        </p:nvSpPr>
        <p:spPr>
          <a:xfrm>
            <a:off x="457199" y="442913"/>
            <a:ext cx="8229602" cy="547687"/>
          </a:xfrm>
          <a:prstGeom prst="rect">
            <a:avLst/>
          </a:prstGeom>
        </p:spPr>
        <p:txBody>
          <a:bodyPr>
            <a:normAutofit fontScale="90000"/>
          </a:bodyPr>
          <a:lstStyle>
            <a:lvl1pPr defTabSz="905255">
              <a:defRPr sz="4300">
                <a:effectLst>
                  <a:outerShdw blurRad="12700" dist="25146" dir="2700000" rotWithShape="0">
                    <a:srgbClr val="000000"/>
                  </a:outerShdw>
                </a:effectLst>
              </a:defRPr>
            </a:lvl1pPr>
          </a:lstStyle>
          <a:p>
            <a:r>
              <a:rPr sz="3200" dirty="0"/>
              <a:t>Program Agenda	</a:t>
            </a:r>
          </a:p>
        </p:txBody>
      </p:sp>
      <p:sp>
        <p:nvSpPr>
          <p:cNvPr id="114" name="Intro…"/>
          <p:cNvSpPr txBox="1">
            <a:spLocks noGrp="1"/>
          </p:cNvSpPr>
          <p:nvPr>
            <p:ph type="body" idx="1"/>
          </p:nvPr>
        </p:nvSpPr>
        <p:spPr>
          <a:xfrm>
            <a:off x="4495801" y="1143000"/>
            <a:ext cx="4493454" cy="5372099"/>
          </a:xfrm>
          <a:prstGeom prst="rect">
            <a:avLst/>
          </a:prstGeom>
        </p:spPr>
        <p:txBody>
          <a:bodyPr>
            <a:noAutofit/>
          </a:bodyPr>
          <a:lstStyle/>
          <a:p>
            <a:pPr marL="0" lvl="1" indent="0" defTabSz="640079">
              <a:spcBef>
                <a:spcPts val="0"/>
              </a:spcBef>
              <a:buSzTx/>
              <a:buNone/>
              <a:defRPr sz="2100" b="1"/>
            </a:pPr>
            <a:r>
              <a:rPr lang="en-US" sz="2400" dirty="0"/>
              <a:t>Intro and Warm Up</a:t>
            </a:r>
          </a:p>
          <a:p>
            <a:pPr marL="0" lvl="1" indent="0" defTabSz="640079">
              <a:spcBef>
                <a:spcPts val="0"/>
              </a:spcBef>
              <a:buSzTx/>
              <a:buNone/>
              <a:defRPr sz="2100" b="1"/>
            </a:pPr>
            <a:endParaRPr lang="en-US" sz="2400" dirty="0"/>
          </a:p>
          <a:p>
            <a:pPr marL="0" lvl="1" indent="0" defTabSz="640079">
              <a:spcBef>
                <a:spcPts val="0"/>
              </a:spcBef>
              <a:buSzTx/>
              <a:buNone/>
              <a:defRPr sz="2100" b="1"/>
            </a:pPr>
            <a:r>
              <a:rPr sz="2400" dirty="0"/>
              <a:t>Ombuds </a:t>
            </a:r>
            <a:r>
              <a:rPr lang="en-US" sz="2400" dirty="0"/>
              <a:t>Role</a:t>
            </a:r>
          </a:p>
          <a:p>
            <a:pPr marL="0" lvl="1" indent="0" defTabSz="640079">
              <a:spcBef>
                <a:spcPts val="0"/>
              </a:spcBef>
              <a:buSzTx/>
              <a:buNone/>
              <a:defRPr sz="2100" b="1"/>
            </a:pPr>
            <a:endParaRPr lang="en-US" sz="2400" dirty="0"/>
          </a:p>
          <a:p>
            <a:pPr marL="0" lvl="1" indent="0" defTabSz="640079">
              <a:spcBef>
                <a:spcPts val="0"/>
              </a:spcBef>
              <a:buSzTx/>
              <a:buNone/>
              <a:defRPr sz="2100" b="1"/>
            </a:pPr>
            <a:r>
              <a:rPr lang="en-US" sz="2400" dirty="0"/>
              <a:t>Conflict Leadership</a:t>
            </a:r>
          </a:p>
          <a:p>
            <a:pPr marL="0" lvl="1" indent="0" defTabSz="640079">
              <a:spcBef>
                <a:spcPts val="0"/>
              </a:spcBef>
              <a:buSzTx/>
              <a:buNone/>
              <a:defRPr sz="2100" b="1"/>
            </a:pPr>
            <a:endParaRPr lang="en-US" sz="2400" dirty="0"/>
          </a:p>
          <a:p>
            <a:pPr marL="0" lvl="1" indent="0" defTabSz="640079">
              <a:spcBef>
                <a:spcPts val="0"/>
              </a:spcBef>
              <a:buSzTx/>
              <a:buNone/>
              <a:defRPr sz="2100" b="1"/>
            </a:pPr>
            <a:r>
              <a:rPr lang="en-US" sz="2400" dirty="0"/>
              <a:t>	- Engaging / dealing with 	conflicts – conflict styles</a:t>
            </a:r>
          </a:p>
          <a:p>
            <a:pPr marL="0" lvl="1" indent="0" defTabSz="640079">
              <a:spcBef>
                <a:spcPts val="0"/>
              </a:spcBef>
              <a:buSzTx/>
              <a:buNone/>
              <a:defRPr sz="2100" b="1"/>
            </a:pPr>
            <a:r>
              <a:rPr lang="en-US" sz="2400" dirty="0"/>
              <a:t> 	- Ombuds meeting ideas </a:t>
            </a:r>
          </a:p>
          <a:p>
            <a:pPr marL="0" lvl="1" indent="0" defTabSz="640079">
              <a:spcBef>
                <a:spcPts val="0"/>
              </a:spcBef>
              <a:buSzTx/>
              <a:buNone/>
              <a:defRPr sz="2100" b="1"/>
            </a:pPr>
            <a:endParaRPr lang="en-US" sz="2400" dirty="0"/>
          </a:p>
          <a:p>
            <a:pPr marL="0" lvl="1" indent="0" defTabSz="640079">
              <a:spcBef>
                <a:spcPts val="0"/>
              </a:spcBef>
              <a:buSzTx/>
              <a:buNone/>
              <a:defRPr sz="2100" b="1"/>
            </a:pPr>
            <a:r>
              <a:rPr lang="en-US" sz="2400" dirty="0"/>
              <a:t>Negotiation Leadership</a:t>
            </a:r>
          </a:p>
          <a:p>
            <a:pPr marL="0" lvl="1" indent="0" defTabSz="640079">
              <a:spcBef>
                <a:spcPts val="0"/>
              </a:spcBef>
              <a:buSzTx/>
              <a:buNone/>
              <a:defRPr sz="2100" b="1"/>
            </a:pPr>
            <a:r>
              <a:rPr lang="en-US" sz="2400" dirty="0"/>
              <a:t>	</a:t>
            </a:r>
            <a:endParaRPr sz="2400" dirty="0"/>
          </a:p>
          <a:p>
            <a:pPr marL="0" indent="0" defTabSz="640079">
              <a:spcBef>
                <a:spcPts val="0"/>
              </a:spcBef>
              <a:buSzTx/>
              <a:buNone/>
              <a:defRPr sz="2100" b="1"/>
            </a:pPr>
            <a:r>
              <a:rPr lang="en-US" sz="2400" dirty="0"/>
              <a:t>Questions and Wrap</a:t>
            </a:r>
            <a:r>
              <a:rPr sz="2400" dirty="0"/>
              <a:t> Up</a:t>
            </a:r>
          </a:p>
        </p:txBody>
      </p:sp>
      <p:pic>
        <p:nvPicPr>
          <p:cNvPr id="4" name="Picture 3" descr="walkway over water">
            <a:extLst>
              <a:ext uri="{FF2B5EF4-FFF2-40B4-BE49-F238E27FC236}">
                <a16:creationId xmlns:a16="http://schemas.microsoft.com/office/drawing/2014/main" id="{365C237F-2767-C348-B2C0-8E06888D16B4}"/>
              </a:ext>
            </a:extLst>
          </p:cNvPr>
          <p:cNvPicPr>
            <a:picLocks noChangeAspect="1"/>
          </p:cNvPicPr>
          <p:nvPr/>
        </p:nvPicPr>
        <p:blipFill>
          <a:blip r:embed="rId3"/>
          <a:stretch>
            <a:fillRect/>
          </a:stretch>
        </p:blipFill>
        <p:spPr>
          <a:xfrm>
            <a:off x="457199" y="1143000"/>
            <a:ext cx="3810001" cy="53720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274638"/>
            <a:ext cx="8229600" cy="1554162"/>
          </a:xfrm>
        </p:spPr>
        <p:txBody>
          <a:bodyPr/>
          <a:lstStyle/>
          <a:p>
            <a:pPr eaLnBrk="1" hangingPunct="1">
              <a:defRPr/>
            </a:pPr>
            <a:r>
              <a:rPr lang="en-US" sz="4000" dirty="0">
                <a:latin typeface="Garamond" charset="0"/>
                <a:cs typeface="+mj-cs"/>
              </a:rPr>
              <a:t>Negotiation Model -  Interest Based </a:t>
            </a:r>
            <a:br>
              <a:rPr lang="en-US" sz="4000" dirty="0">
                <a:latin typeface="Garamond" charset="0"/>
                <a:cs typeface="+mj-cs"/>
              </a:rPr>
            </a:br>
            <a:r>
              <a:rPr lang="en-US" sz="4000" dirty="0">
                <a:latin typeface="Garamond" charset="0"/>
                <a:cs typeface="+mj-cs"/>
              </a:rPr>
              <a:t>Win – Win  (All Win)</a:t>
            </a:r>
          </a:p>
        </p:txBody>
      </p:sp>
      <p:sp>
        <p:nvSpPr>
          <p:cNvPr id="39939" name="Rectangle 3" descr="triangle with positions and interests"/>
          <p:cNvSpPr>
            <a:spLocks noGrp="1" noChangeArrowheads="1"/>
          </p:cNvSpPr>
          <p:nvPr>
            <p:ph type="body" idx="1"/>
          </p:nvPr>
        </p:nvSpPr>
        <p:spPr>
          <a:xfrm>
            <a:off x="457200" y="1905000"/>
            <a:ext cx="8229600" cy="4221163"/>
          </a:xfrm>
        </p:spPr>
        <p:txBody>
          <a:bodyPr/>
          <a:lstStyle/>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a:p>
            <a:pPr eaLnBrk="1" hangingPunct="1">
              <a:lnSpc>
                <a:spcPct val="90000"/>
              </a:lnSpc>
              <a:buFont typeface="Wingdings" pitchFamily="2" charset="2"/>
              <a:buNone/>
              <a:defRPr/>
            </a:pPr>
            <a:endParaRPr lang="en-US" dirty="0">
              <a:ea typeface="+mn-ea"/>
              <a:cs typeface="+mn-cs"/>
            </a:endParaRPr>
          </a:p>
        </p:txBody>
      </p:sp>
      <p:sp>
        <p:nvSpPr>
          <p:cNvPr id="26627" name="AutoShape 4"/>
          <p:cNvSpPr>
            <a:spLocks noChangeArrowheads="1"/>
          </p:cNvSpPr>
          <p:nvPr/>
        </p:nvSpPr>
        <p:spPr bwMode="auto">
          <a:xfrm>
            <a:off x="914400" y="2286000"/>
            <a:ext cx="7315200" cy="3886200"/>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r>
              <a:rPr lang="en-US">
                <a:latin typeface="Verdana" charset="0"/>
              </a:rPr>
              <a:t>Interests</a:t>
            </a:r>
          </a:p>
        </p:txBody>
      </p:sp>
      <p:sp>
        <p:nvSpPr>
          <p:cNvPr id="26628" name="Text Box 6"/>
          <p:cNvSpPr txBox="1">
            <a:spLocks noChangeArrowheads="1"/>
          </p:cNvSpPr>
          <p:nvPr/>
        </p:nvSpPr>
        <p:spPr bwMode="auto">
          <a:xfrm>
            <a:off x="4038600" y="2819400"/>
            <a:ext cx="1198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a:latin typeface="Verdana" charset="0"/>
              </a:rPr>
              <a:t>Positions</a:t>
            </a:r>
          </a:p>
        </p:txBody>
      </p:sp>
      <p:sp>
        <p:nvSpPr>
          <p:cNvPr id="26629" name="Line 7" descr="&quot;&quot;"/>
          <p:cNvSpPr>
            <a:spLocks noChangeShapeType="1"/>
          </p:cNvSpPr>
          <p:nvPr/>
        </p:nvSpPr>
        <p:spPr bwMode="auto">
          <a:xfrm>
            <a:off x="1219200" y="3429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630" name="Line 8" descr="&quot;&quot;"/>
          <p:cNvSpPr>
            <a:spLocks noChangeShapeType="1"/>
          </p:cNvSpPr>
          <p:nvPr/>
        </p:nvSpPr>
        <p:spPr bwMode="auto">
          <a:xfrm>
            <a:off x="1371600" y="3429000"/>
            <a:ext cx="6705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2306632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lstStyle/>
          <a:p>
            <a:pPr>
              <a:defRPr/>
            </a:pPr>
            <a:r>
              <a:rPr lang="en-US" sz="3600" dirty="0">
                <a:latin typeface="Garamond" charset="0"/>
                <a:cs typeface="+mj-cs"/>
              </a:rPr>
              <a:t>BIG PICTURE - Build Relationships</a:t>
            </a:r>
          </a:p>
        </p:txBody>
      </p:sp>
      <p:sp>
        <p:nvSpPr>
          <p:cNvPr id="3" name="Text Placeholder 2"/>
          <p:cNvSpPr>
            <a:spLocks noGrp="1"/>
          </p:cNvSpPr>
          <p:nvPr>
            <p:ph type="body" idx="1"/>
          </p:nvPr>
        </p:nvSpPr>
        <p:spPr/>
        <p:txBody>
          <a:bodyPr/>
          <a:lstStyle/>
          <a:p>
            <a:pPr marL="0" indent="0">
              <a:buNone/>
            </a:pPr>
            <a:endParaRPr lang="en-US" dirty="0"/>
          </a:p>
        </p:txBody>
      </p:sp>
      <p:pic>
        <p:nvPicPr>
          <p:cNvPr id="4" name="Picture 3" descr="people in an office setting shaking h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676400"/>
            <a:ext cx="8229602" cy="4648200"/>
          </a:xfrm>
          <a:prstGeom prst="rect">
            <a:avLst/>
          </a:prstGeom>
        </p:spPr>
      </p:pic>
    </p:spTree>
    <p:extLst>
      <p:ext uri="{BB962C8B-B14F-4D97-AF65-F5344CB8AC3E}">
        <p14:creationId xmlns:p14="http://schemas.microsoft.com/office/powerpoint/2010/main" val="24247038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1"/>
            <a:ext cx="8229602" cy="685800"/>
          </a:xfrm>
        </p:spPr>
        <p:txBody>
          <a:bodyPr/>
          <a:lstStyle/>
          <a:p>
            <a:pPr>
              <a:defRPr/>
            </a:pPr>
            <a:r>
              <a:rPr lang="en-US" dirty="0">
                <a:latin typeface="Garamond" charset="0"/>
                <a:cs typeface="+mj-cs"/>
              </a:rPr>
              <a:t>Make a Plan (</a:t>
            </a:r>
            <a:r>
              <a:rPr lang="en-US" dirty="0">
                <a:latin typeface="Garamond" charset="0"/>
              </a:rPr>
              <a:t>build in flexibility</a:t>
            </a:r>
            <a:r>
              <a:rPr lang="en-US" dirty="0">
                <a:latin typeface="Garamond" charset="0"/>
                <a:cs typeface="+mj-cs"/>
              </a:rPr>
              <a:t>)</a:t>
            </a:r>
          </a:p>
        </p:txBody>
      </p:sp>
      <p:sp>
        <p:nvSpPr>
          <p:cNvPr id="3" name="Text Placeholder 2"/>
          <p:cNvSpPr>
            <a:spLocks noGrp="1"/>
          </p:cNvSpPr>
          <p:nvPr>
            <p:ph type="body" idx="1"/>
          </p:nvPr>
        </p:nvSpPr>
        <p:spPr/>
        <p:txBody>
          <a:bodyPr/>
          <a:lstStyle/>
          <a:p>
            <a:endParaRPr lang="en-US"/>
          </a:p>
        </p:txBody>
      </p:sp>
      <p:pic>
        <p:nvPicPr>
          <p:cNvPr id="4" name="Picture 3" descr="notepad and penc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600200"/>
            <a:ext cx="8229602" cy="4525964"/>
          </a:xfrm>
          <a:prstGeom prst="rect">
            <a:avLst/>
          </a:prstGeom>
        </p:spPr>
      </p:pic>
    </p:spTree>
    <p:extLst>
      <p:ext uri="{BB962C8B-B14F-4D97-AF65-F5344CB8AC3E}">
        <p14:creationId xmlns:p14="http://schemas.microsoft.com/office/powerpoint/2010/main" val="332563458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9601"/>
            <a:ext cx="8229602" cy="990600"/>
          </a:xfrm>
        </p:spPr>
        <p:txBody>
          <a:bodyPr/>
          <a:lstStyle/>
          <a:p>
            <a:pPr>
              <a:defRPr/>
            </a:pPr>
            <a:r>
              <a:rPr lang="en-US" dirty="0">
                <a:latin typeface="Garamond" charset="0"/>
                <a:cs typeface="+mj-cs"/>
              </a:rPr>
              <a:t>Be Reasonable   !</a:t>
            </a:r>
          </a:p>
        </p:txBody>
      </p:sp>
      <p:sp>
        <p:nvSpPr>
          <p:cNvPr id="3" name="Text Placeholder 2"/>
          <p:cNvSpPr>
            <a:spLocks noGrp="1"/>
          </p:cNvSpPr>
          <p:nvPr>
            <p:ph type="body" idx="1"/>
          </p:nvPr>
        </p:nvSpPr>
        <p:spPr/>
        <p:txBody>
          <a:bodyPr/>
          <a:lstStyle/>
          <a:p>
            <a:endParaRPr lang="en-US"/>
          </a:p>
        </p:txBody>
      </p:sp>
      <p:pic>
        <p:nvPicPr>
          <p:cNvPr id="4" name="Picture 3" descr="reasonable wordclou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032000"/>
            <a:ext cx="8229602" cy="4094164"/>
          </a:xfrm>
          <a:prstGeom prst="rect">
            <a:avLst/>
          </a:prstGeom>
        </p:spPr>
      </p:pic>
    </p:spTree>
    <p:extLst>
      <p:ext uri="{BB962C8B-B14F-4D97-AF65-F5344CB8AC3E}">
        <p14:creationId xmlns:p14="http://schemas.microsoft.com/office/powerpoint/2010/main" val="39065188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png" descr="cartoon stating You say, off with her head, but what I'm hearing is I feel neglected."/>
          <p:cNvPicPr>
            <a:picLocks noChangeAspect="1"/>
          </p:cNvPicPr>
          <p:nvPr/>
        </p:nvPicPr>
        <p:blipFill>
          <a:blip r:embed="rId2">
            <a:extLst/>
          </a:blip>
          <a:stretch>
            <a:fillRect/>
          </a:stretch>
        </p:blipFill>
        <p:spPr>
          <a:xfrm>
            <a:off x="800100" y="1042923"/>
            <a:ext cx="7543800" cy="5534026"/>
          </a:xfrm>
          <a:prstGeom prst="rect">
            <a:avLst/>
          </a:prstGeom>
          <a:ln w="12700">
            <a:miter lim="400000"/>
          </a:ln>
        </p:spPr>
      </p:pic>
      <p:sp>
        <p:nvSpPr>
          <p:cNvPr id="2" name="TextBox 1">
            <a:extLst>
              <a:ext uri="{FF2B5EF4-FFF2-40B4-BE49-F238E27FC236}">
                <a16:creationId xmlns:a16="http://schemas.microsoft.com/office/drawing/2014/main" id="{56FB0037-5EC8-8947-ADFB-49649B3A1C5F}"/>
              </a:ext>
            </a:extLst>
          </p:cNvPr>
          <p:cNvSpPr txBox="1"/>
          <p:nvPr/>
        </p:nvSpPr>
        <p:spPr>
          <a:xfrm>
            <a:off x="2574387" y="488929"/>
            <a:ext cx="3995225"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j-lt"/>
                <a:ea typeface="+mj-ea"/>
                <a:cs typeface="+mj-cs"/>
                <a:sym typeface="Arial"/>
              </a:rPr>
              <a:t>Questions?</a:t>
            </a:r>
          </a:p>
        </p:txBody>
      </p:sp>
      <p:sp>
        <p:nvSpPr>
          <p:cNvPr id="3" name="Title 2" hidden="1">
            <a:extLst>
              <a:ext uri="{FF2B5EF4-FFF2-40B4-BE49-F238E27FC236}">
                <a16:creationId xmlns:a16="http://schemas.microsoft.com/office/drawing/2014/main" id="{E5715D62-4AE2-424F-8AD5-53A1C095D93D}"/>
              </a:ext>
            </a:extLst>
          </p:cNvPr>
          <p:cNvSpPr>
            <a:spLocks noGrp="1"/>
          </p:cNvSpPr>
          <p:nvPr>
            <p:ph type="title"/>
          </p:nvPr>
        </p:nvSpPr>
        <p:spPr/>
        <p:txBody>
          <a:bodyPr/>
          <a:lstStyle/>
          <a:p>
            <a:r>
              <a:rPr lang="en-US" dirty="0"/>
              <a:t>Questions?</a:t>
            </a:r>
          </a:p>
        </p:txBody>
      </p:sp>
      <p:sp>
        <p:nvSpPr>
          <p:cNvPr id="4" name="Text Placeholder 3" hidden="1">
            <a:extLst>
              <a:ext uri="{FF2B5EF4-FFF2-40B4-BE49-F238E27FC236}">
                <a16:creationId xmlns:a16="http://schemas.microsoft.com/office/drawing/2014/main" id="{BC39C9F0-40E1-4F46-86B9-CC66C06B1F63}"/>
              </a:ext>
            </a:extLst>
          </p:cNvPr>
          <p:cNvSpPr>
            <a:spLocks noGrp="1"/>
          </p:cNvSpPr>
          <p:nvPr>
            <p:ph type="body"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rogram Goal"/>
          <p:cNvSpPr txBox="1">
            <a:spLocks noGrp="1"/>
          </p:cNvSpPr>
          <p:nvPr>
            <p:ph type="title"/>
          </p:nvPr>
        </p:nvSpPr>
        <p:spPr>
          <a:xfrm>
            <a:off x="457199" y="493712"/>
            <a:ext cx="8229602" cy="1068389"/>
          </a:xfrm>
          <a:prstGeom prst="rect">
            <a:avLst/>
          </a:prstGeom>
        </p:spPr>
        <p:txBody>
          <a:bodyPr/>
          <a:lstStyle/>
          <a:p>
            <a:pPr defTabSz="914400"/>
            <a:r>
              <a:rPr dirty="0"/>
              <a:t>Program Goal</a:t>
            </a:r>
          </a:p>
          <a:p>
            <a:pPr defTabSz="914400"/>
            <a:r>
              <a:rPr dirty="0"/>
              <a:t>Take home one or two ideas !!	</a:t>
            </a:r>
          </a:p>
        </p:txBody>
      </p:sp>
      <p:pic>
        <p:nvPicPr>
          <p:cNvPr id="127" name="C:\Users\Roy 09\AppData\Local\Microsoft\Windows\Temporary Internet Files\Content.IE5\8WAJ2J9P\MCj04061240000[1].wmf" descr="person with an idea represented by a lightbulb"/>
          <p:cNvPicPr>
            <a:picLocks/>
          </p:cNvPicPr>
          <p:nvPr/>
        </p:nvPicPr>
        <p:blipFill>
          <a:blip r:embed="rId3">
            <a:extLst/>
          </a:blip>
          <a:stretch>
            <a:fillRect/>
          </a:stretch>
        </p:blipFill>
        <p:spPr>
          <a:xfrm>
            <a:off x="401091" y="1852761"/>
            <a:ext cx="8341818" cy="47054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E7C2-7B3C-E748-BBE3-89FA9050E2E2}"/>
              </a:ext>
            </a:extLst>
          </p:cNvPr>
          <p:cNvSpPr>
            <a:spLocks noGrp="1"/>
          </p:cNvSpPr>
          <p:nvPr>
            <p:ph type="title"/>
          </p:nvPr>
        </p:nvSpPr>
        <p:spPr>
          <a:xfrm>
            <a:off x="457199" y="508128"/>
            <a:ext cx="8229603" cy="939672"/>
          </a:xfrm>
        </p:spPr>
        <p:txBody>
          <a:bodyPr>
            <a:normAutofit fontScale="90000"/>
          </a:bodyPr>
          <a:lstStyle/>
          <a:p>
            <a:br>
              <a:rPr lang="en-US" sz="2109" dirty="0"/>
            </a:br>
            <a:r>
              <a:rPr lang="en-US" sz="2109" dirty="0"/>
              <a:t>Conflict Engagement Professional – Roy Baroff</a:t>
            </a:r>
            <a:br>
              <a:rPr lang="en-US" sz="2109" dirty="0"/>
            </a:br>
            <a:r>
              <a:rPr lang="en-US" sz="2109" dirty="0"/>
              <a:t>Mediator Attorney Educator</a:t>
            </a:r>
            <a:br>
              <a:rPr lang="en-US" sz="2109" dirty="0"/>
            </a:br>
            <a:r>
              <a:rPr lang="en-US" sz="2109" dirty="0"/>
              <a:t>NC State Faculty &amp; Staff Ombuds</a:t>
            </a:r>
            <a:br>
              <a:rPr lang="en-US" sz="2109" dirty="0"/>
            </a:br>
            <a:endParaRPr lang="en-US" sz="2109" dirty="0"/>
          </a:p>
        </p:txBody>
      </p:sp>
      <p:pic>
        <p:nvPicPr>
          <p:cNvPr id="4" name="Picture 3" descr="person pushing two other people out of their way">
            <a:extLst>
              <a:ext uri="{FF2B5EF4-FFF2-40B4-BE49-F238E27FC236}">
                <a16:creationId xmlns:a16="http://schemas.microsoft.com/office/drawing/2014/main" id="{EEB2EB67-877E-3041-8747-330B9C6203E4}"/>
              </a:ext>
            </a:extLst>
          </p:cNvPr>
          <p:cNvPicPr>
            <a:picLocks noChangeAspect="1"/>
          </p:cNvPicPr>
          <p:nvPr/>
        </p:nvPicPr>
        <p:blipFill>
          <a:blip r:embed="rId3"/>
          <a:stretch>
            <a:fillRect/>
          </a:stretch>
        </p:blipFill>
        <p:spPr>
          <a:xfrm>
            <a:off x="217769" y="1705570"/>
            <a:ext cx="8617437" cy="4786024"/>
          </a:xfrm>
          <a:prstGeom prst="rect">
            <a:avLst/>
          </a:prstGeom>
        </p:spPr>
      </p:pic>
    </p:spTree>
    <p:extLst>
      <p:ext uri="{BB962C8B-B14F-4D97-AF65-F5344CB8AC3E}">
        <p14:creationId xmlns:p14="http://schemas.microsoft.com/office/powerpoint/2010/main" val="612099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Warm Up - Conflict Defined"/>
          <p:cNvSpPr txBox="1">
            <a:spLocks noGrp="1"/>
          </p:cNvSpPr>
          <p:nvPr>
            <p:ph type="title"/>
          </p:nvPr>
        </p:nvSpPr>
        <p:spPr>
          <a:xfrm>
            <a:off x="457199" y="475051"/>
            <a:ext cx="8229603" cy="679208"/>
          </a:xfrm>
          <a:prstGeom prst="rect">
            <a:avLst/>
          </a:prstGeom>
        </p:spPr>
        <p:txBody>
          <a:bodyPr>
            <a:normAutofit fontScale="90000"/>
          </a:bodyPr>
          <a:lstStyle/>
          <a:p>
            <a:pPr lvl="1" defTabSz="457184">
              <a:defRPr sz="4400" b="1"/>
            </a:pPr>
            <a:r>
              <a:rPr dirty="0">
                <a:solidFill>
                  <a:schemeClr val="tx1"/>
                </a:solidFill>
              </a:rPr>
              <a:t>Warm Up - Conflict Defined </a:t>
            </a:r>
          </a:p>
        </p:txBody>
      </p:sp>
      <p:pic>
        <p:nvPicPr>
          <p:cNvPr id="201" name="image.jpeg" descr="transformers"/>
          <p:cNvPicPr>
            <a:picLocks noChangeAspect="1"/>
          </p:cNvPicPr>
          <p:nvPr/>
        </p:nvPicPr>
        <p:blipFill>
          <a:blip r:embed="rId3">
            <a:extLst/>
          </a:blip>
          <a:srcRect l="11512" r="11512"/>
          <a:stretch>
            <a:fillRect/>
          </a:stretch>
        </p:blipFill>
        <p:spPr>
          <a:xfrm>
            <a:off x="271797" y="1568290"/>
            <a:ext cx="8600325" cy="4729847"/>
          </a:xfrm>
          <a:prstGeom prst="rect">
            <a:avLst/>
          </a:prstGeom>
          <a:ln w="12700">
            <a:miter lim="400000"/>
          </a:ln>
        </p:spPr>
      </p:pic>
    </p:spTree>
    <p:extLst>
      <p:ext uri="{BB962C8B-B14F-4D97-AF65-F5344CB8AC3E}">
        <p14:creationId xmlns:p14="http://schemas.microsoft.com/office/powerpoint/2010/main" val="2303774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Bill Eddy (High Conflict Institute) -…"/>
          <p:cNvSpPr txBox="1">
            <a:spLocks noGrp="1"/>
          </p:cNvSpPr>
          <p:nvPr>
            <p:ph type="title"/>
          </p:nvPr>
        </p:nvSpPr>
        <p:spPr>
          <a:xfrm>
            <a:off x="457199" y="443949"/>
            <a:ext cx="8229602" cy="699051"/>
          </a:xfrm>
          <a:prstGeom prst="rect">
            <a:avLst/>
          </a:prstGeom>
        </p:spPr>
        <p:txBody>
          <a:bodyPr>
            <a:noAutofit/>
          </a:bodyPr>
          <a:lstStyle/>
          <a:p>
            <a:pPr defTabSz="466344">
              <a:defRPr sz="2040"/>
            </a:pPr>
            <a:r>
              <a:rPr sz="2400" dirty="0"/>
              <a:t>Bonus item !!!</a:t>
            </a:r>
            <a:r>
              <a:rPr lang="en-US" sz="2400" dirty="0"/>
              <a:t>	</a:t>
            </a:r>
            <a:r>
              <a:rPr sz="2400" dirty="0"/>
              <a:t>Email and listserve </a:t>
            </a:r>
            <a:r>
              <a:rPr lang="en-US" sz="2400" dirty="0"/>
              <a:t>  </a:t>
            </a:r>
            <a:r>
              <a:rPr sz="2400" dirty="0"/>
              <a:t>??!!!###$$%%%</a:t>
            </a:r>
          </a:p>
        </p:txBody>
      </p:sp>
      <p:sp>
        <p:nvSpPr>
          <p:cNvPr id="233" name="Do you need to respond at all?…"/>
          <p:cNvSpPr txBox="1">
            <a:spLocks noGrp="1"/>
          </p:cNvSpPr>
          <p:nvPr>
            <p:ph type="body" idx="1"/>
          </p:nvPr>
        </p:nvSpPr>
        <p:spPr>
          <a:xfrm>
            <a:off x="457199" y="1143000"/>
            <a:ext cx="4343401" cy="5384409"/>
          </a:xfrm>
          <a:prstGeom prst="rect">
            <a:avLst/>
          </a:prstGeom>
        </p:spPr>
        <p:txBody>
          <a:bodyPr>
            <a:normAutofit fontScale="70000" lnSpcReduction="20000"/>
          </a:bodyPr>
          <a:lstStyle/>
          <a:p>
            <a:pPr marL="0" indent="0" algn="ctr" defTabSz="585215">
              <a:spcBef>
                <a:spcPts val="0"/>
              </a:spcBef>
              <a:buSzTx/>
              <a:buFontTx/>
              <a:buNone/>
              <a:defRPr sz="2559" b="1"/>
            </a:pPr>
            <a:endParaRPr lang="en-US" dirty="0"/>
          </a:p>
          <a:p>
            <a:pPr marL="0" indent="0" algn="ctr" defTabSz="585215">
              <a:spcBef>
                <a:spcPts val="0"/>
              </a:spcBef>
              <a:buSzTx/>
              <a:buFontTx/>
              <a:buNone/>
              <a:defRPr sz="2559" b="1"/>
            </a:pPr>
            <a:r>
              <a:rPr dirty="0"/>
              <a:t>Bill Eddy </a:t>
            </a:r>
            <a:endParaRPr lang="en-US" dirty="0"/>
          </a:p>
          <a:p>
            <a:pPr marL="0" indent="0" algn="ctr" defTabSz="585215">
              <a:spcBef>
                <a:spcPts val="0"/>
              </a:spcBef>
              <a:buSzTx/>
              <a:buFontTx/>
              <a:buNone/>
              <a:defRPr sz="2559" b="1"/>
            </a:pPr>
            <a:r>
              <a:rPr dirty="0"/>
              <a:t>(High Conflict Institute</a:t>
            </a:r>
            <a:r>
              <a:rPr lang="en-US" dirty="0"/>
              <a:t> - San Diego</a:t>
            </a:r>
            <a:r>
              <a:rPr dirty="0"/>
              <a:t>)</a:t>
            </a:r>
            <a:endParaRPr lang="en-US" dirty="0"/>
          </a:p>
          <a:p>
            <a:pPr marL="0" indent="0" algn="ctr" defTabSz="585215">
              <a:spcBef>
                <a:spcPts val="0"/>
              </a:spcBef>
              <a:buSzTx/>
              <a:buFontTx/>
              <a:buNone/>
              <a:defRPr sz="2559" b="1"/>
            </a:pPr>
            <a:endParaRPr lang="en-US" dirty="0"/>
          </a:p>
          <a:p>
            <a:pPr marL="0" indent="0" algn="ctr" defTabSz="585215">
              <a:spcBef>
                <a:spcPts val="0"/>
              </a:spcBef>
              <a:buSzTx/>
              <a:buFontTx/>
              <a:buNone/>
              <a:defRPr sz="2559" b="1"/>
            </a:pPr>
            <a:endParaRPr dirty="0"/>
          </a:p>
          <a:p>
            <a:pPr marL="0" indent="0" algn="ctr" defTabSz="585215">
              <a:spcBef>
                <a:spcPts val="0"/>
              </a:spcBef>
              <a:buSzTx/>
              <a:buFontTx/>
              <a:buNone/>
              <a:defRPr sz="2559" b="1"/>
            </a:pPr>
            <a:r>
              <a:rPr lang="en-US" sz="2900" dirty="0"/>
              <a:t>Ever receive “hostile” email?</a:t>
            </a:r>
            <a:endParaRPr sz="2900" dirty="0"/>
          </a:p>
          <a:p>
            <a:pPr marL="0" indent="0" algn="ctr" defTabSz="585215">
              <a:spcBef>
                <a:spcPts val="0"/>
              </a:spcBef>
              <a:buSzTx/>
              <a:buFontTx/>
              <a:buNone/>
              <a:defRPr sz="2559" b="1"/>
            </a:pPr>
            <a:endParaRPr lang="en-US" sz="2900" dirty="0"/>
          </a:p>
          <a:p>
            <a:pPr marL="0" indent="0" algn="ctr" defTabSz="585215">
              <a:spcBef>
                <a:spcPts val="0"/>
              </a:spcBef>
              <a:buSzTx/>
              <a:buFontTx/>
              <a:buNone/>
              <a:defRPr sz="2559" b="1"/>
            </a:pPr>
            <a:endParaRPr dirty="0"/>
          </a:p>
          <a:p>
            <a:pPr marL="0" indent="0" algn="ctr" defTabSz="585215">
              <a:spcBef>
                <a:spcPts val="0"/>
              </a:spcBef>
              <a:buSzTx/>
              <a:buFontTx/>
              <a:buNone/>
              <a:defRPr sz="2559" b="1"/>
            </a:pPr>
            <a:r>
              <a:rPr lang="en-US" sz="3200" dirty="0"/>
              <a:t>First - </a:t>
            </a:r>
            <a:r>
              <a:rPr sz="3200" dirty="0"/>
              <a:t>Do you need to respond</a:t>
            </a:r>
            <a:r>
              <a:rPr lang="en-US" sz="3200" dirty="0"/>
              <a:t>?</a:t>
            </a:r>
          </a:p>
          <a:p>
            <a:pPr marL="0" indent="0" algn="ctr" defTabSz="585215">
              <a:spcBef>
                <a:spcPts val="0"/>
              </a:spcBef>
              <a:buSzTx/>
              <a:buFontTx/>
              <a:buNone/>
              <a:defRPr sz="2559" b="1"/>
            </a:pPr>
            <a:endParaRPr lang="en-US" sz="3200" dirty="0"/>
          </a:p>
          <a:p>
            <a:pPr marL="0" indent="0" algn="ctr" defTabSz="585215">
              <a:spcBef>
                <a:spcPts val="0"/>
              </a:spcBef>
              <a:buSzTx/>
              <a:buFontTx/>
              <a:buNone/>
              <a:defRPr sz="2559" b="1"/>
            </a:pPr>
            <a:r>
              <a:rPr lang="en-US" sz="3200" dirty="0"/>
              <a:t>If no </a:t>
            </a:r>
            <a:r>
              <a:rPr lang="mr-IN" sz="3200" dirty="0"/>
              <a:t>–</a:t>
            </a:r>
            <a:r>
              <a:rPr lang="en-US" sz="3200" dirty="0"/>
              <a:t> don’t !!  </a:t>
            </a:r>
          </a:p>
          <a:p>
            <a:pPr marL="0" indent="0" algn="ctr" defTabSz="585215">
              <a:spcBef>
                <a:spcPts val="0"/>
              </a:spcBef>
              <a:buSzTx/>
              <a:buFontTx/>
              <a:buNone/>
              <a:defRPr sz="2559" b="1"/>
            </a:pPr>
            <a:endParaRPr lang="en-US" sz="3200" dirty="0"/>
          </a:p>
          <a:p>
            <a:pPr marL="0" indent="0" algn="ctr" defTabSz="585215">
              <a:spcBef>
                <a:spcPts val="0"/>
              </a:spcBef>
              <a:buSzTx/>
              <a:buFontTx/>
              <a:buNone/>
              <a:defRPr sz="2559" b="1"/>
            </a:pPr>
            <a:r>
              <a:rPr sz="3200" dirty="0"/>
              <a:t>If yes</a:t>
            </a:r>
            <a:r>
              <a:rPr lang="en-US" sz="3200" dirty="0"/>
              <a:t> </a:t>
            </a:r>
            <a:r>
              <a:rPr lang="mr-IN" sz="3200" dirty="0"/>
              <a:t>–</a:t>
            </a:r>
            <a:r>
              <a:rPr lang="en-US" sz="3200" dirty="0"/>
              <a:t> </a:t>
            </a:r>
            <a:r>
              <a:rPr sz="3200" dirty="0"/>
              <a:t>BIFF </a:t>
            </a:r>
            <a:r>
              <a:rPr lang="en-US" sz="3200" dirty="0"/>
              <a:t>it</a:t>
            </a:r>
            <a:r>
              <a:rPr sz="3200" dirty="0"/>
              <a:t> </a:t>
            </a:r>
          </a:p>
          <a:p>
            <a:pPr marL="0" lvl="1" indent="219455" algn="ctr" defTabSz="585215">
              <a:spcBef>
                <a:spcPts val="0"/>
              </a:spcBef>
              <a:buSzTx/>
              <a:buNone/>
              <a:defRPr sz="2559" b="1"/>
            </a:pPr>
            <a:endParaRPr sz="3200" dirty="0"/>
          </a:p>
          <a:p>
            <a:pPr marL="0" lvl="2" indent="219455" algn="ctr" defTabSz="585215">
              <a:spcBef>
                <a:spcPts val="0"/>
              </a:spcBef>
              <a:buSzTx/>
              <a:buNone/>
              <a:defRPr sz="2559" b="1"/>
            </a:pPr>
            <a:r>
              <a:rPr sz="3200" dirty="0"/>
              <a:t>Brief</a:t>
            </a:r>
            <a:endParaRPr lang="en-US" sz="3200" dirty="0"/>
          </a:p>
          <a:p>
            <a:pPr marL="0" lvl="2" indent="219455" algn="ctr" defTabSz="585215">
              <a:spcBef>
                <a:spcPts val="0"/>
              </a:spcBef>
              <a:buSzTx/>
              <a:buNone/>
              <a:defRPr sz="2559" b="1"/>
            </a:pPr>
            <a:endParaRPr sz="3200" dirty="0"/>
          </a:p>
          <a:p>
            <a:pPr marL="0" lvl="3" indent="219455" algn="ctr" defTabSz="585215">
              <a:spcBef>
                <a:spcPts val="0"/>
              </a:spcBef>
              <a:buSzTx/>
              <a:buNone/>
              <a:defRPr sz="2559" b="1"/>
            </a:pPr>
            <a:r>
              <a:rPr sz="3200" dirty="0"/>
              <a:t>Informative</a:t>
            </a:r>
            <a:endParaRPr lang="en-US" sz="3200" dirty="0"/>
          </a:p>
          <a:p>
            <a:pPr marL="0" lvl="3" indent="219455" defTabSz="585215">
              <a:spcBef>
                <a:spcPts val="0"/>
              </a:spcBef>
              <a:buSzTx/>
              <a:buNone/>
              <a:defRPr sz="2559" b="1"/>
            </a:pPr>
            <a:endParaRPr sz="3200" dirty="0"/>
          </a:p>
          <a:p>
            <a:pPr marL="0" lvl="4" indent="219455" algn="ctr" defTabSz="585215">
              <a:spcBef>
                <a:spcPts val="0"/>
              </a:spcBef>
              <a:buSzTx/>
              <a:buNone/>
              <a:defRPr sz="2559" b="1"/>
            </a:pPr>
            <a:r>
              <a:rPr sz="3200" dirty="0"/>
              <a:t>Friendly</a:t>
            </a:r>
            <a:r>
              <a:rPr lang="en-US" sz="3200" dirty="0"/>
              <a:t> </a:t>
            </a:r>
          </a:p>
          <a:p>
            <a:pPr marL="0" lvl="4" indent="219455" algn="ctr" defTabSz="585215">
              <a:spcBef>
                <a:spcPts val="0"/>
              </a:spcBef>
              <a:buSzTx/>
              <a:buNone/>
              <a:defRPr sz="2559" b="1"/>
            </a:pPr>
            <a:endParaRPr lang="en-US" sz="3200" dirty="0"/>
          </a:p>
          <a:p>
            <a:pPr marL="0" lvl="4" indent="219455" algn="ctr" defTabSz="585215">
              <a:spcBef>
                <a:spcPts val="0"/>
              </a:spcBef>
              <a:buSzTx/>
              <a:buNone/>
              <a:defRPr sz="2559" b="1"/>
            </a:pPr>
            <a:r>
              <a:rPr lang="en-US" sz="3200" dirty="0"/>
              <a:t>Firm</a:t>
            </a:r>
          </a:p>
          <a:p>
            <a:pPr marL="0" lvl="4" indent="219455" algn="ctr" defTabSz="585215">
              <a:spcBef>
                <a:spcPts val="0"/>
              </a:spcBef>
              <a:buSzTx/>
              <a:buNone/>
              <a:defRPr sz="2559" b="1"/>
            </a:pPr>
            <a:endParaRPr sz="3200" dirty="0"/>
          </a:p>
        </p:txBody>
      </p:sp>
      <p:pic>
        <p:nvPicPr>
          <p:cNvPr id="2" name="Picture 1" descr="classroom setting"/>
          <p:cNvPicPr>
            <a:picLocks noChangeAspect="1"/>
          </p:cNvPicPr>
          <p:nvPr/>
        </p:nvPicPr>
        <p:blipFill>
          <a:blip r:embed="rId2"/>
          <a:stretch>
            <a:fillRect/>
          </a:stretch>
        </p:blipFill>
        <p:spPr>
          <a:xfrm>
            <a:off x="4953000" y="1143000"/>
            <a:ext cx="4038600" cy="5566313"/>
          </a:xfrm>
          <a:prstGeom prst="rect">
            <a:avLst/>
          </a:prstGeom>
        </p:spPr>
      </p:pic>
    </p:spTree>
    <p:extLst>
      <p:ext uri="{BB962C8B-B14F-4D97-AF65-F5344CB8AC3E}">
        <p14:creationId xmlns:p14="http://schemas.microsoft.com/office/powerpoint/2010/main" val="249932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CHAN.FallSpeech.2089.JPG" descr="people listening to a speaker"/>
          <p:cNvPicPr>
            <a:picLocks noChangeAspect="1"/>
          </p:cNvPicPr>
          <p:nvPr/>
        </p:nvPicPr>
        <p:blipFill>
          <a:blip r:embed="rId2">
            <a:extLst/>
          </a:blip>
          <a:srcRect t="25275" b="25275"/>
          <a:stretch>
            <a:fillRect/>
          </a:stretch>
        </p:blipFill>
        <p:spPr>
          <a:xfrm>
            <a:off x="42934" y="1238984"/>
            <a:ext cx="4571279" cy="2582793"/>
          </a:xfrm>
          <a:prstGeom prst="rect">
            <a:avLst/>
          </a:prstGeom>
          <a:ln w="12700">
            <a:miter lim="400000"/>
          </a:ln>
        </p:spPr>
      </p:pic>
      <p:pic>
        <p:nvPicPr>
          <p:cNvPr id="130" name="_MH15651.jpg" descr="people eating and laughing"/>
          <p:cNvPicPr>
            <a:picLocks noChangeAspect="1"/>
          </p:cNvPicPr>
          <p:nvPr/>
        </p:nvPicPr>
        <p:blipFill>
          <a:blip r:embed="rId3">
            <a:extLst/>
          </a:blip>
          <a:srcRect l="6521" r="6519"/>
          <a:stretch>
            <a:fillRect/>
          </a:stretch>
        </p:blipFill>
        <p:spPr>
          <a:xfrm>
            <a:off x="4651174" y="1186617"/>
            <a:ext cx="4512681" cy="2624704"/>
          </a:xfrm>
          <a:prstGeom prst="rect">
            <a:avLst/>
          </a:prstGeom>
          <a:ln w="12700">
            <a:miter lim="400000"/>
          </a:ln>
        </p:spPr>
      </p:pic>
      <p:pic>
        <p:nvPicPr>
          <p:cNvPr id="131" name="CALS.CCC.8399.JPG" descr="two people discussing an event"/>
          <p:cNvPicPr>
            <a:picLocks noChangeAspect="1"/>
          </p:cNvPicPr>
          <p:nvPr/>
        </p:nvPicPr>
        <p:blipFill>
          <a:blip r:embed="rId4">
            <a:extLst/>
          </a:blip>
          <a:srcRect l="3894" r="3894"/>
          <a:stretch>
            <a:fillRect/>
          </a:stretch>
        </p:blipFill>
        <p:spPr>
          <a:xfrm>
            <a:off x="42934" y="3865734"/>
            <a:ext cx="4571166" cy="2907740"/>
          </a:xfrm>
          <a:prstGeom prst="rect">
            <a:avLst/>
          </a:prstGeom>
          <a:ln w="12700">
            <a:miter lim="400000"/>
          </a:ln>
        </p:spPr>
      </p:pic>
      <p:pic>
        <p:nvPicPr>
          <p:cNvPr id="132" name="FAC.leaves.8628.JPG" descr="person blowing leaves"/>
          <p:cNvPicPr>
            <a:picLocks noChangeAspect="1"/>
          </p:cNvPicPr>
          <p:nvPr/>
        </p:nvPicPr>
        <p:blipFill>
          <a:blip r:embed="rId5">
            <a:extLst/>
          </a:blip>
          <a:srcRect t="23680" b="23680"/>
          <a:stretch>
            <a:fillRect/>
          </a:stretch>
        </p:blipFill>
        <p:spPr>
          <a:xfrm>
            <a:off x="4651174" y="3826113"/>
            <a:ext cx="4512659" cy="2907842"/>
          </a:xfrm>
          <a:prstGeom prst="rect">
            <a:avLst/>
          </a:prstGeom>
          <a:ln w="12700">
            <a:miter lim="400000"/>
          </a:ln>
        </p:spPr>
      </p:pic>
      <p:sp>
        <p:nvSpPr>
          <p:cNvPr id="133" name="What is an ombuds?"/>
          <p:cNvSpPr txBox="1"/>
          <p:nvPr/>
        </p:nvSpPr>
        <p:spPr>
          <a:xfrm>
            <a:off x="1611312" y="508749"/>
            <a:ext cx="5921376" cy="626319"/>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defTabSz="410765">
              <a:defRPr sz="4000"/>
            </a:lvl1pPr>
          </a:lstStyle>
          <a:p>
            <a:r>
              <a:rPr dirty="0"/>
              <a:t>What is an </a:t>
            </a:r>
            <a:r>
              <a:rPr dirty="0" err="1"/>
              <a:t>ombuds</a:t>
            </a:r>
            <a:r>
              <a:rPr dirty="0"/>
              <a:t>?</a:t>
            </a:r>
          </a:p>
        </p:txBody>
      </p:sp>
      <p:sp>
        <p:nvSpPr>
          <p:cNvPr id="6" name="Title 5" hidden="1">
            <a:extLst>
              <a:ext uri="{FF2B5EF4-FFF2-40B4-BE49-F238E27FC236}">
                <a16:creationId xmlns:a16="http://schemas.microsoft.com/office/drawing/2014/main" id="{EA57EBFD-1BEA-43AF-B03F-C89742BACBA1}"/>
              </a:ext>
            </a:extLst>
          </p:cNvPr>
          <p:cNvSpPr>
            <a:spLocks noGrp="1"/>
          </p:cNvSpPr>
          <p:nvPr>
            <p:ph type="title"/>
          </p:nvPr>
        </p:nvSpPr>
        <p:spPr/>
        <p:txBody>
          <a:bodyPr/>
          <a:lstStyle/>
          <a:p>
            <a:r>
              <a:rPr lang="en-US" dirty="0"/>
              <a:t>What is an </a:t>
            </a:r>
            <a:r>
              <a:rPr lang="en-US" dirty="0" err="1"/>
              <a:t>ombuds</a:t>
            </a:r>
            <a:r>
              <a:rPr lang="en-US" dirty="0"/>
              <a:t>?</a:t>
            </a:r>
          </a:p>
        </p:txBody>
      </p:sp>
      <p:sp>
        <p:nvSpPr>
          <p:cNvPr id="8" name="Text Placeholder 7" hidden="1">
            <a:extLst>
              <a:ext uri="{FF2B5EF4-FFF2-40B4-BE49-F238E27FC236}">
                <a16:creationId xmlns:a16="http://schemas.microsoft.com/office/drawing/2014/main" id="{0A2FA6AD-C53B-4561-89F3-FA368A60F59A}"/>
              </a:ext>
            </a:extLst>
          </p:cNvPr>
          <p:cNvSpPr>
            <a:spLocks noGrp="1"/>
          </p:cNvSpPr>
          <p:nvPr>
            <p:ph type="body"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NC State Faculty &amp; Staff Ombuds Office…"/>
          <p:cNvSpPr txBox="1">
            <a:spLocks noGrp="1"/>
          </p:cNvSpPr>
          <p:nvPr>
            <p:ph type="title"/>
          </p:nvPr>
        </p:nvSpPr>
        <p:spPr>
          <a:xfrm>
            <a:off x="457199" y="457201"/>
            <a:ext cx="8229602" cy="914399"/>
          </a:xfrm>
          <a:prstGeom prst="rect">
            <a:avLst/>
          </a:prstGeom>
        </p:spPr>
        <p:txBody>
          <a:bodyPr>
            <a:noAutofit/>
          </a:bodyPr>
          <a:lstStyle/>
          <a:p>
            <a:pPr defTabSz="239229">
              <a:defRPr sz="2730"/>
            </a:pPr>
            <a:r>
              <a:rPr sz="2800" dirty="0"/>
              <a:t>NC State Faculty &amp; Staff Ombuds Office</a:t>
            </a:r>
          </a:p>
          <a:p>
            <a:pPr defTabSz="239229">
              <a:defRPr sz="2730"/>
            </a:pPr>
            <a:r>
              <a:rPr sz="2800" dirty="0"/>
              <a:t>International Ombuds Association Standards</a:t>
            </a:r>
          </a:p>
        </p:txBody>
      </p:sp>
      <p:sp>
        <p:nvSpPr>
          <p:cNvPr id="136" name="Independent…"/>
          <p:cNvSpPr txBox="1">
            <a:spLocks noGrp="1"/>
          </p:cNvSpPr>
          <p:nvPr>
            <p:ph type="body" idx="1"/>
          </p:nvPr>
        </p:nvSpPr>
        <p:spPr>
          <a:xfrm>
            <a:off x="457199" y="1600201"/>
            <a:ext cx="4191001" cy="4953000"/>
          </a:xfrm>
          <a:prstGeom prst="rect">
            <a:avLst/>
          </a:prstGeom>
        </p:spPr>
        <p:txBody>
          <a:bodyPr>
            <a:normAutofit fontScale="92500" lnSpcReduction="20000"/>
          </a:bodyPr>
          <a:lstStyle/>
          <a:p>
            <a:pPr marL="0" indent="0" algn="ctr" defTabSz="914400">
              <a:spcBef>
                <a:spcPts val="0"/>
              </a:spcBef>
              <a:buSzTx/>
              <a:buNone/>
              <a:defRPr sz="3000" b="1"/>
            </a:pPr>
            <a:r>
              <a:rPr lang="en-US" dirty="0"/>
              <a:t>Independent </a:t>
            </a:r>
          </a:p>
          <a:p>
            <a:pPr marL="0" indent="0" algn="ctr" defTabSz="914400">
              <a:spcBef>
                <a:spcPts val="0"/>
              </a:spcBef>
              <a:buSzTx/>
              <a:buNone/>
              <a:defRPr sz="3000" b="1"/>
            </a:pPr>
            <a:endParaRPr lang="en-US" dirty="0"/>
          </a:p>
          <a:p>
            <a:pPr marL="0" indent="0" algn="ctr" defTabSz="914400">
              <a:spcBef>
                <a:spcPts val="0"/>
              </a:spcBef>
              <a:buSzTx/>
              <a:buNone/>
              <a:defRPr sz="3000" b="1"/>
            </a:pPr>
            <a:r>
              <a:rPr lang="en-US" dirty="0"/>
              <a:t>Confidential</a:t>
            </a:r>
          </a:p>
          <a:p>
            <a:pPr marL="0" indent="0" algn="ctr" defTabSz="914400">
              <a:spcBef>
                <a:spcPts val="0"/>
              </a:spcBef>
              <a:buSzTx/>
              <a:buNone/>
              <a:defRPr sz="3000" b="1"/>
            </a:pPr>
            <a:endParaRPr lang="en-US" dirty="0"/>
          </a:p>
          <a:p>
            <a:pPr marL="0" indent="0" algn="ctr" defTabSz="914400">
              <a:spcBef>
                <a:spcPts val="0"/>
              </a:spcBef>
              <a:buSzTx/>
              <a:buNone/>
              <a:defRPr sz="3000" b="1"/>
            </a:pPr>
            <a:r>
              <a:rPr lang="en-US" dirty="0"/>
              <a:t>Informal</a:t>
            </a:r>
          </a:p>
          <a:p>
            <a:pPr marL="0" indent="0" algn="ctr" defTabSz="914400">
              <a:spcBef>
                <a:spcPts val="0"/>
              </a:spcBef>
              <a:buSzTx/>
              <a:buNone/>
              <a:defRPr sz="3000" b="1"/>
            </a:pPr>
            <a:endParaRPr lang="en-US" dirty="0"/>
          </a:p>
          <a:p>
            <a:pPr marL="0" indent="0" algn="ctr" defTabSz="914400">
              <a:spcBef>
                <a:spcPts val="0"/>
              </a:spcBef>
              <a:buSzTx/>
              <a:buNone/>
              <a:defRPr sz="3000" b="1"/>
            </a:pPr>
            <a:r>
              <a:rPr lang="en-US" dirty="0"/>
              <a:t>Impartial</a:t>
            </a:r>
          </a:p>
          <a:p>
            <a:pPr marL="0" indent="0" algn="ctr" defTabSz="914400">
              <a:spcBef>
                <a:spcPts val="0"/>
              </a:spcBef>
              <a:buSzTx/>
              <a:buNone/>
              <a:defRPr sz="3000" b="1"/>
            </a:pPr>
            <a:endParaRPr lang="en-US" dirty="0"/>
          </a:p>
          <a:p>
            <a:pPr marL="0" indent="0" algn="ctr" defTabSz="914400">
              <a:spcBef>
                <a:spcPts val="0"/>
              </a:spcBef>
              <a:buSzTx/>
              <a:buNone/>
              <a:defRPr sz="3000" b="1"/>
            </a:pPr>
            <a:endParaRPr lang="en-US" dirty="0"/>
          </a:p>
          <a:p>
            <a:pPr marL="0" indent="0" defTabSz="914400">
              <a:spcBef>
                <a:spcPts val="0"/>
              </a:spcBef>
              <a:buSzTx/>
              <a:buNone/>
              <a:defRPr sz="3000" b="1"/>
            </a:pPr>
            <a:r>
              <a:rPr lang="en-US" dirty="0"/>
              <a:t>Navigate </a:t>
            </a:r>
          </a:p>
          <a:p>
            <a:pPr marL="0" indent="0" defTabSz="914400">
              <a:spcBef>
                <a:spcPts val="0"/>
              </a:spcBef>
              <a:buSzTx/>
              <a:buNone/>
              <a:defRPr sz="3000" b="1"/>
            </a:pPr>
            <a:r>
              <a:rPr lang="en-US" dirty="0"/>
              <a:t>	Empower </a:t>
            </a:r>
          </a:p>
          <a:p>
            <a:pPr marL="0" indent="0" defTabSz="914400">
              <a:spcBef>
                <a:spcPts val="0"/>
              </a:spcBef>
              <a:buSzTx/>
              <a:buNone/>
              <a:defRPr sz="3000" b="1"/>
            </a:pPr>
            <a:r>
              <a:rPr lang="en-US" dirty="0"/>
              <a:t>		Connect </a:t>
            </a:r>
          </a:p>
          <a:p>
            <a:pPr marL="0" indent="0" defTabSz="914400">
              <a:spcBef>
                <a:spcPts val="0"/>
              </a:spcBef>
              <a:buSzTx/>
              <a:buNone/>
              <a:defRPr sz="3000" b="1"/>
            </a:pPr>
            <a:r>
              <a:rPr lang="en-US" dirty="0"/>
              <a:t>			Coach</a:t>
            </a:r>
            <a:endParaRPr dirty="0"/>
          </a:p>
          <a:p>
            <a:pPr marL="0" indent="0" algn="ctr" defTabSz="914400">
              <a:spcBef>
                <a:spcPts val="0"/>
              </a:spcBef>
              <a:buSzTx/>
              <a:buNone/>
              <a:defRPr sz="3000" b="1"/>
            </a:pPr>
            <a:endParaRPr lang="en-US" dirty="0"/>
          </a:p>
          <a:p>
            <a:pPr marL="0" indent="0" algn="ctr" defTabSz="914400">
              <a:spcBef>
                <a:spcPts val="0"/>
              </a:spcBef>
              <a:buSzTx/>
              <a:buNone/>
              <a:defRPr sz="3000" b="1"/>
            </a:pPr>
            <a:endParaRPr dirty="0"/>
          </a:p>
        </p:txBody>
      </p:sp>
      <p:pic>
        <p:nvPicPr>
          <p:cNvPr id="4" name="Picture 3" descr="two men fishing"/>
          <p:cNvPicPr>
            <a:picLocks noChangeAspect="1"/>
          </p:cNvPicPr>
          <p:nvPr/>
        </p:nvPicPr>
        <p:blipFill>
          <a:blip r:embed="rId2"/>
          <a:stretch>
            <a:fillRect/>
          </a:stretch>
        </p:blipFill>
        <p:spPr>
          <a:xfrm>
            <a:off x="4800600" y="1600201"/>
            <a:ext cx="4038600" cy="4953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8B0C8BA0-6E1F-4D7F-AF9F-89E5EE3FC330}"/>
              </a:ext>
            </a:extLst>
          </p:cNvPr>
          <p:cNvSpPr>
            <a:spLocks noGrp="1"/>
          </p:cNvSpPr>
          <p:nvPr>
            <p:ph type="title"/>
          </p:nvPr>
        </p:nvSpPr>
        <p:spPr/>
        <p:txBody>
          <a:bodyPr/>
          <a:lstStyle/>
          <a:p>
            <a:r>
              <a:rPr lang="en-US" dirty="0"/>
              <a:t>NIH Office of the Ombudsman</a:t>
            </a:r>
          </a:p>
        </p:txBody>
      </p:sp>
      <p:sp>
        <p:nvSpPr>
          <p:cNvPr id="12" name="Text Placeholder 11" hidden="1">
            <a:extLst>
              <a:ext uri="{FF2B5EF4-FFF2-40B4-BE49-F238E27FC236}">
                <a16:creationId xmlns:a16="http://schemas.microsoft.com/office/drawing/2014/main" id="{F1B0C3EA-54D6-4667-AF88-A19F4914A106}"/>
              </a:ext>
            </a:extLst>
          </p:cNvPr>
          <p:cNvSpPr>
            <a:spLocks noGrp="1"/>
          </p:cNvSpPr>
          <p:nvPr>
            <p:ph type="body" idx="1"/>
          </p:nvPr>
        </p:nvSpPr>
        <p:spPr/>
        <p:txBody>
          <a:bodyPr/>
          <a:lstStyle/>
          <a:p>
            <a:endParaRPr lang="en-US"/>
          </a:p>
        </p:txBody>
      </p:sp>
      <p:pic>
        <p:nvPicPr>
          <p:cNvPr id="4" name="Picture 3" descr="NIH Office of the Ombudsman website"/>
          <p:cNvPicPr>
            <a:picLocks noChangeAspect="1"/>
          </p:cNvPicPr>
          <p:nvPr/>
        </p:nvPicPr>
        <p:blipFill>
          <a:blip r:embed="rId2"/>
          <a:stretch>
            <a:fillRect/>
          </a:stretch>
        </p:blipFill>
        <p:spPr>
          <a:xfrm>
            <a:off x="0" y="556296"/>
            <a:ext cx="9008672" cy="6301704"/>
          </a:xfrm>
          <a:prstGeom prst="rect">
            <a:avLst/>
          </a:prstGeom>
        </p:spPr>
      </p:pic>
    </p:spTree>
    <p:extLst>
      <p:ext uri="{BB962C8B-B14F-4D97-AF65-F5344CB8AC3E}">
        <p14:creationId xmlns:p14="http://schemas.microsoft.com/office/powerpoint/2010/main" val="783689186"/>
      </p:ext>
    </p:extLst>
  </p:cSld>
  <p:clrMapOvr>
    <a:masterClrMapping/>
  </p:clrMapOvr>
  <p:transition spd="med"/>
</p:sld>
</file>

<file path=ppt/theme/theme1.xml><?xml version="1.0" encoding="utf-8"?>
<a:theme xmlns:a="http://schemas.openxmlformats.org/drawingml/2006/main" name="Stream">
  <a:themeElements>
    <a:clrScheme name="Stream">
      <a:dk1>
        <a:srgbClr val="000000"/>
      </a:dk1>
      <a:lt1>
        <a:srgbClr val="003399"/>
      </a:lt1>
      <a:dk2>
        <a:srgbClr val="A7A7A7"/>
      </a:dk2>
      <a:lt2>
        <a:srgbClr val="535353"/>
      </a:lt2>
      <a:accent1>
        <a:srgbClr val="0099CC"/>
      </a:accent1>
      <a:accent2>
        <a:srgbClr val="A886E0"/>
      </a:accent2>
      <a:accent3>
        <a:srgbClr val="9BBB59"/>
      </a:accent3>
      <a:accent4>
        <a:srgbClr val="8064A2"/>
      </a:accent4>
      <a:accent5>
        <a:srgbClr val="4BACC6"/>
      </a:accent5>
      <a:accent6>
        <a:srgbClr val="F79646"/>
      </a:accent6>
      <a:hlink>
        <a:srgbClr val="0000FF"/>
      </a:hlink>
      <a:folHlink>
        <a:srgbClr val="FF00FF"/>
      </a:folHlink>
    </a:clrScheme>
    <a:fontScheme name="Stream">
      <a:majorFont>
        <a:latin typeface="Arial"/>
        <a:ea typeface="Arial"/>
        <a:cs typeface="Arial"/>
      </a:majorFont>
      <a:minorFont>
        <a:latin typeface="Helvetica"/>
        <a:ea typeface="Helvetica"/>
        <a:cs typeface="Helvetica"/>
      </a:minorFont>
    </a:fontScheme>
    <a:fmtScheme name="Strea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399"/>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a:dk1>
        <a:srgbClr val="000000"/>
      </a:dk1>
      <a:lt1>
        <a:srgbClr val="FFFFFF"/>
      </a:lt1>
      <a:dk2>
        <a:srgbClr val="A7A7A7"/>
      </a:dk2>
      <a:lt2>
        <a:srgbClr val="535353"/>
      </a:lt2>
      <a:accent1>
        <a:srgbClr val="0099CC"/>
      </a:accent1>
      <a:accent2>
        <a:srgbClr val="A886E0"/>
      </a:accent2>
      <a:accent3>
        <a:srgbClr val="9BBB59"/>
      </a:accent3>
      <a:accent4>
        <a:srgbClr val="8064A2"/>
      </a:accent4>
      <a:accent5>
        <a:srgbClr val="4BACC6"/>
      </a:accent5>
      <a:accent6>
        <a:srgbClr val="F79646"/>
      </a:accent6>
      <a:hlink>
        <a:srgbClr val="0000FF"/>
      </a:hlink>
      <a:folHlink>
        <a:srgbClr val="FF00FF"/>
      </a:folHlink>
    </a:clrScheme>
    <a:fontScheme name="Stream">
      <a:majorFont>
        <a:latin typeface="Arial"/>
        <a:ea typeface="Arial"/>
        <a:cs typeface="Arial"/>
      </a:majorFont>
      <a:minorFont>
        <a:latin typeface="Helvetica"/>
        <a:ea typeface="Helvetica"/>
        <a:cs typeface="Helvetica"/>
      </a:minorFont>
    </a:fontScheme>
    <a:fmtScheme name="Strea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399"/>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399"/>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58652</TotalTime>
  <Words>1137</Words>
  <Application>Microsoft Office PowerPoint</Application>
  <PresentationFormat>On-screen Show (4:3)</PresentationFormat>
  <Paragraphs>256</Paragraphs>
  <Slides>24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Garamond</vt:lpstr>
      <vt:lpstr>Helvetica Light</vt:lpstr>
      <vt:lpstr>Verdana</vt:lpstr>
      <vt:lpstr>Wingdings</vt:lpstr>
      <vt:lpstr>Stream</vt:lpstr>
      <vt:lpstr>Conflict and Negotiation Leadership</vt:lpstr>
      <vt:lpstr>Program Agenda </vt:lpstr>
      <vt:lpstr>Program Goal Take home one or two ideas !! </vt:lpstr>
      <vt:lpstr> Conflict Engagement Professional – Roy Baroff Mediator Attorney Educator NC State Faculty &amp; Staff Ombuds </vt:lpstr>
      <vt:lpstr>Warm Up - Conflict Defined </vt:lpstr>
      <vt:lpstr>Bonus item !!! Email and listserve   ??!!!###$$%%%</vt:lpstr>
      <vt:lpstr>What is an ombuds?</vt:lpstr>
      <vt:lpstr>NC State Faculty &amp; Staff Ombuds Office International Ombuds Association Standards</vt:lpstr>
      <vt:lpstr>NIH Office of the Ombudsman</vt:lpstr>
      <vt:lpstr>Conflict Leadership – Choose Your Style !</vt:lpstr>
      <vt:lpstr>Conflict Styles</vt:lpstr>
      <vt:lpstr>Avoid -  -  -  What conflict??</vt:lpstr>
      <vt:lpstr>Accommodate / Harmonize -  -  -  Whatever you want is ok </vt:lpstr>
      <vt:lpstr>Compromise / Distributive - - - gain some, lose some</vt:lpstr>
      <vt:lpstr>Compete / Dominate / Direct  -  -  -  Fight to win!</vt:lpstr>
      <vt:lpstr>Collaborate / Cooperate -  -  -  work together for mutual gain</vt:lpstr>
      <vt:lpstr>Think of the different styles –  What would you do? </vt:lpstr>
      <vt:lpstr>Negotiation Leadership</vt:lpstr>
      <vt:lpstr>Getting to Yes (Principled) Roger Fisher and Bill Ury</vt:lpstr>
      <vt:lpstr>Negotiation Model -  Interest Based  Win – Win  (All Win)</vt:lpstr>
      <vt:lpstr>BIG PICTURE - Build Relationships</vt:lpstr>
      <vt:lpstr>Make a Plan (build in flexibility)</vt:lpstr>
      <vt:lpstr>Be Reasonable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Leadership for SPARCS / C &amp; G</dc:title>
  <dc:creator>Bishop, Stephanie (NIH/NIEHS) [C]</dc:creator>
  <cp:lastModifiedBy>Bishop, Stephanie (NIH/NIEHS) [C]</cp:lastModifiedBy>
  <cp:revision>124</cp:revision>
  <cp:lastPrinted>2020-04-08T14:11:57Z</cp:lastPrinted>
  <dcterms:modified xsi:type="dcterms:W3CDTF">2020-08-13T18:12:58Z</dcterms:modified>
</cp:coreProperties>
</file>