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1"/>
  </p:notesMasterIdLst>
  <p:handoutMasterIdLst>
    <p:handoutMasterId r:id="rId42"/>
  </p:handoutMasterIdLst>
  <p:sldIdLst>
    <p:sldId id="257" r:id="rId2"/>
    <p:sldId id="468" r:id="rId3"/>
    <p:sldId id="471" r:id="rId4"/>
    <p:sldId id="470" r:id="rId5"/>
    <p:sldId id="325" r:id="rId6"/>
    <p:sldId id="446" r:id="rId7"/>
    <p:sldId id="447" r:id="rId8"/>
    <p:sldId id="383" r:id="rId9"/>
    <p:sldId id="449" r:id="rId10"/>
    <p:sldId id="450" r:id="rId11"/>
    <p:sldId id="451" r:id="rId12"/>
    <p:sldId id="452" r:id="rId13"/>
    <p:sldId id="453" r:id="rId14"/>
    <p:sldId id="406" r:id="rId15"/>
    <p:sldId id="440" r:id="rId16"/>
    <p:sldId id="398" r:id="rId17"/>
    <p:sldId id="410" r:id="rId18"/>
    <p:sldId id="469" r:id="rId19"/>
    <p:sldId id="404" r:id="rId20"/>
    <p:sldId id="482" r:id="rId21"/>
    <p:sldId id="481" r:id="rId22"/>
    <p:sldId id="472" r:id="rId23"/>
    <p:sldId id="473" r:id="rId24"/>
    <p:sldId id="483" r:id="rId25"/>
    <p:sldId id="474" r:id="rId26"/>
    <p:sldId id="475" r:id="rId27"/>
    <p:sldId id="484" r:id="rId28"/>
    <p:sldId id="485" r:id="rId29"/>
    <p:sldId id="486" r:id="rId30"/>
    <p:sldId id="487" r:id="rId31"/>
    <p:sldId id="477" r:id="rId32"/>
    <p:sldId id="478" r:id="rId33"/>
    <p:sldId id="479" r:id="rId34"/>
    <p:sldId id="480" r:id="rId35"/>
    <p:sldId id="391" r:id="rId36"/>
    <p:sldId id="412" r:id="rId37"/>
    <p:sldId id="413" r:id="rId38"/>
    <p:sldId id="392" r:id="rId39"/>
    <p:sldId id="397"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orient="horz" pos="1296">
          <p15:clr>
            <a:srgbClr val="A4A3A4"/>
          </p15:clr>
        </p15:guide>
        <p15:guide id="3" orient="horz" pos="1584">
          <p15:clr>
            <a:srgbClr val="A4A3A4"/>
          </p15:clr>
        </p15:guide>
        <p15:guide id="4" orient="horz" pos="1872">
          <p15:clr>
            <a:srgbClr val="A4A3A4"/>
          </p15:clr>
        </p15:guide>
        <p15:guide id="5" pos="432">
          <p15:clr>
            <a:srgbClr val="A4A3A4"/>
          </p15:clr>
        </p15:guide>
        <p15:guide id="6" pos="336">
          <p15:clr>
            <a:srgbClr val="A4A3A4"/>
          </p15:clr>
        </p15:guide>
        <p15:guide id="7" pos="720">
          <p15:clr>
            <a:srgbClr val="A4A3A4"/>
          </p15:clr>
        </p15:guide>
        <p15:guide id="8"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7F7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6292" autoAdjust="0"/>
    <p:restoredTop sz="23972" autoAdjust="0"/>
  </p:normalViewPr>
  <p:slideViewPr>
    <p:cSldViewPr>
      <p:cViewPr varScale="1">
        <p:scale>
          <a:sx n="115" d="100"/>
          <a:sy n="115" d="100"/>
        </p:scale>
        <p:origin x="894" y="60"/>
      </p:cViewPr>
      <p:guideLst>
        <p:guide orient="horz" pos="1008"/>
        <p:guide orient="horz" pos="1296"/>
        <p:guide orient="horz" pos="1584"/>
        <p:guide orient="horz" pos="1872"/>
        <p:guide pos="432"/>
        <p:guide pos="336"/>
        <p:guide pos="720"/>
        <p:guide pos="2880"/>
      </p:guideLst>
    </p:cSldViewPr>
  </p:slideViewPr>
  <p:outlineViewPr>
    <p:cViewPr>
      <p:scale>
        <a:sx n="33" d="100"/>
        <a:sy n="33" d="100"/>
      </p:scale>
      <p:origin x="0" y="-54036"/>
    </p:cViewPr>
  </p:outlineViewPr>
  <p:notesTextViewPr>
    <p:cViewPr>
      <p:scale>
        <a:sx n="100" d="100"/>
        <a:sy n="100" d="100"/>
      </p:scale>
      <p:origin x="0" y="0"/>
    </p:cViewPr>
  </p:notesTextViewPr>
  <p:sorterViewPr>
    <p:cViewPr varScale="1">
      <p:scale>
        <a:sx n="1" d="1"/>
        <a:sy n="1" d="1"/>
      </p:scale>
      <p:origin x="0" y="-1392"/>
    </p:cViewPr>
  </p:sorterViewPr>
  <p:notesViewPr>
    <p:cSldViewPr>
      <p:cViewPr varScale="1">
        <p:scale>
          <a:sx n="94" d="100"/>
          <a:sy n="94" d="100"/>
        </p:scale>
        <p:origin x="-201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l"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1" hangingPunct="1">
              <a:defRPr sz="1200"/>
            </a:lvl1pPr>
          </a:lstStyle>
          <a:p>
            <a:pPr>
              <a:defRPr/>
            </a:pPr>
            <a:fld id="{AF8B0352-E64E-4618-B385-7926A9C32DCC}" type="slidenum">
              <a:rPr lang="en-US"/>
              <a:pPr>
                <a:defRPr/>
              </a:pPr>
              <a:t>‹#›</a:t>
            </a:fld>
            <a:endParaRPr lang="en-US"/>
          </a:p>
        </p:txBody>
      </p:sp>
    </p:spTree>
    <p:extLst>
      <p:ext uri="{BB962C8B-B14F-4D97-AF65-F5344CB8AC3E}">
        <p14:creationId xmlns:p14="http://schemas.microsoft.com/office/powerpoint/2010/main" val="3947411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eaLnBrk="1" hangingPunct="1">
              <a:defRPr sz="120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eaLnBrk="1" hangingPunct="1">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l" eaLnBrk="1" hangingPunct="1">
              <a:defRPr sz="120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eaLnBrk="1" hangingPunct="1">
              <a:defRPr sz="1200"/>
            </a:lvl1pPr>
          </a:lstStyle>
          <a:p>
            <a:pPr>
              <a:defRPr/>
            </a:pPr>
            <a:fld id="{671CCC02-502F-46E4-ADA6-EAF343AEACCB}" type="slidenum">
              <a:rPr lang="en-US"/>
              <a:pPr>
                <a:defRPr/>
              </a:pPr>
              <a:t>‹#›</a:t>
            </a:fld>
            <a:endParaRPr lang="en-US"/>
          </a:p>
        </p:txBody>
      </p:sp>
    </p:spTree>
    <p:extLst>
      <p:ext uri="{BB962C8B-B14F-4D97-AF65-F5344CB8AC3E}">
        <p14:creationId xmlns:p14="http://schemas.microsoft.com/office/powerpoint/2010/main" val="7503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E9366B0-20FC-4D84-BC21-B217D22FFC78}" type="slidenum">
              <a:rPr lang="en-US" smtClean="0"/>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spcBef>
                <a:spcPct val="0"/>
              </a:spcBef>
            </a:pPr>
            <a:endParaRPr lang="en-US" sz="1800"/>
          </a:p>
        </p:txBody>
      </p:sp>
    </p:spTree>
    <p:extLst>
      <p:ext uri="{BB962C8B-B14F-4D97-AF65-F5344CB8AC3E}">
        <p14:creationId xmlns:p14="http://schemas.microsoft.com/office/powerpoint/2010/main" val="398403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685800"/>
            <a:ext cx="4572000" cy="3429000"/>
          </a:xfrm>
          <a:ln/>
        </p:spPr>
      </p:sp>
      <p:sp>
        <p:nvSpPr>
          <p:cNvPr id="111619" name="Notes Placeholder 2"/>
          <p:cNvSpPr>
            <a:spLocks noGrp="1"/>
          </p:cNvSpPr>
          <p:nvPr>
            <p:ph type="body" idx="1"/>
          </p:nvPr>
        </p:nvSpPr>
        <p:spPr>
          <a:noFill/>
          <a:ln/>
        </p:spPr>
        <p:txBody>
          <a:bodyPr/>
          <a:lstStyle/>
          <a:p>
            <a:endParaRPr lang="en-US" dirty="0">
              <a:ea typeface="ＭＳ Ｐゴシック"/>
              <a:cs typeface="ＭＳ Ｐゴシック"/>
            </a:endParaRPr>
          </a:p>
        </p:txBody>
      </p:sp>
      <p:sp>
        <p:nvSpPr>
          <p:cNvPr id="4" name="Slide Number Placeholder 3"/>
          <p:cNvSpPr txBox="1">
            <a:spLocks noGrp="1"/>
          </p:cNvSpPr>
          <p:nvPr/>
        </p:nvSpPr>
        <p:spPr bwMode="auto">
          <a:xfrm>
            <a:off x="3884354" y="8685096"/>
            <a:ext cx="2972108" cy="457356"/>
          </a:xfrm>
          <a:prstGeom prst="rect">
            <a:avLst/>
          </a:prstGeom>
          <a:noFill/>
          <a:ln>
            <a:miter lim="800000"/>
            <a:headEnd/>
            <a:tailEnd/>
          </a:ln>
        </p:spPr>
        <p:txBody>
          <a:bodyPr lIns="91411" tIns="45707" rIns="91411" bIns="45707" anchor="b"/>
          <a:lstStyle/>
          <a:p>
            <a:pPr algn="r">
              <a:defRPr/>
            </a:pPr>
            <a:fld id="{D6CFD19F-6753-4DC6-999A-337EF5DAEA89}" type="slidenum">
              <a:rPr lang="en-US" sz="1200">
                <a:latin typeface="Arial" pitchFamily="34" charset="0"/>
                <a:ea typeface="ＭＳ Ｐゴシック" charset="-128"/>
              </a:rPr>
              <a:pPr algn="r">
                <a:defRPr/>
              </a:pPr>
              <a:t>6</a:t>
            </a:fld>
            <a:endParaRPr lang="en-US" sz="1200" dirty="0">
              <a:latin typeface="Arial" pitchFamily="34" charset="0"/>
              <a:ea typeface="ＭＳ Ｐゴシック" charset="-128"/>
            </a:endParaRPr>
          </a:p>
        </p:txBody>
      </p:sp>
    </p:spTree>
    <p:extLst>
      <p:ext uri="{BB962C8B-B14F-4D97-AF65-F5344CB8AC3E}">
        <p14:creationId xmlns:p14="http://schemas.microsoft.com/office/powerpoint/2010/main" val="207312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a:latin typeface="Arial" pitchFamily="34" charset="0"/>
                <a:ea typeface="ＭＳ Ｐゴシック" charset="-128"/>
              </a:rPr>
              <a:t>Technical skills and relevant work experience will be more important during the candidta e selection stage and the soft skills will become more important during the interview stage.</a:t>
            </a:r>
          </a:p>
        </p:txBody>
      </p:sp>
      <p:sp>
        <p:nvSpPr>
          <p:cNvPr id="39939" name="Slide Number Placeholder 3"/>
          <p:cNvSpPr>
            <a:spLocks noGrp="1"/>
          </p:cNvSpPr>
          <p:nvPr>
            <p:ph type="sldNum" sz="quarter" idx="5"/>
          </p:nvPr>
        </p:nvSpPr>
        <p:spPr>
          <a:noFill/>
        </p:spPr>
        <p:txBody>
          <a:bodyPr/>
          <a:lstStyle/>
          <a:p>
            <a:fld id="{C37686F0-B9ED-4298-AF1F-E29811476563}" type="slidenum">
              <a:rPr lang="en-US"/>
              <a:pPr/>
              <a:t>17</a:t>
            </a:fld>
            <a:endParaRPr lang="en-US"/>
          </a:p>
        </p:txBody>
      </p:sp>
    </p:spTree>
    <p:extLst>
      <p:ext uri="{BB962C8B-B14F-4D97-AF65-F5344CB8AC3E}">
        <p14:creationId xmlns:p14="http://schemas.microsoft.com/office/powerpoint/2010/main" val="83944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AA7F1EF-D959-4443-92FB-D6376327E383}" type="slidenum">
              <a:rPr lang="en-US" smtClean="0"/>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a:t>Examples of the flexibility of the format</a:t>
            </a:r>
          </a:p>
          <a:p>
            <a:pPr eaLnBrk="1" hangingPunct="1"/>
            <a:r>
              <a:rPr lang="en-US" sz="1000"/>
              <a:t>Employment History might be recast as</a:t>
            </a:r>
          </a:p>
          <a:p>
            <a:pPr eaLnBrk="1" hangingPunct="1">
              <a:buFontTx/>
              <a:buChar char="•"/>
            </a:pPr>
            <a:r>
              <a:rPr lang="en-US" sz="1000"/>
              <a:t> Research Experience</a:t>
            </a:r>
          </a:p>
          <a:p>
            <a:pPr eaLnBrk="1" hangingPunct="1">
              <a:buFontTx/>
              <a:buChar char="•"/>
            </a:pPr>
            <a:r>
              <a:rPr lang="en-US" sz="1000"/>
              <a:t> Teaching Experience</a:t>
            </a:r>
          </a:p>
          <a:p>
            <a:pPr eaLnBrk="1" hangingPunct="1">
              <a:buFontTx/>
              <a:buChar char="•"/>
            </a:pPr>
            <a:r>
              <a:rPr lang="en-US" sz="1000"/>
              <a:t> Administrative Experience</a:t>
            </a:r>
          </a:p>
          <a:p>
            <a:pPr eaLnBrk="1" hangingPunct="1">
              <a:buFontTx/>
              <a:buChar char="•"/>
            </a:pPr>
            <a:r>
              <a:rPr lang="en-US" sz="1000"/>
              <a:t> Editorial Experience</a:t>
            </a:r>
          </a:p>
          <a:p>
            <a:pPr eaLnBrk="1" hangingPunct="1">
              <a:buFontTx/>
              <a:buChar char="•"/>
            </a:pPr>
            <a:r>
              <a:rPr lang="en-US" sz="1000"/>
              <a:t> Accreditation Experience</a:t>
            </a:r>
          </a:p>
          <a:p>
            <a:pPr eaLnBrk="1" hangingPunct="1"/>
            <a:r>
              <a:rPr lang="en-US" sz="1000"/>
              <a:t>Both the actual title for the sections and the order of the sections would be determined by the type of position you were seeking.</a:t>
            </a:r>
          </a:p>
          <a:p>
            <a:pPr eaLnBrk="1" hangingPunct="1"/>
            <a:endParaRPr lang="en-US" sz="1000"/>
          </a:p>
          <a:p>
            <a:pPr eaLnBrk="1" hangingPunct="1"/>
            <a:r>
              <a:rPr lang="en-US" sz="1000"/>
              <a:t>Consider the following categories: Professional Experience + Teaching Experience.  What’s your response?  Is teaching NOT professional?</a:t>
            </a:r>
          </a:p>
          <a:p>
            <a:pPr eaLnBrk="1" hangingPunct="1"/>
            <a:endParaRPr lang="en-US" sz="1000"/>
          </a:p>
          <a:p>
            <a:pPr eaLnBrk="1" hangingPunct="1"/>
            <a:r>
              <a:rPr lang="en-US" sz="1000"/>
              <a:t>For teaching experience, provide more than just the course number.  Biology 101 is not enough.  Instead, provide course title or a description and other details as appropriate.</a:t>
            </a:r>
          </a:p>
          <a:p>
            <a:pPr eaLnBrk="1" hangingPunct="1"/>
            <a:r>
              <a:rPr lang="en-US" sz="1000"/>
              <a:t>Biology 24: Laboratory sequence for undergraduate majors covering molecular/cellular, organismal, and population biology (enrollment, 450; TAs, 20)</a:t>
            </a:r>
          </a:p>
          <a:p>
            <a:pPr eaLnBrk="1" hangingPunct="1"/>
            <a:endParaRPr lang="en-US" sz="1000"/>
          </a:p>
          <a:p>
            <a:pPr eaLnBrk="1" hangingPunct="1"/>
            <a:r>
              <a:rPr lang="en-US" sz="1000"/>
              <a:t>Mentoring: how many students at what level during what time frame?  If advanced or you have published with them provide names.</a:t>
            </a:r>
          </a:p>
          <a:p>
            <a:pPr eaLnBrk="1" hangingPunct="1"/>
            <a:endParaRPr lang="en-US" sz="1000"/>
          </a:p>
        </p:txBody>
      </p:sp>
    </p:spTree>
    <p:extLst>
      <p:ext uri="{BB962C8B-B14F-4D97-AF65-F5344CB8AC3E}">
        <p14:creationId xmlns:p14="http://schemas.microsoft.com/office/powerpoint/2010/main" val="51356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34FBAE8-7E17-4570-83FC-43CC4788ED3B}" type="slidenum">
              <a:rPr lang="en-US" smtClean="0"/>
              <a:pPr/>
              <a:t>25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List lots of techniques to increase the chances that the HR system scanning CV/resumes will find you qualified</a:t>
            </a:r>
          </a:p>
          <a:p>
            <a:pPr eaLnBrk="1" hangingPunct="1"/>
            <a:endParaRPr lang="en-US"/>
          </a:p>
          <a:p>
            <a:pPr eaLnBrk="1" hangingPunct="1"/>
            <a:r>
              <a:rPr lang="en-US"/>
              <a:t>BUT organize so that the reader is not overwhelmed.</a:t>
            </a:r>
          </a:p>
        </p:txBody>
      </p:sp>
    </p:spTree>
    <p:extLst>
      <p:ext uri="{BB962C8B-B14F-4D97-AF65-F5344CB8AC3E}">
        <p14:creationId xmlns:p14="http://schemas.microsoft.com/office/powerpoint/2010/main" val="273879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a:latin typeface="Arial" pitchFamily="34" charset="0"/>
                <a:ea typeface="ＭＳ Ｐゴシック" charset="-128"/>
              </a:rPr>
              <a:t>Technical skills and relevant work experience will be more important during the candidta e selection stage and the soft skills will become more important during the interview stage.</a:t>
            </a:r>
          </a:p>
        </p:txBody>
      </p:sp>
      <p:sp>
        <p:nvSpPr>
          <p:cNvPr id="39939" name="Slide Number Placeholder 3"/>
          <p:cNvSpPr>
            <a:spLocks noGrp="1"/>
          </p:cNvSpPr>
          <p:nvPr>
            <p:ph type="sldNum" sz="quarter" idx="5"/>
          </p:nvPr>
        </p:nvSpPr>
        <p:spPr>
          <a:noFill/>
        </p:spPr>
        <p:txBody>
          <a:bodyPr/>
          <a:lstStyle/>
          <a:p>
            <a:fld id="{C37686F0-B9ED-4298-AF1F-E29811476563}" type="slidenum">
              <a:rPr lang="en-US"/>
              <a:pPr/>
              <a:t>27</a:t>
            </a:fld>
            <a:endParaRPr lang="en-US"/>
          </a:p>
        </p:txBody>
      </p:sp>
    </p:spTree>
    <p:extLst>
      <p:ext uri="{BB962C8B-B14F-4D97-AF65-F5344CB8AC3E}">
        <p14:creationId xmlns:p14="http://schemas.microsoft.com/office/powerpoint/2010/main" val="149128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a:latin typeface="Arial" pitchFamily="34" charset="0"/>
                <a:ea typeface="ＭＳ Ｐゴシック" charset="-128"/>
              </a:rPr>
              <a:t>Use the language of the career segment you are interested in.  An industry executive does not relate to the word mentor, they relate to the word supervise, employee feedback, hiring.</a:t>
            </a:r>
          </a:p>
        </p:txBody>
      </p:sp>
      <p:sp>
        <p:nvSpPr>
          <p:cNvPr id="21507" name="Slide Number Placeholder 3"/>
          <p:cNvSpPr>
            <a:spLocks noGrp="1"/>
          </p:cNvSpPr>
          <p:nvPr>
            <p:ph type="sldNum" sz="quarter" idx="5"/>
          </p:nvPr>
        </p:nvSpPr>
        <p:spPr>
          <a:noFill/>
        </p:spPr>
        <p:txBody>
          <a:bodyPr/>
          <a:lstStyle/>
          <a:p>
            <a:fld id="{E414D50F-3E1D-480B-9FD5-021E83130388}" type="slidenum">
              <a:rPr lang="en-US"/>
              <a:pPr/>
              <a:t>28</a:t>
            </a:fld>
            <a:endParaRPr lang="en-US"/>
          </a:p>
        </p:txBody>
      </p:sp>
    </p:spTree>
    <p:extLst>
      <p:ext uri="{BB962C8B-B14F-4D97-AF65-F5344CB8AC3E}">
        <p14:creationId xmlns:p14="http://schemas.microsoft.com/office/powerpoint/2010/main" val="76610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a:latin typeface="Arial" pitchFamily="34" charset="0"/>
                <a:ea typeface="ＭＳ Ｐゴシック" charset="-128"/>
              </a:rPr>
              <a:t>When you join a committee, assume a function that will provide transferable skills related to the career you are interested in.  Join with a goal and design your participation so you have an impact and an outcome to talk about and add to your resume.</a:t>
            </a:r>
          </a:p>
        </p:txBody>
      </p:sp>
      <p:sp>
        <p:nvSpPr>
          <p:cNvPr id="23555" name="Slide Number Placeholder 3"/>
          <p:cNvSpPr>
            <a:spLocks noGrp="1"/>
          </p:cNvSpPr>
          <p:nvPr>
            <p:ph type="sldNum" sz="quarter" idx="5"/>
          </p:nvPr>
        </p:nvSpPr>
        <p:spPr>
          <a:noFill/>
        </p:spPr>
        <p:txBody>
          <a:bodyPr/>
          <a:lstStyle/>
          <a:p>
            <a:fld id="{149D79DE-BFF6-4DA3-94FF-39915E38A487}" type="slidenum">
              <a:rPr lang="en-US"/>
              <a:pPr/>
              <a:t>29</a:t>
            </a:fld>
            <a:endParaRPr lang="en-US"/>
          </a:p>
        </p:txBody>
      </p:sp>
    </p:spTree>
    <p:extLst>
      <p:ext uri="{BB962C8B-B14F-4D97-AF65-F5344CB8AC3E}">
        <p14:creationId xmlns:p14="http://schemas.microsoft.com/office/powerpoint/2010/main" val="146764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a:latin typeface="Arial" pitchFamily="34" charset="0"/>
                <a:ea typeface="ＭＳ Ｐゴシック" charset="-128"/>
              </a:rPr>
              <a:t>There are so many facets involved in developing a mouse model.  Think about your research as a collection of tasks and skills not one project.</a:t>
            </a:r>
          </a:p>
        </p:txBody>
      </p:sp>
      <p:sp>
        <p:nvSpPr>
          <p:cNvPr id="25603" name="Slide Number Placeholder 3"/>
          <p:cNvSpPr>
            <a:spLocks noGrp="1"/>
          </p:cNvSpPr>
          <p:nvPr>
            <p:ph type="sldNum" sz="quarter" idx="5"/>
          </p:nvPr>
        </p:nvSpPr>
        <p:spPr>
          <a:noFill/>
        </p:spPr>
        <p:txBody>
          <a:bodyPr/>
          <a:lstStyle/>
          <a:p>
            <a:fld id="{DF3742FF-E449-4E44-AC8A-F774B11F7382}" type="slidenum">
              <a:rPr lang="en-US"/>
              <a:pPr/>
              <a:t>30</a:t>
            </a:fld>
            <a:endParaRPr lang="en-US"/>
          </a:p>
        </p:txBody>
      </p:sp>
    </p:spTree>
    <p:extLst>
      <p:ext uri="{BB962C8B-B14F-4D97-AF65-F5344CB8AC3E}">
        <p14:creationId xmlns:p14="http://schemas.microsoft.com/office/powerpoint/2010/main" val="3992703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6" descr="bkgd 014d4b"/>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7" descr="TitleSide2"/>
          <p:cNvPicPr>
            <a:picLocks noChangeAspect="1" noChangeArrowheads="1"/>
          </p:cNvPicPr>
          <p:nvPr userDrawn="1"/>
        </p:nvPicPr>
        <p:blipFill>
          <a:blip r:embed="rId3" cstate="print"/>
          <a:srcRect/>
          <a:stretch>
            <a:fillRect/>
          </a:stretch>
        </p:blipFill>
        <p:spPr bwMode="auto">
          <a:xfrm>
            <a:off x="100013" y="685800"/>
            <a:ext cx="9043987" cy="5135563"/>
          </a:xfrm>
          <a:prstGeom prst="rect">
            <a:avLst/>
          </a:prstGeom>
          <a:noFill/>
          <a:ln w="9525">
            <a:noFill/>
            <a:miter lim="800000"/>
            <a:headEnd/>
            <a:tailEnd/>
          </a:ln>
        </p:spPr>
      </p:pic>
      <p:sp>
        <p:nvSpPr>
          <p:cNvPr id="212995" name="Rectangle 3"/>
          <p:cNvSpPr>
            <a:spLocks noGrp="1" noChangeArrowheads="1"/>
          </p:cNvSpPr>
          <p:nvPr>
            <p:ph type="ctrTitle"/>
          </p:nvPr>
        </p:nvSpPr>
        <p:spPr>
          <a:xfrm>
            <a:off x="1600200" y="914400"/>
            <a:ext cx="6019800" cy="2209800"/>
          </a:xfrm>
        </p:spPr>
        <p:txBody>
          <a:bodyPr/>
          <a:lstStyle>
            <a:lvl1pPr>
              <a:defRPr sz="4600">
                <a:solidFill>
                  <a:srgbClr val="FFFFFF"/>
                </a:solidFill>
              </a:defRPr>
            </a:lvl1pPr>
          </a:lstStyle>
          <a:p>
            <a:r>
              <a:rPr lang="en-US"/>
              <a:t>Click to edit Master title style</a:t>
            </a: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A9F8A53C-3026-4073-888D-FE1A47BABA2D}" type="slidenum">
              <a:rPr lang="en-US"/>
              <a:pPr>
                <a:defRPr/>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F8B8D9E2-640B-42E6-A5EB-4BDE65B078E3}" type="slidenum">
              <a:rPr lang="en-US"/>
              <a:pPr>
                <a:defRPr/>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E80577BB-A0A2-438D-9DCE-0F05F3C75CDB}" type="slidenum">
              <a:rPr lang="en-US"/>
              <a:pPr>
                <a:defRPr/>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fld id="{55E00954-054F-4984-A776-8DFBE7CEE28F}" type="slidenum">
              <a:rPr lang="en-US"/>
              <a:pPr>
                <a:defRPr/>
              </a:pPr>
              <a:t>‹#›</a:t>
            </a:fld>
            <a:endParaRPr lang="en-US"/>
          </a:p>
        </p:txBody>
      </p:sp>
      <p:sp>
        <p:nvSpPr>
          <p:cNvPr id="6"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A9EF339C-0EF0-47DD-A5E6-6C229CE8C50E}"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fld id="{0E34D91D-F2F0-49E0-9B97-368095DF38A2}" type="slidenum">
              <a:rPr lang="en-US"/>
              <a:pPr>
                <a:defRPr/>
              </a:pPr>
              <a:t>‹#›</a:t>
            </a:fld>
            <a:endParaRPr lang="en-US"/>
          </a:p>
        </p:txBody>
      </p:sp>
      <p:sp>
        <p:nvSpPr>
          <p:cNvPr id="9"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fld id="{1ADD413D-6622-4DD6-945F-26CCDD455AF5}" type="slidenum">
              <a:rPr lang="en-US"/>
              <a:pPr>
                <a:defRPr/>
              </a:pPr>
              <a:t>‹#›</a:t>
            </a:fld>
            <a:endParaRPr lang="en-US"/>
          </a:p>
        </p:txBody>
      </p:sp>
      <p:sp>
        <p:nvSpPr>
          <p:cNvPr id="5"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fld id="{B5B92384-B0F1-493C-BCA5-BF332ABE1BF7}" type="slidenum">
              <a:rPr lang="en-US"/>
              <a:pPr>
                <a:defRPr/>
              </a:pPr>
              <a:t>‹#›</a:t>
            </a:fld>
            <a:endParaRPr lang="en-US"/>
          </a:p>
        </p:txBody>
      </p:sp>
      <p:sp>
        <p:nvSpPr>
          <p:cNvPr id="4"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8FA2B650-2A29-4484-B3CF-15976DDBA6C7}"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fld id="{9A60E4D8-26F4-4310-93D0-535113C6459D}"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order top"/>
          <p:cNvPicPr>
            <a:picLocks noChangeAspect="1" noChangeArrowheads="1"/>
          </p:cNvPicPr>
          <p:nvPr userDrawn="1"/>
        </p:nvPicPr>
        <p:blipFill>
          <a:blip r:embed="rId13" cstate="print"/>
          <a:srcRect/>
          <a:stretch>
            <a:fillRect/>
          </a:stretch>
        </p:blipFill>
        <p:spPr bwMode="auto">
          <a:xfrm>
            <a:off x="152400" y="152400"/>
            <a:ext cx="8839200" cy="665163"/>
          </a:xfrm>
          <a:prstGeom prst="rect">
            <a:avLst/>
          </a:prstGeom>
          <a:noFill/>
          <a:ln w="9525">
            <a:noFill/>
            <a:miter lim="800000"/>
            <a:headEnd/>
            <a:tailEnd/>
          </a:ln>
        </p:spPr>
      </p:pic>
      <p:sp>
        <p:nvSpPr>
          <p:cNvPr id="211971"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211972"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28" charset="0"/>
              </a:defRPr>
            </a:lvl1pPr>
          </a:lstStyle>
          <a:p>
            <a:pPr>
              <a:defRPr/>
            </a:pPr>
            <a:fld id="{2ABB8B79-AFC8-4B7A-A101-B4F429FB0ED2}" type="slidenum">
              <a:rPr lang="en-US"/>
              <a:pPr>
                <a:defRPr/>
              </a:pPr>
              <a:t>‹#›</a:t>
            </a:fld>
            <a:endParaRPr lang="en-US"/>
          </a:p>
        </p:txBody>
      </p:sp>
      <p:sp>
        <p:nvSpPr>
          <p:cNvPr id="1029" name="Rectangle 5"/>
          <p:cNvSpPr>
            <a:spLocks noGrp="1" noChangeArrowheads="1"/>
          </p:cNvSpPr>
          <p:nvPr>
            <p:ph type="title"/>
          </p:nvPr>
        </p:nvSpPr>
        <p:spPr bwMode="auto">
          <a:xfrm>
            <a:off x="457200" y="1066800"/>
            <a:ext cx="82296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197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23" r:id="rId1"/>
    <p:sldLayoutId id="2147483722" r:id="rId2"/>
    <p:sldLayoutId id="2147483721" r:id="rId3"/>
    <p:sldLayoutId id="2147483720" r:id="rId4"/>
    <p:sldLayoutId id="2147483719" r:id="rId5"/>
    <p:sldLayoutId id="2147483718" r:id="rId6"/>
    <p:sldLayoutId id="2147483717" r:id="rId7"/>
    <p:sldLayoutId id="2147483716" r:id="rId8"/>
    <p:sldLayoutId id="2147483715" r:id="rId9"/>
    <p:sldLayoutId id="2147483714" r:id="rId10"/>
    <p:sldLayoutId id="2147483713" r:id="rId11"/>
  </p:sldLayoutIdLst>
  <p:transition spd="slow">
    <p:fade/>
  </p:transition>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charset="0"/>
        </a:defRPr>
      </a:lvl2pPr>
      <a:lvl3pPr algn="l" rtl="0" eaLnBrk="0" fontAlgn="base" hangingPunct="0">
        <a:spcBef>
          <a:spcPct val="0"/>
        </a:spcBef>
        <a:spcAft>
          <a:spcPct val="0"/>
        </a:spcAft>
        <a:defRPr sz="4000">
          <a:solidFill>
            <a:schemeClr val="tx1"/>
          </a:solidFill>
          <a:latin typeface="Arial" charset="0"/>
        </a:defRPr>
      </a:lvl3pPr>
      <a:lvl4pPr algn="l" rtl="0" eaLnBrk="0" fontAlgn="base" hangingPunct="0">
        <a:spcBef>
          <a:spcPct val="0"/>
        </a:spcBef>
        <a:spcAft>
          <a:spcPct val="0"/>
        </a:spcAft>
        <a:defRPr sz="4000">
          <a:solidFill>
            <a:schemeClr val="tx1"/>
          </a:solidFill>
          <a:latin typeface="Arial" charset="0"/>
        </a:defRPr>
      </a:lvl4pPr>
      <a:lvl5pPr algn="l" rtl="0" eaLnBrk="0" fontAlgn="base" hangingPunct="0">
        <a:spcBef>
          <a:spcPct val="0"/>
        </a:spcBef>
        <a:spcAft>
          <a:spcPct val="0"/>
        </a:spcAft>
        <a:defRPr sz="4000">
          <a:solidFill>
            <a:schemeClr val="tx1"/>
          </a:solidFill>
          <a:latin typeface="Arial" charset="0"/>
        </a:defRPr>
      </a:lvl5pPr>
      <a:lvl6pPr marL="457200" algn="l" rtl="0" fontAlgn="base">
        <a:spcBef>
          <a:spcPct val="0"/>
        </a:spcBef>
        <a:spcAft>
          <a:spcPct val="0"/>
        </a:spcAft>
        <a:defRPr sz="4000">
          <a:solidFill>
            <a:schemeClr val="tx1"/>
          </a:solidFill>
          <a:latin typeface="Arial" charset="0"/>
        </a:defRPr>
      </a:lvl6pPr>
      <a:lvl7pPr marL="914400" algn="l" rtl="0" fontAlgn="base">
        <a:spcBef>
          <a:spcPct val="0"/>
        </a:spcBef>
        <a:spcAft>
          <a:spcPct val="0"/>
        </a:spcAft>
        <a:defRPr sz="4000">
          <a:solidFill>
            <a:schemeClr val="tx1"/>
          </a:solidFill>
          <a:latin typeface="Arial" charset="0"/>
        </a:defRPr>
      </a:lvl7pPr>
      <a:lvl8pPr marL="1371600" algn="l" rtl="0" fontAlgn="base">
        <a:spcBef>
          <a:spcPct val="0"/>
        </a:spcBef>
        <a:spcAft>
          <a:spcPct val="0"/>
        </a:spcAft>
        <a:defRPr sz="4000">
          <a:solidFill>
            <a:schemeClr val="tx1"/>
          </a:solidFill>
          <a:latin typeface="Arial" charset="0"/>
        </a:defRPr>
      </a:lvl8pPr>
      <a:lvl9pPr marL="1828800" algn="l" rtl="0" fontAlgn="base">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8"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8"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8"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o.org/" TargetMode="External"/><Relationship Id="rId2" Type="http://schemas.openxmlformats.org/officeDocument/2006/relationships/hyperlink" Target="https://www.fiercebiotech.com/" TargetMode="External"/><Relationship Id="rId1" Type="http://schemas.openxmlformats.org/officeDocument/2006/relationships/slideLayout" Target="../slideLayouts/slideLayout2.xml"/><Relationship Id="rId4" Type="http://schemas.openxmlformats.org/officeDocument/2006/relationships/hyperlink" Target="https://lifescivc.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deloitte.com/us/en/pages/life-sciences-and-health-care/articles/us-and-global-life-sciences-industry-trends-outlook.html" TargetMode="External"/><Relationship Id="rId2" Type="http://schemas.openxmlformats.org/officeDocument/2006/relationships/hyperlink" Target="https://www.genengnews.com/news/key-life-science-industry-trends-in-201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youtube.com/watch?v=6AN_uN0xDeo&amp;list=PLxnpU66KqCcjmW776w0igeH2IhaBiEiAk&amp;index=8" TargetMode="External"/><Relationship Id="rId13" Type="http://schemas.openxmlformats.org/officeDocument/2006/relationships/hyperlink" Target="http://videocast.nih.gov/launch.asp?15482" TargetMode="External"/><Relationship Id="rId3" Type="http://schemas.openxmlformats.org/officeDocument/2006/relationships/hyperlink" Target="https://oitecareersblog.wordpress.com/2016/05/09/science-careers-in-industry-top-ten-myths/" TargetMode="External"/><Relationship Id="rId7" Type="http://schemas.openxmlformats.org/officeDocument/2006/relationships/hyperlink" Target="https://videocast.nih.gov/Summary.asp?File=17683&amp;bhcp=1" TargetMode="External"/><Relationship Id="rId12" Type="http://schemas.openxmlformats.org/officeDocument/2006/relationships/hyperlink" Target="https://webmeeting.nih.gov/p23925129/" TargetMode="External"/><Relationship Id="rId2" Type="http://schemas.openxmlformats.org/officeDocument/2006/relationships/hyperlink" Target="https://oitecareersblog.wordpress.com/2017/02/13/where-do-i-begin-industry-careers-for-scientists/" TargetMode="External"/><Relationship Id="rId16" Type="http://schemas.openxmlformats.org/officeDocument/2006/relationships/hyperlink" Target="http://videocast.nih.gov/launch.asp?15789" TargetMode="External"/><Relationship Id="rId1" Type="http://schemas.openxmlformats.org/officeDocument/2006/relationships/slideLayout" Target="../slideLayouts/slideLayout2.xml"/><Relationship Id="rId6" Type="http://schemas.openxmlformats.org/officeDocument/2006/relationships/hyperlink" Target="https://oitecareersblog.wordpress.com/2010/09/28/industry-vs-academia-which-is-right-for-you/" TargetMode="External"/><Relationship Id="rId11" Type="http://schemas.openxmlformats.org/officeDocument/2006/relationships/hyperlink" Target="https://videocast.nih.gov/Summary.asp?File=17766&amp;bhcp=1" TargetMode="External"/><Relationship Id="rId5" Type="http://schemas.openxmlformats.org/officeDocument/2006/relationships/hyperlink" Target="https://oitecareersblog.wordpress.com/2013/07/24/in-industry-its-about-more-than-just-salary/" TargetMode="External"/><Relationship Id="rId15" Type="http://schemas.openxmlformats.org/officeDocument/2006/relationships/hyperlink" Target="http://videocast.nih.gov/Summary.asp?File=14992" TargetMode="External"/><Relationship Id="rId10" Type="http://schemas.openxmlformats.org/officeDocument/2006/relationships/hyperlink" Target="https://www.youtube.com/watch?v=kOpFxg7NG6A&amp;list=PLxnpU66KqCcjmW776w0igeH2IhaBiEiAk&amp;index=15&amp;t=193s" TargetMode="External"/><Relationship Id="rId4" Type="http://schemas.openxmlformats.org/officeDocument/2006/relationships/hyperlink" Target="https://oitecareersblog.wordpress.com/2013/09/02/the-industry-job-search-is-a-marathon-not-a-sprint/" TargetMode="External"/><Relationship Id="rId9" Type="http://schemas.openxmlformats.org/officeDocument/2006/relationships/hyperlink" Target="https://www.youtube.com/watch?v=uj5YHKgZIss&amp;list=PLxnpU66KqCcjmW776w0igeH2IhaBiEiAk&amp;index=14&amp;t=296s" TargetMode="External"/><Relationship Id="rId14" Type="http://schemas.openxmlformats.org/officeDocument/2006/relationships/hyperlink" Target="http://videocast.nih.gov/launch.asp?17830"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training.nih.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
          <p:cNvSpPr>
            <a:spLocks noGrp="1" noChangeArrowheads="1"/>
          </p:cNvSpPr>
          <p:nvPr>
            <p:ph type="ctrTitle"/>
          </p:nvPr>
        </p:nvSpPr>
        <p:spPr>
          <a:xfrm>
            <a:off x="228600" y="914400"/>
            <a:ext cx="8686800" cy="2433638"/>
          </a:xfrm>
        </p:spPr>
        <p:txBody>
          <a:bodyPr/>
          <a:lstStyle/>
          <a:p>
            <a:pPr eaLnBrk="1" hangingPunct="1"/>
            <a:r>
              <a:rPr lang="en-US" sz="4800" b="1" dirty="0"/>
              <a:t>Industry Careers</a:t>
            </a:r>
            <a:br>
              <a:rPr lang="en-US" sz="4800" b="1" dirty="0"/>
            </a:br>
            <a:endParaRPr lang="en-US" sz="3600" dirty="0">
              <a:solidFill>
                <a:schemeClr val="accent2"/>
              </a:solidFill>
            </a:endParaRPr>
          </a:p>
        </p:txBody>
      </p:sp>
      <p:sp>
        <p:nvSpPr>
          <p:cNvPr id="3" name="Rectangle 2"/>
          <p:cNvSpPr/>
          <p:nvPr/>
        </p:nvSpPr>
        <p:spPr>
          <a:xfrm>
            <a:off x="457200" y="3124200"/>
            <a:ext cx="4572000" cy="923330"/>
          </a:xfrm>
          <a:prstGeom prst="rect">
            <a:avLst/>
          </a:prstGeom>
        </p:spPr>
        <p:txBody>
          <a:bodyPr>
            <a:spAutoFit/>
          </a:bodyPr>
          <a:lstStyle/>
          <a:p>
            <a:r>
              <a:rPr lang="en-US" dirty="0">
                <a:solidFill>
                  <a:schemeClr val="accent2"/>
                </a:solidFill>
              </a:rPr>
              <a:t>Lori M. Conlan, PhD</a:t>
            </a:r>
            <a:br>
              <a:rPr lang="en-US" dirty="0">
                <a:solidFill>
                  <a:schemeClr val="accent2"/>
                </a:solidFill>
              </a:rPr>
            </a:br>
            <a:r>
              <a:rPr lang="en-US" dirty="0">
                <a:solidFill>
                  <a:schemeClr val="accent2"/>
                </a:solidFill>
              </a:rPr>
              <a:t>Director, Office of Postdoctoral Services and the Career Services Center</a:t>
            </a:r>
            <a:endParaRPr lang="en-US"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ot;&quot;"/>
          <p:cNvSpPr/>
          <p:nvPr/>
        </p:nvSpPr>
        <p:spPr>
          <a:xfrm>
            <a:off x="152400" y="1981200"/>
            <a:ext cx="8839200" cy="41148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p>
        </p:txBody>
      </p:sp>
      <p:sp>
        <p:nvSpPr>
          <p:cNvPr id="49154" name="Title 1"/>
          <p:cNvSpPr>
            <a:spLocks noGrp="1"/>
          </p:cNvSpPr>
          <p:nvPr>
            <p:ph type="title"/>
          </p:nvPr>
        </p:nvSpPr>
        <p:spPr>
          <a:xfrm>
            <a:off x="457200" y="685800"/>
            <a:ext cx="8229600" cy="914400"/>
          </a:xfrm>
        </p:spPr>
        <p:txBody>
          <a:bodyPr/>
          <a:lstStyle/>
          <a:p>
            <a:pPr algn="ctr"/>
            <a:r>
              <a:rPr lang="en-US" dirty="0">
                <a:ea typeface="ＭＳ Ｐゴシック"/>
                <a:cs typeface="ＭＳ Ｐゴシック"/>
              </a:rPr>
              <a:t>Opportunities in Commercial</a:t>
            </a:r>
          </a:p>
        </p:txBody>
      </p:sp>
      <p:grpSp>
        <p:nvGrpSpPr>
          <p:cNvPr id="2" name="Group 12" descr="&quot;&quot;"/>
          <p:cNvGrpSpPr>
            <a:grpSpLocks/>
          </p:cNvGrpSpPr>
          <p:nvPr/>
        </p:nvGrpSpPr>
        <p:grpSpPr bwMode="auto">
          <a:xfrm>
            <a:off x="152400" y="2133602"/>
            <a:ext cx="8686800" cy="646331"/>
            <a:chOff x="76200" y="1143000"/>
            <a:chExt cx="8686800" cy="646548"/>
          </a:xfrm>
        </p:grpSpPr>
        <p:sp>
          <p:nvSpPr>
            <p:cNvPr id="49165" name="TextBox 2"/>
            <p:cNvSpPr txBox="1">
              <a:spLocks noChangeArrowheads="1"/>
            </p:cNvSpPr>
            <p:nvPr/>
          </p:nvSpPr>
          <p:spPr bwMode="auto">
            <a:xfrm>
              <a:off x="76200" y="1143000"/>
              <a:ext cx="1752600" cy="369456"/>
            </a:xfrm>
            <a:prstGeom prst="rect">
              <a:avLst/>
            </a:prstGeom>
            <a:noFill/>
            <a:ln w="9525">
              <a:noFill/>
              <a:miter lim="800000"/>
              <a:headEnd/>
              <a:tailEnd/>
            </a:ln>
          </p:spPr>
          <p:txBody>
            <a:bodyPr>
              <a:spAutoFit/>
            </a:bodyPr>
            <a:lstStyle/>
            <a:p>
              <a:pPr eaLnBrk="0" hangingPunct="0"/>
              <a:r>
                <a:rPr lang="en-US" b="1" dirty="0"/>
                <a:t>Marketing</a:t>
              </a:r>
            </a:p>
          </p:txBody>
        </p:sp>
        <p:sp>
          <p:nvSpPr>
            <p:cNvPr id="49166" name="TextBox 3"/>
            <p:cNvSpPr txBox="1">
              <a:spLocks noChangeArrowheads="1"/>
            </p:cNvSpPr>
            <p:nvPr/>
          </p:nvSpPr>
          <p:spPr bwMode="auto">
            <a:xfrm>
              <a:off x="1905000" y="1143000"/>
              <a:ext cx="6858000" cy="646548"/>
            </a:xfrm>
            <a:prstGeom prst="rect">
              <a:avLst/>
            </a:prstGeom>
            <a:noFill/>
            <a:ln w="9525">
              <a:noFill/>
              <a:miter lim="800000"/>
              <a:headEnd/>
              <a:tailEnd/>
            </a:ln>
          </p:spPr>
          <p:txBody>
            <a:bodyPr>
              <a:spAutoFit/>
            </a:bodyPr>
            <a:lstStyle/>
            <a:p>
              <a:pPr eaLnBrk="0" hangingPunct="0"/>
              <a:r>
                <a:rPr lang="en-US" dirty="0"/>
                <a:t>The development and communication of product strategic plans to achieve objectives.  </a:t>
              </a:r>
              <a:r>
                <a:rPr lang="en-US" b="1" dirty="0"/>
                <a:t>Qualifications: BS/BA/MBA</a:t>
              </a:r>
            </a:p>
          </p:txBody>
        </p:sp>
      </p:grpSp>
      <p:grpSp>
        <p:nvGrpSpPr>
          <p:cNvPr id="3" name="Group 13" descr="&quot;&quot;"/>
          <p:cNvGrpSpPr>
            <a:grpSpLocks/>
          </p:cNvGrpSpPr>
          <p:nvPr/>
        </p:nvGrpSpPr>
        <p:grpSpPr bwMode="auto">
          <a:xfrm>
            <a:off x="152400" y="2978153"/>
            <a:ext cx="8686800" cy="646331"/>
            <a:chOff x="76200" y="2514600"/>
            <a:chExt cx="8686800" cy="646548"/>
          </a:xfrm>
        </p:grpSpPr>
        <p:sp>
          <p:nvSpPr>
            <p:cNvPr id="49163" name="TextBox 5"/>
            <p:cNvSpPr txBox="1">
              <a:spLocks noChangeArrowheads="1"/>
            </p:cNvSpPr>
            <p:nvPr/>
          </p:nvSpPr>
          <p:spPr bwMode="auto">
            <a:xfrm>
              <a:off x="76200" y="2514600"/>
              <a:ext cx="1752600" cy="369456"/>
            </a:xfrm>
            <a:prstGeom prst="rect">
              <a:avLst/>
            </a:prstGeom>
            <a:noFill/>
            <a:ln w="9525">
              <a:noFill/>
              <a:miter lim="800000"/>
              <a:headEnd/>
              <a:tailEnd/>
            </a:ln>
          </p:spPr>
          <p:txBody>
            <a:bodyPr>
              <a:spAutoFit/>
            </a:bodyPr>
            <a:lstStyle/>
            <a:p>
              <a:pPr eaLnBrk="0" hangingPunct="0"/>
              <a:r>
                <a:rPr lang="en-US" b="1" dirty="0"/>
                <a:t>Sales</a:t>
              </a:r>
            </a:p>
          </p:txBody>
        </p:sp>
        <p:sp>
          <p:nvSpPr>
            <p:cNvPr id="49164" name="TextBox 8"/>
            <p:cNvSpPr txBox="1">
              <a:spLocks noChangeArrowheads="1"/>
            </p:cNvSpPr>
            <p:nvPr/>
          </p:nvSpPr>
          <p:spPr bwMode="auto">
            <a:xfrm>
              <a:off x="1905000" y="2514600"/>
              <a:ext cx="6858000" cy="646548"/>
            </a:xfrm>
            <a:prstGeom prst="rect">
              <a:avLst/>
            </a:prstGeom>
            <a:noFill/>
            <a:ln w="9525">
              <a:noFill/>
              <a:miter lim="800000"/>
              <a:headEnd/>
              <a:tailEnd/>
            </a:ln>
          </p:spPr>
          <p:txBody>
            <a:bodyPr>
              <a:spAutoFit/>
            </a:bodyPr>
            <a:lstStyle/>
            <a:p>
              <a:pPr eaLnBrk="0" hangingPunct="0"/>
              <a:r>
                <a:rPr lang="en-US" dirty="0"/>
                <a:t>Interact with customers to generate revenues and provide education.  </a:t>
              </a:r>
              <a:r>
                <a:rPr lang="en-US" b="1" dirty="0"/>
                <a:t>Qualifications: BS/BA and sales experience</a:t>
              </a:r>
            </a:p>
          </p:txBody>
        </p:sp>
      </p:grpSp>
      <p:grpSp>
        <p:nvGrpSpPr>
          <p:cNvPr id="4" name="Group 15" descr="&quot;&quot;"/>
          <p:cNvGrpSpPr>
            <a:grpSpLocks/>
          </p:cNvGrpSpPr>
          <p:nvPr/>
        </p:nvGrpSpPr>
        <p:grpSpPr bwMode="auto">
          <a:xfrm>
            <a:off x="152400" y="3822705"/>
            <a:ext cx="8686800" cy="923330"/>
            <a:chOff x="76200" y="5010834"/>
            <a:chExt cx="8686800" cy="922735"/>
          </a:xfrm>
        </p:grpSpPr>
        <p:sp>
          <p:nvSpPr>
            <p:cNvPr id="49161" name="TextBox 7"/>
            <p:cNvSpPr txBox="1">
              <a:spLocks noChangeArrowheads="1"/>
            </p:cNvSpPr>
            <p:nvPr/>
          </p:nvSpPr>
          <p:spPr bwMode="auto">
            <a:xfrm>
              <a:off x="76200" y="5010834"/>
              <a:ext cx="1752600" cy="645915"/>
            </a:xfrm>
            <a:prstGeom prst="rect">
              <a:avLst/>
            </a:prstGeom>
            <a:noFill/>
            <a:ln w="9525">
              <a:noFill/>
              <a:miter lim="800000"/>
              <a:headEnd/>
              <a:tailEnd/>
            </a:ln>
          </p:spPr>
          <p:txBody>
            <a:bodyPr>
              <a:spAutoFit/>
            </a:bodyPr>
            <a:lstStyle/>
            <a:p>
              <a:pPr eaLnBrk="0" hangingPunct="0"/>
              <a:r>
                <a:rPr lang="en-US" b="1" dirty="0"/>
                <a:t>Business Development</a:t>
              </a:r>
            </a:p>
          </p:txBody>
        </p:sp>
        <p:sp>
          <p:nvSpPr>
            <p:cNvPr id="49162" name="TextBox 10"/>
            <p:cNvSpPr txBox="1">
              <a:spLocks noChangeArrowheads="1"/>
            </p:cNvSpPr>
            <p:nvPr/>
          </p:nvSpPr>
          <p:spPr bwMode="auto">
            <a:xfrm>
              <a:off x="1905000" y="5010834"/>
              <a:ext cx="6858000" cy="922735"/>
            </a:xfrm>
            <a:prstGeom prst="rect">
              <a:avLst/>
            </a:prstGeom>
            <a:noFill/>
            <a:ln w="9525">
              <a:noFill/>
              <a:miter lim="800000"/>
              <a:headEnd/>
              <a:tailEnd/>
            </a:ln>
          </p:spPr>
          <p:txBody>
            <a:bodyPr>
              <a:spAutoFit/>
            </a:bodyPr>
            <a:lstStyle/>
            <a:p>
              <a:pPr eaLnBrk="0" hangingPunct="0"/>
              <a:r>
                <a:rPr lang="en-US" dirty="0"/>
                <a:t>Identify and consummate deals that further the company’s strategy</a:t>
              </a:r>
              <a:r>
                <a:rPr lang="en-US" b="1" dirty="0"/>
                <a:t>. Qualifications: BS/BA/PhD in select therapeutic areas</a:t>
              </a:r>
            </a:p>
          </p:txBody>
        </p:sp>
      </p:grpSp>
      <p:grpSp>
        <p:nvGrpSpPr>
          <p:cNvPr id="5" name="Group 16" descr="&quot;&quot;"/>
          <p:cNvGrpSpPr>
            <a:grpSpLocks/>
          </p:cNvGrpSpPr>
          <p:nvPr/>
        </p:nvGrpSpPr>
        <p:grpSpPr bwMode="auto">
          <a:xfrm>
            <a:off x="152400" y="4943476"/>
            <a:ext cx="8686800" cy="923925"/>
            <a:chOff x="76200" y="5830669"/>
            <a:chExt cx="8686800" cy="923330"/>
          </a:xfrm>
        </p:grpSpPr>
        <p:sp>
          <p:nvSpPr>
            <p:cNvPr id="49159" name="TextBox 6"/>
            <p:cNvSpPr txBox="1">
              <a:spLocks noChangeArrowheads="1"/>
            </p:cNvSpPr>
            <p:nvPr/>
          </p:nvSpPr>
          <p:spPr bwMode="auto">
            <a:xfrm>
              <a:off x="76200" y="5830669"/>
              <a:ext cx="1866900" cy="369094"/>
            </a:xfrm>
            <a:prstGeom prst="rect">
              <a:avLst/>
            </a:prstGeom>
            <a:noFill/>
            <a:ln w="9525">
              <a:noFill/>
              <a:miter lim="800000"/>
              <a:headEnd/>
              <a:tailEnd/>
            </a:ln>
          </p:spPr>
          <p:txBody>
            <a:bodyPr>
              <a:spAutoFit/>
            </a:bodyPr>
            <a:lstStyle/>
            <a:p>
              <a:pPr eaLnBrk="0" hangingPunct="0"/>
              <a:r>
                <a:rPr lang="en-US" b="1" dirty="0"/>
                <a:t>Corp. Comm.</a:t>
              </a:r>
            </a:p>
          </p:txBody>
        </p:sp>
        <p:sp>
          <p:nvSpPr>
            <p:cNvPr id="49160" name="TextBox 11"/>
            <p:cNvSpPr txBox="1">
              <a:spLocks noChangeArrowheads="1"/>
            </p:cNvSpPr>
            <p:nvPr/>
          </p:nvSpPr>
          <p:spPr bwMode="auto">
            <a:xfrm>
              <a:off x="1905000" y="5830669"/>
              <a:ext cx="6858000" cy="923330"/>
            </a:xfrm>
            <a:prstGeom prst="rect">
              <a:avLst/>
            </a:prstGeom>
            <a:noFill/>
            <a:ln w="9525">
              <a:noFill/>
              <a:miter lim="800000"/>
              <a:headEnd/>
              <a:tailEnd/>
            </a:ln>
          </p:spPr>
          <p:txBody>
            <a:bodyPr>
              <a:spAutoFit/>
            </a:bodyPr>
            <a:lstStyle/>
            <a:p>
              <a:pPr eaLnBrk="0" hangingPunct="0"/>
              <a:r>
                <a:rPr lang="en-US" dirty="0"/>
                <a:t>Generate interest in a brand and faith in company’s ethos.  </a:t>
              </a:r>
              <a:r>
                <a:rPr lang="en-US" b="1" dirty="0"/>
                <a:t>Qualifications: Ability to “distill” technical information for a variety of audiences</a:t>
              </a:r>
            </a:p>
          </p:txBody>
        </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txBox="1">
            <a:spLocks/>
          </p:cNvSpPr>
          <p:nvPr/>
        </p:nvSpPr>
        <p:spPr bwMode="auto">
          <a:xfrm>
            <a:off x="152400" y="685800"/>
            <a:ext cx="8991600" cy="685800"/>
          </a:xfrm>
          <a:prstGeom prst="rect">
            <a:avLst/>
          </a:prstGeom>
          <a:noFill/>
          <a:ln w="9525">
            <a:noFill/>
            <a:miter lim="800000"/>
            <a:headEnd/>
            <a:tailEnd/>
          </a:ln>
        </p:spPr>
        <p:txBody>
          <a:bodyPr/>
          <a:lstStyle/>
          <a:p>
            <a:pPr algn="ctr" eaLnBrk="0" hangingPunct="0"/>
            <a:r>
              <a:rPr lang="en-US" sz="3200" dirty="0"/>
              <a:t>Opportunities Between R&amp;D and Commercial</a:t>
            </a:r>
          </a:p>
        </p:txBody>
      </p:sp>
      <p:sp>
        <p:nvSpPr>
          <p:cNvPr id="6" name="Rectangle 5" descr="&quot;&quot;"/>
          <p:cNvSpPr/>
          <p:nvPr/>
        </p:nvSpPr>
        <p:spPr>
          <a:xfrm>
            <a:off x="152400" y="2362200"/>
            <a:ext cx="8839200" cy="3429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nvGrpSpPr>
          <p:cNvPr id="2" name="Group 9" descr="&quot;&quot;"/>
          <p:cNvGrpSpPr>
            <a:grpSpLocks/>
          </p:cNvGrpSpPr>
          <p:nvPr/>
        </p:nvGrpSpPr>
        <p:grpSpPr bwMode="auto">
          <a:xfrm>
            <a:off x="152400" y="3676647"/>
            <a:ext cx="8686800" cy="646331"/>
            <a:chOff x="76200" y="2514600"/>
            <a:chExt cx="8686800" cy="644965"/>
          </a:xfrm>
        </p:grpSpPr>
        <p:sp>
          <p:nvSpPr>
            <p:cNvPr id="50184" name="TextBox 10"/>
            <p:cNvSpPr txBox="1">
              <a:spLocks noChangeArrowheads="1"/>
            </p:cNvSpPr>
            <p:nvPr/>
          </p:nvSpPr>
          <p:spPr bwMode="auto">
            <a:xfrm>
              <a:off x="76200" y="2514600"/>
              <a:ext cx="1752600" cy="644965"/>
            </a:xfrm>
            <a:prstGeom prst="rect">
              <a:avLst/>
            </a:prstGeom>
            <a:noFill/>
            <a:ln w="9525">
              <a:noFill/>
              <a:miter lim="800000"/>
              <a:headEnd/>
              <a:tailEnd/>
            </a:ln>
          </p:spPr>
          <p:txBody>
            <a:bodyPr>
              <a:spAutoFit/>
            </a:bodyPr>
            <a:lstStyle/>
            <a:p>
              <a:pPr eaLnBrk="0" hangingPunct="0"/>
              <a:r>
                <a:rPr lang="en-US" b="1" dirty="0"/>
                <a:t>Medical Affairs</a:t>
              </a:r>
            </a:p>
          </p:txBody>
        </p:sp>
        <p:sp>
          <p:nvSpPr>
            <p:cNvPr id="50185" name="TextBox 11"/>
            <p:cNvSpPr txBox="1">
              <a:spLocks noChangeArrowheads="1"/>
            </p:cNvSpPr>
            <p:nvPr/>
          </p:nvSpPr>
          <p:spPr bwMode="auto">
            <a:xfrm>
              <a:off x="1905000" y="2514600"/>
              <a:ext cx="6858000" cy="644965"/>
            </a:xfrm>
            <a:prstGeom prst="rect">
              <a:avLst/>
            </a:prstGeom>
            <a:noFill/>
            <a:ln w="9525">
              <a:noFill/>
              <a:miter lim="800000"/>
              <a:headEnd/>
              <a:tailEnd/>
            </a:ln>
          </p:spPr>
          <p:txBody>
            <a:bodyPr>
              <a:spAutoFit/>
            </a:bodyPr>
            <a:lstStyle/>
            <a:p>
              <a:pPr eaLnBrk="0" hangingPunct="0"/>
              <a:r>
                <a:rPr lang="en-US" dirty="0"/>
                <a:t>Provide medical and scientific support for company’s marketing effort.  </a:t>
              </a:r>
              <a:r>
                <a:rPr lang="en-US" b="1" dirty="0"/>
                <a:t>Qualifications: MD, PhD or PharmD</a:t>
              </a:r>
            </a:p>
          </p:txBody>
        </p:sp>
      </p:grpSp>
      <p:grpSp>
        <p:nvGrpSpPr>
          <p:cNvPr id="5" name="Group 12" descr="&quot;&quot;"/>
          <p:cNvGrpSpPr>
            <a:grpSpLocks/>
          </p:cNvGrpSpPr>
          <p:nvPr/>
        </p:nvGrpSpPr>
        <p:grpSpPr bwMode="auto">
          <a:xfrm>
            <a:off x="152400" y="4638676"/>
            <a:ext cx="8686800" cy="923925"/>
            <a:chOff x="76200" y="5010834"/>
            <a:chExt cx="8686800" cy="923330"/>
          </a:xfrm>
        </p:grpSpPr>
        <p:sp>
          <p:nvSpPr>
            <p:cNvPr id="50182" name="TextBox 13"/>
            <p:cNvSpPr txBox="1">
              <a:spLocks noChangeArrowheads="1"/>
            </p:cNvSpPr>
            <p:nvPr/>
          </p:nvSpPr>
          <p:spPr bwMode="auto">
            <a:xfrm>
              <a:off x="76200" y="5010834"/>
              <a:ext cx="1752600" cy="645915"/>
            </a:xfrm>
            <a:prstGeom prst="rect">
              <a:avLst/>
            </a:prstGeom>
            <a:noFill/>
            <a:ln w="9525">
              <a:noFill/>
              <a:miter lim="800000"/>
              <a:headEnd/>
              <a:tailEnd/>
            </a:ln>
          </p:spPr>
          <p:txBody>
            <a:bodyPr>
              <a:spAutoFit/>
            </a:bodyPr>
            <a:lstStyle/>
            <a:p>
              <a:pPr eaLnBrk="0" hangingPunct="0"/>
              <a:r>
                <a:rPr lang="en-US" b="1" dirty="0"/>
                <a:t>Regulatory Affairs</a:t>
              </a:r>
            </a:p>
          </p:txBody>
        </p:sp>
        <p:sp>
          <p:nvSpPr>
            <p:cNvPr id="50183" name="TextBox 14"/>
            <p:cNvSpPr txBox="1">
              <a:spLocks noChangeArrowheads="1"/>
            </p:cNvSpPr>
            <p:nvPr/>
          </p:nvSpPr>
          <p:spPr bwMode="auto">
            <a:xfrm>
              <a:off x="1905000" y="5010834"/>
              <a:ext cx="6858000" cy="923330"/>
            </a:xfrm>
            <a:prstGeom prst="rect">
              <a:avLst/>
            </a:prstGeom>
            <a:noFill/>
            <a:ln w="9525">
              <a:noFill/>
              <a:miter lim="800000"/>
              <a:headEnd/>
              <a:tailEnd/>
            </a:ln>
          </p:spPr>
          <p:txBody>
            <a:bodyPr>
              <a:spAutoFit/>
            </a:bodyPr>
            <a:lstStyle/>
            <a:p>
              <a:pPr eaLnBrk="0" hangingPunct="0"/>
              <a:r>
                <a:rPr lang="en-US" dirty="0"/>
                <a:t>Ensure that discovery  and development processes are consistent with regulatory processes</a:t>
              </a:r>
              <a:r>
                <a:rPr lang="en-US" b="1" dirty="0"/>
                <a:t>. Qualifications: MD or PhD with knowledge of Agency requirements</a:t>
              </a:r>
            </a:p>
          </p:txBody>
        </p:sp>
      </p:grpSp>
      <p:grpSp>
        <p:nvGrpSpPr>
          <p:cNvPr id="7" name="Group 1" descr="&quot;&quot;"/>
          <p:cNvGrpSpPr/>
          <p:nvPr/>
        </p:nvGrpSpPr>
        <p:grpSpPr>
          <a:xfrm>
            <a:off x="152400" y="2438401"/>
            <a:ext cx="8686800" cy="923330"/>
            <a:chOff x="76200" y="3657600"/>
            <a:chExt cx="8686800" cy="923330"/>
          </a:xfrm>
          <a:noFill/>
        </p:grpSpPr>
        <p:sp>
          <p:nvSpPr>
            <p:cNvPr id="3" name="TextBox 2"/>
            <p:cNvSpPr txBox="1"/>
            <p:nvPr/>
          </p:nvSpPr>
          <p:spPr>
            <a:xfrm>
              <a:off x="76200" y="3657600"/>
              <a:ext cx="1752600" cy="646331"/>
            </a:xfrm>
            <a:prstGeom prst="rect">
              <a:avLst/>
            </a:prstGeom>
            <a:grpFill/>
          </p:spPr>
          <p:txBody>
            <a:bodyPr>
              <a:spAutoFit/>
            </a:bodyPr>
            <a:lstStyle/>
            <a:p>
              <a:pPr eaLnBrk="0" hangingPunct="0">
                <a:defRPr/>
              </a:pPr>
              <a:r>
                <a:rPr lang="en-US" b="1" dirty="0">
                  <a:latin typeface="Arial" pitchFamily="34" charset="0"/>
                  <a:ea typeface="ＭＳ Ｐゴシック" charset="-128"/>
                  <a:cs typeface="+mn-cs"/>
                </a:rPr>
                <a:t>Product Support</a:t>
              </a:r>
            </a:p>
          </p:txBody>
        </p:sp>
        <p:sp>
          <p:nvSpPr>
            <p:cNvPr id="4" name="TextBox 3"/>
            <p:cNvSpPr txBox="1"/>
            <p:nvPr/>
          </p:nvSpPr>
          <p:spPr>
            <a:xfrm>
              <a:off x="1905000" y="3657600"/>
              <a:ext cx="6858000" cy="923330"/>
            </a:xfrm>
            <a:prstGeom prst="rect">
              <a:avLst/>
            </a:prstGeom>
            <a:grpFill/>
          </p:spPr>
          <p:txBody>
            <a:bodyPr>
              <a:spAutoFit/>
            </a:bodyPr>
            <a:lstStyle/>
            <a:p>
              <a:pPr eaLnBrk="0" hangingPunct="0">
                <a:defRPr/>
              </a:pPr>
              <a:r>
                <a:rPr lang="en-US" dirty="0">
                  <a:latin typeface="Arial" pitchFamily="34" charset="0"/>
                  <a:ea typeface="ＭＳ Ｐゴシック" charset="-128"/>
                  <a:cs typeface="+mn-cs"/>
                </a:rPr>
                <a:t>Provide technical support to enable customers to use products correctly and successfully</a:t>
              </a:r>
              <a:r>
                <a:rPr lang="en-US" b="1" dirty="0">
                  <a:latin typeface="Arial" pitchFamily="34" charset="0"/>
                  <a:ea typeface="ＭＳ Ｐゴシック" charset="-128"/>
                  <a:cs typeface="+mn-cs"/>
                </a:rPr>
                <a:t>. Qualifications: MD or PhD with product / therapeutic expertise</a:t>
              </a:r>
            </a:p>
          </p:txBody>
        </p:sp>
      </p:grpSp>
      <p:sp>
        <p:nvSpPr>
          <p:cNvPr id="8" name="Title 7" hidden="1">
            <a:extLst>
              <a:ext uri="{FF2B5EF4-FFF2-40B4-BE49-F238E27FC236}">
                <a16:creationId xmlns:a16="http://schemas.microsoft.com/office/drawing/2014/main" id="{B08C5B36-77D6-49E4-A507-C793C74FC4E8}"/>
              </a:ext>
            </a:extLst>
          </p:cNvPr>
          <p:cNvSpPr>
            <a:spLocks noGrp="1"/>
          </p:cNvSpPr>
          <p:nvPr>
            <p:ph type="title"/>
          </p:nvPr>
        </p:nvSpPr>
        <p:spPr/>
        <p:txBody>
          <a:bodyPr/>
          <a:lstStyle/>
          <a:p>
            <a:r>
              <a:rPr lang="en-US" dirty="0"/>
              <a:t>Opportunities between R&amp;D and commercial</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62000"/>
            <a:ext cx="8229600" cy="990600"/>
          </a:xfrm>
        </p:spPr>
        <p:txBody>
          <a:bodyPr/>
          <a:lstStyle/>
          <a:p>
            <a:pPr algn="ctr"/>
            <a:r>
              <a:rPr lang="en-US" dirty="0">
                <a:ea typeface="ＭＳ Ｐゴシック"/>
                <a:cs typeface="ＭＳ Ｐゴシック"/>
              </a:rPr>
              <a:t>Opportunities In Operations</a:t>
            </a:r>
          </a:p>
        </p:txBody>
      </p:sp>
      <p:sp>
        <p:nvSpPr>
          <p:cNvPr id="4" name="Rectangle 3" descr="&quot;&quot;"/>
          <p:cNvSpPr/>
          <p:nvPr/>
        </p:nvSpPr>
        <p:spPr>
          <a:xfrm>
            <a:off x="152400" y="2209800"/>
            <a:ext cx="8839200" cy="3581400"/>
          </a:xfrm>
          <a:prstGeom prst="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grpSp>
        <p:nvGrpSpPr>
          <p:cNvPr id="2" name="Group 4" descr="&quot;&quot;"/>
          <p:cNvGrpSpPr>
            <a:grpSpLocks/>
          </p:cNvGrpSpPr>
          <p:nvPr/>
        </p:nvGrpSpPr>
        <p:grpSpPr bwMode="auto">
          <a:xfrm>
            <a:off x="152400" y="3600447"/>
            <a:ext cx="8686800" cy="646331"/>
            <a:chOff x="76200" y="2514600"/>
            <a:chExt cx="8686800" cy="644965"/>
          </a:xfrm>
        </p:grpSpPr>
        <p:sp>
          <p:nvSpPr>
            <p:cNvPr id="51208" name="TextBox 5"/>
            <p:cNvSpPr txBox="1">
              <a:spLocks noChangeArrowheads="1"/>
            </p:cNvSpPr>
            <p:nvPr/>
          </p:nvSpPr>
          <p:spPr bwMode="auto">
            <a:xfrm>
              <a:off x="76200" y="2514600"/>
              <a:ext cx="1752600" cy="368551"/>
            </a:xfrm>
            <a:prstGeom prst="rect">
              <a:avLst/>
            </a:prstGeom>
            <a:noFill/>
            <a:ln w="9525">
              <a:noFill/>
              <a:miter lim="800000"/>
              <a:headEnd/>
              <a:tailEnd/>
            </a:ln>
          </p:spPr>
          <p:txBody>
            <a:bodyPr>
              <a:spAutoFit/>
            </a:bodyPr>
            <a:lstStyle/>
            <a:p>
              <a:pPr eaLnBrk="0" hangingPunct="0"/>
              <a:r>
                <a:rPr lang="en-US" b="1" dirty="0"/>
                <a:t>Bio IT</a:t>
              </a:r>
            </a:p>
          </p:txBody>
        </p:sp>
        <p:sp>
          <p:nvSpPr>
            <p:cNvPr id="51209" name="TextBox 6"/>
            <p:cNvSpPr txBox="1">
              <a:spLocks noChangeArrowheads="1"/>
            </p:cNvSpPr>
            <p:nvPr/>
          </p:nvSpPr>
          <p:spPr bwMode="auto">
            <a:xfrm>
              <a:off x="1905000" y="2514600"/>
              <a:ext cx="6858000" cy="644965"/>
            </a:xfrm>
            <a:prstGeom prst="rect">
              <a:avLst/>
            </a:prstGeom>
            <a:noFill/>
            <a:ln w="9525">
              <a:noFill/>
              <a:miter lim="800000"/>
              <a:headEnd/>
              <a:tailEnd/>
            </a:ln>
          </p:spPr>
          <p:txBody>
            <a:bodyPr>
              <a:spAutoFit/>
            </a:bodyPr>
            <a:lstStyle/>
            <a:p>
              <a:pPr eaLnBrk="0" hangingPunct="0"/>
              <a:r>
                <a:rPr lang="en-US" dirty="0"/>
                <a:t>Systems validation, data management, algorithm and software development.  </a:t>
              </a:r>
              <a:r>
                <a:rPr lang="en-US" b="1" dirty="0"/>
                <a:t>Qualifications: BA / BS with computer skills</a:t>
              </a:r>
            </a:p>
          </p:txBody>
        </p:sp>
      </p:grpSp>
      <p:grpSp>
        <p:nvGrpSpPr>
          <p:cNvPr id="3" name="Group 7" descr="&quot;&quot;"/>
          <p:cNvGrpSpPr>
            <a:grpSpLocks/>
          </p:cNvGrpSpPr>
          <p:nvPr/>
        </p:nvGrpSpPr>
        <p:grpSpPr bwMode="auto">
          <a:xfrm>
            <a:off x="152400" y="4562476"/>
            <a:ext cx="8686800" cy="1076325"/>
            <a:chOff x="76200" y="5010834"/>
            <a:chExt cx="8686800" cy="1075730"/>
          </a:xfrm>
        </p:grpSpPr>
        <p:sp>
          <p:nvSpPr>
            <p:cNvPr id="51206" name="TextBox 8"/>
            <p:cNvSpPr txBox="1">
              <a:spLocks noChangeArrowheads="1"/>
            </p:cNvSpPr>
            <p:nvPr/>
          </p:nvSpPr>
          <p:spPr bwMode="auto">
            <a:xfrm>
              <a:off x="76200" y="5010834"/>
              <a:ext cx="1752600" cy="369128"/>
            </a:xfrm>
            <a:prstGeom prst="rect">
              <a:avLst/>
            </a:prstGeom>
            <a:noFill/>
            <a:ln w="9525">
              <a:noFill/>
              <a:miter lim="800000"/>
              <a:headEnd/>
              <a:tailEnd/>
            </a:ln>
          </p:spPr>
          <p:txBody>
            <a:bodyPr>
              <a:spAutoFit/>
            </a:bodyPr>
            <a:lstStyle/>
            <a:p>
              <a:pPr eaLnBrk="0" hangingPunct="0"/>
              <a:r>
                <a:rPr lang="en-US" b="1" dirty="0"/>
                <a:t>Quality</a:t>
              </a:r>
            </a:p>
          </p:txBody>
        </p:sp>
        <p:sp>
          <p:nvSpPr>
            <p:cNvPr id="51207" name="TextBox 9"/>
            <p:cNvSpPr txBox="1">
              <a:spLocks noChangeArrowheads="1"/>
            </p:cNvSpPr>
            <p:nvPr/>
          </p:nvSpPr>
          <p:spPr bwMode="auto">
            <a:xfrm>
              <a:off x="1905000" y="5163234"/>
              <a:ext cx="6858000" cy="923330"/>
            </a:xfrm>
            <a:prstGeom prst="rect">
              <a:avLst/>
            </a:prstGeom>
            <a:noFill/>
            <a:ln w="9525">
              <a:noFill/>
              <a:miter lim="800000"/>
              <a:headEnd/>
              <a:tailEnd/>
            </a:ln>
          </p:spPr>
          <p:txBody>
            <a:bodyPr>
              <a:spAutoFit/>
            </a:bodyPr>
            <a:lstStyle/>
            <a:p>
              <a:pPr eaLnBrk="0" hangingPunct="0"/>
              <a:r>
                <a:rPr lang="en-US" dirty="0"/>
                <a:t>Ensure products are consistent and that all company processes comply with agency standards</a:t>
              </a:r>
              <a:r>
                <a:rPr lang="en-US" b="1" dirty="0"/>
                <a:t>. Qualifications: BS / BA, PhD is common in supervisory roles</a:t>
              </a:r>
            </a:p>
          </p:txBody>
        </p:sp>
      </p:grpSp>
      <p:grpSp>
        <p:nvGrpSpPr>
          <p:cNvPr id="5" name="Group 10" descr="&quot;&quot;"/>
          <p:cNvGrpSpPr/>
          <p:nvPr/>
        </p:nvGrpSpPr>
        <p:grpSpPr>
          <a:xfrm>
            <a:off x="152400" y="2362201"/>
            <a:ext cx="8686800" cy="923330"/>
            <a:chOff x="76200" y="3581400"/>
            <a:chExt cx="8686800" cy="923330"/>
          </a:xfrm>
          <a:noFill/>
        </p:grpSpPr>
        <p:sp>
          <p:nvSpPr>
            <p:cNvPr id="12" name="TextBox 11"/>
            <p:cNvSpPr txBox="1"/>
            <p:nvPr/>
          </p:nvSpPr>
          <p:spPr>
            <a:xfrm>
              <a:off x="76200" y="3657600"/>
              <a:ext cx="1752600" cy="369332"/>
            </a:xfrm>
            <a:prstGeom prst="rect">
              <a:avLst/>
            </a:prstGeom>
            <a:grpFill/>
          </p:spPr>
          <p:txBody>
            <a:bodyPr>
              <a:spAutoFit/>
            </a:bodyPr>
            <a:lstStyle/>
            <a:p>
              <a:pPr eaLnBrk="0" hangingPunct="0">
                <a:defRPr/>
              </a:pPr>
              <a:r>
                <a:rPr lang="en-US" b="1" dirty="0">
                  <a:latin typeface="Arial" pitchFamily="34" charset="0"/>
                  <a:ea typeface="ＭＳ Ｐゴシック" charset="-128"/>
                  <a:cs typeface="+mn-cs"/>
                </a:rPr>
                <a:t>Operations</a:t>
              </a:r>
            </a:p>
          </p:txBody>
        </p:sp>
        <p:sp>
          <p:nvSpPr>
            <p:cNvPr id="13" name="TextBox 12"/>
            <p:cNvSpPr txBox="1"/>
            <p:nvPr/>
          </p:nvSpPr>
          <p:spPr>
            <a:xfrm>
              <a:off x="1905000" y="3581400"/>
              <a:ext cx="6858000" cy="923330"/>
            </a:xfrm>
            <a:prstGeom prst="rect">
              <a:avLst/>
            </a:prstGeom>
            <a:grpFill/>
          </p:spPr>
          <p:txBody>
            <a:bodyPr>
              <a:spAutoFit/>
            </a:bodyPr>
            <a:lstStyle/>
            <a:p>
              <a:pPr eaLnBrk="0" hangingPunct="0">
                <a:defRPr/>
              </a:pPr>
              <a:r>
                <a:rPr lang="en-US" dirty="0">
                  <a:latin typeface="Arial" pitchFamily="34" charset="0"/>
                  <a:ea typeface="ＭＳ Ｐゴシック" charset="-128"/>
                  <a:cs typeface="+mn-cs"/>
                </a:rPr>
                <a:t>Ensure smooth operations of all processes; manufacturing</a:t>
              </a:r>
              <a:r>
                <a:rPr lang="en-US" b="1" dirty="0">
                  <a:latin typeface="Arial" pitchFamily="34" charset="0"/>
                  <a:ea typeface="ＭＳ Ｐゴシック" charset="-128"/>
                  <a:cs typeface="+mn-cs"/>
                </a:rPr>
                <a:t>. Qualifications: BA / BS or MBA, promotional position for those with advanced science degrees</a:t>
              </a:r>
            </a:p>
          </p:txBody>
        </p:sp>
      </p:gr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p:cNvSpPr/>
          <p:nvPr/>
        </p:nvSpPr>
        <p:spPr>
          <a:xfrm>
            <a:off x="152400" y="1443038"/>
            <a:ext cx="8839200" cy="525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52226" name="Title 1"/>
          <p:cNvSpPr txBox="1">
            <a:spLocks/>
          </p:cNvSpPr>
          <p:nvPr/>
        </p:nvSpPr>
        <p:spPr bwMode="auto">
          <a:xfrm>
            <a:off x="457200" y="685800"/>
            <a:ext cx="8229600" cy="914400"/>
          </a:xfrm>
          <a:prstGeom prst="rect">
            <a:avLst/>
          </a:prstGeom>
          <a:noFill/>
          <a:ln w="9525">
            <a:noFill/>
            <a:miter lim="800000"/>
            <a:headEnd/>
            <a:tailEnd/>
          </a:ln>
        </p:spPr>
        <p:txBody>
          <a:bodyPr/>
          <a:lstStyle/>
          <a:p>
            <a:pPr algn="ctr" eaLnBrk="0" hangingPunct="0"/>
            <a:r>
              <a:rPr lang="en-US" sz="4400" dirty="0"/>
              <a:t>Opportunities in Services</a:t>
            </a:r>
          </a:p>
        </p:txBody>
      </p:sp>
      <p:sp>
        <p:nvSpPr>
          <p:cNvPr id="52227" name="TextBox 4"/>
          <p:cNvSpPr txBox="1">
            <a:spLocks noChangeArrowheads="1"/>
          </p:cNvSpPr>
          <p:nvPr/>
        </p:nvSpPr>
        <p:spPr bwMode="auto">
          <a:xfrm>
            <a:off x="228600" y="1519238"/>
            <a:ext cx="8305800" cy="1200329"/>
          </a:xfrm>
          <a:prstGeom prst="rect">
            <a:avLst/>
          </a:prstGeom>
          <a:noFill/>
          <a:ln w="9525">
            <a:noFill/>
            <a:miter lim="800000"/>
            <a:headEnd/>
            <a:tailEnd/>
          </a:ln>
        </p:spPr>
        <p:txBody>
          <a:bodyPr>
            <a:spAutoFit/>
          </a:bodyPr>
          <a:lstStyle/>
          <a:p>
            <a:pPr eaLnBrk="0" hangingPunct="0"/>
            <a:r>
              <a:rPr lang="en-US" b="1" dirty="0"/>
              <a:t>Virtually all functions within a company can also be outsourced to a contract provider; i.e. Development, Regulatory, Manufacturing, Medical Affairs, Marketing, Sales, Product Support, Legal etc.  Qualifications: similar to those for the internal functions</a:t>
            </a:r>
          </a:p>
        </p:txBody>
      </p:sp>
      <p:grpSp>
        <p:nvGrpSpPr>
          <p:cNvPr id="3" name="Group 9" descr="&quot;&quot;"/>
          <p:cNvGrpSpPr>
            <a:grpSpLocks/>
          </p:cNvGrpSpPr>
          <p:nvPr/>
        </p:nvGrpSpPr>
        <p:grpSpPr bwMode="auto">
          <a:xfrm>
            <a:off x="228600" y="2792414"/>
            <a:ext cx="8686800" cy="923925"/>
            <a:chOff x="76200" y="5010834"/>
            <a:chExt cx="8686800" cy="923330"/>
          </a:xfrm>
        </p:grpSpPr>
        <p:sp>
          <p:nvSpPr>
            <p:cNvPr id="52238" name="TextBox 10"/>
            <p:cNvSpPr txBox="1">
              <a:spLocks noChangeArrowheads="1"/>
            </p:cNvSpPr>
            <p:nvPr/>
          </p:nvSpPr>
          <p:spPr bwMode="auto">
            <a:xfrm>
              <a:off x="76200" y="5010834"/>
              <a:ext cx="1752600" cy="369094"/>
            </a:xfrm>
            <a:prstGeom prst="rect">
              <a:avLst/>
            </a:prstGeom>
            <a:noFill/>
            <a:ln w="9525">
              <a:noFill/>
              <a:miter lim="800000"/>
              <a:headEnd/>
              <a:tailEnd/>
            </a:ln>
          </p:spPr>
          <p:txBody>
            <a:bodyPr>
              <a:spAutoFit/>
            </a:bodyPr>
            <a:lstStyle/>
            <a:p>
              <a:pPr eaLnBrk="0" hangingPunct="0"/>
              <a:r>
                <a:rPr lang="en-US" b="1" dirty="0"/>
                <a:t>Agencies</a:t>
              </a:r>
            </a:p>
          </p:txBody>
        </p:sp>
        <p:sp>
          <p:nvSpPr>
            <p:cNvPr id="52239" name="TextBox 11"/>
            <p:cNvSpPr txBox="1">
              <a:spLocks noChangeArrowheads="1"/>
            </p:cNvSpPr>
            <p:nvPr/>
          </p:nvSpPr>
          <p:spPr bwMode="auto">
            <a:xfrm>
              <a:off x="1905000" y="5010834"/>
              <a:ext cx="6858000" cy="923330"/>
            </a:xfrm>
            <a:prstGeom prst="rect">
              <a:avLst/>
            </a:prstGeom>
            <a:noFill/>
            <a:ln w="9525">
              <a:noFill/>
              <a:miter lim="800000"/>
              <a:headEnd/>
              <a:tailEnd/>
            </a:ln>
          </p:spPr>
          <p:txBody>
            <a:bodyPr>
              <a:spAutoFit/>
            </a:bodyPr>
            <a:lstStyle/>
            <a:p>
              <a:pPr eaLnBrk="0" hangingPunct="0"/>
              <a:r>
                <a:rPr lang="en-US" dirty="0"/>
                <a:t>Discovery, research, development and regulatory responsibilities performed in Government supported labs</a:t>
              </a:r>
              <a:r>
                <a:rPr lang="en-US" b="1" dirty="0"/>
                <a:t>. Qualifications: MD or PhD</a:t>
              </a:r>
            </a:p>
          </p:txBody>
        </p:sp>
      </p:grpSp>
      <p:grpSp>
        <p:nvGrpSpPr>
          <p:cNvPr id="4" name="Group 12" descr="&quot;&quot;"/>
          <p:cNvGrpSpPr>
            <a:grpSpLocks/>
          </p:cNvGrpSpPr>
          <p:nvPr/>
        </p:nvGrpSpPr>
        <p:grpSpPr bwMode="auto">
          <a:xfrm>
            <a:off x="228600" y="4786314"/>
            <a:ext cx="8686800" cy="923330"/>
            <a:chOff x="76200" y="5830669"/>
            <a:chExt cx="8686800" cy="924323"/>
          </a:xfrm>
        </p:grpSpPr>
        <p:sp>
          <p:nvSpPr>
            <p:cNvPr id="52236" name="TextBox 13"/>
            <p:cNvSpPr txBox="1">
              <a:spLocks noChangeArrowheads="1"/>
            </p:cNvSpPr>
            <p:nvPr/>
          </p:nvSpPr>
          <p:spPr bwMode="auto">
            <a:xfrm>
              <a:off x="76200" y="5830669"/>
              <a:ext cx="1866900" cy="647026"/>
            </a:xfrm>
            <a:prstGeom prst="rect">
              <a:avLst/>
            </a:prstGeom>
            <a:noFill/>
            <a:ln w="9525">
              <a:noFill/>
              <a:miter lim="800000"/>
              <a:headEnd/>
              <a:tailEnd/>
            </a:ln>
          </p:spPr>
          <p:txBody>
            <a:bodyPr>
              <a:spAutoFit/>
            </a:bodyPr>
            <a:lstStyle/>
            <a:p>
              <a:pPr eaLnBrk="0" hangingPunct="0"/>
              <a:r>
                <a:rPr lang="en-US" b="1" dirty="0"/>
                <a:t>Health Care Finance</a:t>
              </a:r>
            </a:p>
          </p:txBody>
        </p:sp>
        <p:sp>
          <p:nvSpPr>
            <p:cNvPr id="52237" name="TextBox 14"/>
            <p:cNvSpPr txBox="1">
              <a:spLocks noChangeArrowheads="1"/>
            </p:cNvSpPr>
            <p:nvPr/>
          </p:nvSpPr>
          <p:spPr bwMode="auto">
            <a:xfrm>
              <a:off x="1905000" y="5830669"/>
              <a:ext cx="6858000" cy="924323"/>
            </a:xfrm>
            <a:prstGeom prst="rect">
              <a:avLst/>
            </a:prstGeom>
            <a:noFill/>
            <a:ln w="9525">
              <a:noFill/>
              <a:miter lim="800000"/>
              <a:headEnd/>
              <a:tailEnd/>
            </a:ln>
          </p:spPr>
          <p:txBody>
            <a:bodyPr>
              <a:spAutoFit/>
            </a:bodyPr>
            <a:lstStyle/>
            <a:p>
              <a:pPr eaLnBrk="0" hangingPunct="0"/>
              <a:r>
                <a:rPr lang="en-US" dirty="0"/>
                <a:t>Evaluate technologies to support or reject capital investment. </a:t>
              </a:r>
              <a:r>
                <a:rPr lang="en-US" b="1" dirty="0"/>
                <a:t>Qualifications: MD or PhD with a knowledge of business operations</a:t>
              </a:r>
            </a:p>
          </p:txBody>
        </p:sp>
      </p:grpSp>
      <p:grpSp>
        <p:nvGrpSpPr>
          <p:cNvPr id="5" name="Group 15" descr="&quot;&quot;"/>
          <p:cNvGrpSpPr>
            <a:grpSpLocks/>
          </p:cNvGrpSpPr>
          <p:nvPr/>
        </p:nvGrpSpPr>
        <p:grpSpPr bwMode="auto">
          <a:xfrm>
            <a:off x="228600" y="3789364"/>
            <a:ext cx="8686800" cy="923925"/>
            <a:chOff x="76200" y="5830669"/>
            <a:chExt cx="8686800" cy="923330"/>
          </a:xfrm>
        </p:grpSpPr>
        <p:sp>
          <p:nvSpPr>
            <p:cNvPr id="52234" name="TextBox 16"/>
            <p:cNvSpPr txBox="1">
              <a:spLocks noChangeArrowheads="1"/>
            </p:cNvSpPr>
            <p:nvPr/>
          </p:nvSpPr>
          <p:spPr bwMode="auto">
            <a:xfrm>
              <a:off x="76200" y="5830669"/>
              <a:ext cx="1866900" cy="645915"/>
            </a:xfrm>
            <a:prstGeom prst="rect">
              <a:avLst/>
            </a:prstGeom>
            <a:noFill/>
            <a:ln w="9525">
              <a:noFill/>
              <a:miter lim="800000"/>
              <a:headEnd/>
              <a:tailEnd/>
            </a:ln>
          </p:spPr>
          <p:txBody>
            <a:bodyPr>
              <a:spAutoFit/>
            </a:bodyPr>
            <a:lstStyle/>
            <a:p>
              <a:pPr eaLnBrk="0" hangingPunct="0"/>
              <a:r>
                <a:rPr lang="en-US" b="1" dirty="0"/>
                <a:t>Management Consulting</a:t>
              </a:r>
            </a:p>
          </p:txBody>
        </p:sp>
        <p:sp>
          <p:nvSpPr>
            <p:cNvPr id="52235" name="TextBox 17"/>
            <p:cNvSpPr txBox="1">
              <a:spLocks noChangeArrowheads="1"/>
            </p:cNvSpPr>
            <p:nvPr/>
          </p:nvSpPr>
          <p:spPr bwMode="auto">
            <a:xfrm>
              <a:off x="1905000" y="5830669"/>
              <a:ext cx="6858000" cy="923330"/>
            </a:xfrm>
            <a:prstGeom prst="rect">
              <a:avLst/>
            </a:prstGeom>
            <a:noFill/>
            <a:ln w="9525">
              <a:noFill/>
              <a:miter lim="800000"/>
              <a:headEnd/>
              <a:tailEnd/>
            </a:ln>
          </p:spPr>
          <p:txBody>
            <a:bodyPr>
              <a:spAutoFit/>
            </a:bodyPr>
            <a:lstStyle/>
            <a:p>
              <a:pPr eaLnBrk="0" hangingPunct="0"/>
              <a:r>
                <a:rPr lang="en-US" dirty="0"/>
                <a:t>Provide strategic and technical advice to company management.  </a:t>
              </a:r>
              <a:r>
                <a:rPr lang="en-US" b="1" dirty="0"/>
                <a:t>Qualifications: MD’s and PhD’s generally for technical and subject matter expertise</a:t>
              </a:r>
            </a:p>
          </p:txBody>
        </p:sp>
      </p:grpSp>
      <p:grpSp>
        <p:nvGrpSpPr>
          <p:cNvPr id="6" name="Group 18" descr="&quot;&quot;"/>
          <p:cNvGrpSpPr>
            <a:grpSpLocks/>
          </p:cNvGrpSpPr>
          <p:nvPr/>
        </p:nvGrpSpPr>
        <p:grpSpPr bwMode="auto">
          <a:xfrm>
            <a:off x="228600" y="5781676"/>
            <a:ext cx="8686800" cy="923925"/>
            <a:chOff x="76200" y="5830669"/>
            <a:chExt cx="8686800" cy="923330"/>
          </a:xfrm>
        </p:grpSpPr>
        <p:sp>
          <p:nvSpPr>
            <p:cNvPr id="52232" name="TextBox 19"/>
            <p:cNvSpPr txBox="1">
              <a:spLocks noChangeArrowheads="1"/>
            </p:cNvSpPr>
            <p:nvPr/>
          </p:nvSpPr>
          <p:spPr bwMode="auto">
            <a:xfrm>
              <a:off x="76200" y="5830669"/>
              <a:ext cx="1866900" cy="369094"/>
            </a:xfrm>
            <a:prstGeom prst="rect">
              <a:avLst/>
            </a:prstGeom>
            <a:noFill/>
            <a:ln w="9525">
              <a:noFill/>
              <a:miter lim="800000"/>
              <a:headEnd/>
              <a:tailEnd/>
            </a:ln>
          </p:spPr>
          <p:txBody>
            <a:bodyPr>
              <a:spAutoFit/>
            </a:bodyPr>
            <a:lstStyle/>
            <a:p>
              <a:pPr eaLnBrk="0" hangingPunct="0"/>
              <a:r>
                <a:rPr lang="en-US" b="1" dirty="0"/>
                <a:t>Recruiting</a:t>
              </a:r>
            </a:p>
          </p:txBody>
        </p:sp>
        <p:sp>
          <p:nvSpPr>
            <p:cNvPr id="52233" name="TextBox 20"/>
            <p:cNvSpPr txBox="1">
              <a:spLocks noChangeArrowheads="1"/>
            </p:cNvSpPr>
            <p:nvPr/>
          </p:nvSpPr>
          <p:spPr bwMode="auto">
            <a:xfrm>
              <a:off x="1905000" y="5830669"/>
              <a:ext cx="6858000" cy="923330"/>
            </a:xfrm>
            <a:prstGeom prst="rect">
              <a:avLst/>
            </a:prstGeom>
            <a:noFill/>
            <a:ln w="9525">
              <a:noFill/>
              <a:miter lim="800000"/>
              <a:headEnd/>
              <a:tailEnd/>
            </a:ln>
          </p:spPr>
          <p:txBody>
            <a:bodyPr>
              <a:spAutoFit/>
            </a:bodyPr>
            <a:lstStyle/>
            <a:p>
              <a:pPr eaLnBrk="0" hangingPunct="0"/>
              <a:r>
                <a:rPr lang="en-US" dirty="0"/>
                <a:t>Match qualified candidates with job opportunities.  </a:t>
              </a:r>
              <a:r>
                <a:rPr lang="en-US" b="1" dirty="0"/>
                <a:t>Qualifications: MD’s and PhD’s can be beneficial in recruiting for technical and scientific positions</a:t>
              </a:r>
            </a:p>
          </p:txBody>
        </p:sp>
      </p:grpSp>
      <p:sp>
        <p:nvSpPr>
          <p:cNvPr id="7" name="Title 6" hidden="1">
            <a:extLst>
              <a:ext uri="{FF2B5EF4-FFF2-40B4-BE49-F238E27FC236}">
                <a16:creationId xmlns:a16="http://schemas.microsoft.com/office/drawing/2014/main" id="{11CFAC19-D8B2-440F-840C-27444A5C7944}"/>
              </a:ext>
            </a:extLst>
          </p:cNvPr>
          <p:cNvSpPr>
            <a:spLocks noGrp="1"/>
          </p:cNvSpPr>
          <p:nvPr>
            <p:ph type="title"/>
          </p:nvPr>
        </p:nvSpPr>
        <p:spPr/>
        <p:txBody>
          <a:bodyPr/>
          <a:lstStyle/>
          <a:p>
            <a:r>
              <a:rPr lang="en-US" dirty="0"/>
              <a:t>Opportunities in services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a:t>If you like, then look at…</a:t>
            </a:r>
          </a:p>
        </p:txBody>
      </p:sp>
      <p:sp>
        <p:nvSpPr>
          <p:cNvPr id="5" name="Text Placeholder 4"/>
          <p:cNvSpPr>
            <a:spLocks noGrp="1"/>
          </p:cNvSpPr>
          <p:nvPr>
            <p:ph type="body" idx="1"/>
          </p:nvPr>
        </p:nvSpPr>
        <p:spPr/>
        <p:txBody>
          <a:bodyPr/>
          <a:lstStyle/>
          <a:p>
            <a:r>
              <a:rPr lang="en-US" dirty="0"/>
              <a:t>If you like	</a:t>
            </a:r>
          </a:p>
        </p:txBody>
      </p:sp>
      <p:sp>
        <p:nvSpPr>
          <p:cNvPr id="6" name="Content Placeholder 5"/>
          <p:cNvSpPr>
            <a:spLocks noGrp="1"/>
          </p:cNvSpPr>
          <p:nvPr>
            <p:ph sz="half" idx="2"/>
          </p:nvPr>
        </p:nvSpPr>
        <p:spPr>
          <a:xfrm>
            <a:off x="0" y="2209800"/>
            <a:ext cx="4040188" cy="3951288"/>
          </a:xfrm>
        </p:spPr>
        <p:txBody>
          <a:bodyPr/>
          <a:lstStyle/>
          <a:p>
            <a:r>
              <a:rPr lang="en-US" sz="2000" dirty="0" err="1"/>
              <a:t>Benchwork</a:t>
            </a:r>
            <a:endParaRPr lang="en-US" sz="2000" dirty="0"/>
          </a:p>
          <a:p>
            <a:r>
              <a:rPr lang="en-US" sz="2000" dirty="0"/>
              <a:t>Details</a:t>
            </a:r>
          </a:p>
          <a:p>
            <a:r>
              <a:rPr lang="en-US" sz="2000" dirty="0"/>
              <a:t>Financial data</a:t>
            </a:r>
          </a:p>
          <a:p>
            <a:r>
              <a:rPr lang="en-US" sz="2000" dirty="0"/>
              <a:t>Organizing things</a:t>
            </a:r>
          </a:p>
          <a:p>
            <a:r>
              <a:rPr lang="en-US" sz="2000" dirty="0"/>
              <a:t>Influencing people</a:t>
            </a:r>
          </a:p>
          <a:p>
            <a:r>
              <a:rPr lang="en-US" sz="2000" dirty="0"/>
              <a:t>Looking at hot tech</a:t>
            </a:r>
          </a:p>
          <a:p>
            <a:r>
              <a:rPr lang="en-US" sz="2000" dirty="0"/>
              <a:t>Being creative</a:t>
            </a:r>
          </a:p>
          <a:p>
            <a:r>
              <a:rPr lang="en-US" sz="2000" dirty="0"/>
              <a:t>Writing</a:t>
            </a:r>
          </a:p>
          <a:p>
            <a:r>
              <a:rPr lang="en-US" sz="2000" dirty="0"/>
              <a:t>Speaking</a:t>
            </a:r>
          </a:p>
        </p:txBody>
      </p:sp>
      <p:sp>
        <p:nvSpPr>
          <p:cNvPr id="7" name="Text Placeholder 6"/>
          <p:cNvSpPr>
            <a:spLocks noGrp="1"/>
          </p:cNvSpPr>
          <p:nvPr>
            <p:ph type="body" sz="quarter" idx="3"/>
          </p:nvPr>
        </p:nvSpPr>
        <p:spPr/>
        <p:txBody>
          <a:bodyPr/>
          <a:lstStyle/>
          <a:p>
            <a:r>
              <a:rPr lang="en-US" dirty="0"/>
              <a:t>Then look at:	</a:t>
            </a:r>
          </a:p>
        </p:txBody>
      </p:sp>
      <p:sp>
        <p:nvSpPr>
          <p:cNvPr id="8" name="Content Placeholder 7"/>
          <p:cNvSpPr>
            <a:spLocks noGrp="1"/>
          </p:cNvSpPr>
          <p:nvPr>
            <p:ph sz="quarter" idx="4"/>
          </p:nvPr>
        </p:nvSpPr>
        <p:spPr>
          <a:xfrm>
            <a:off x="3200400" y="2220912"/>
            <a:ext cx="4460356" cy="3951288"/>
          </a:xfrm>
        </p:spPr>
        <p:txBody>
          <a:bodyPr/>
          <a:lstStyle/>
          <a:p>
            <a:r>
              <a:rPr lang="en-US" sz="2000" dirty="0"/>
              <a:t>R&amp;D, manufacturing, QC/QA, toxicology/safety</a:t>
            </a:r>
          </a:p>
          <a:p>
            <a:r>
              <a:rPr lang="en-US" sz="2000" dirty="0"/>
              <a:t>Regulatory, tech transfer, clinical trials, tech support</a:t>
            </a:r>
          </a:p>
          <a:p>
            <a:r>
              <a:rPr lang="en-US" sz="2000" dirty="0"/>
              <a:t>Biz development, finance</a:t>
            </a:r>
          </a:p>
          <a:p>
            <a:r>
              <a:rPr lang="en-US" sz="2000" dirty="0"/>
              <a:t>Program or clinical trials management</a:t>
            </a:r>
          </a:p>
          <a:p>
            <a:r>
              <a:rPr lang="en-US" sz="2000" dirty="0"/>
              <a:t>Biz development</a:t>
            </a:r>
          </a:p>
          <a:p>
            <a:r>
              <a:rPr lang="en-US" sz="2000" dirty="0"/>
              <a:t>Biz dev, tech transfer, IP law</a:t>
            </a:r>
          </a:p>
          <a:p>
            <a:r>
              <a:rPr lang="en-US" sz="2000" dirty="0"/>
              <a:t>Marketing</a:t>
            </a:r>
          </a:p>
          <a:p>
            <a:r>
              <a:rPr lang="en-US" sz="2000" dirty="0"/>
              <a:t>MSL, tech writing, marketing</a:t>
            </a:r>
          </a:p>
          <a:p>
            <a:r>
              <a:rPr lang="en-US" sz="2000" dirty="0"/>
              <a:t>MSL, sales, tech support,  </a:t>
            </a:r>
            <a:r>
              <a:rPr lang="en-US" sz="2000" dirty="0" err="1"/>
              <a:t>corp</a:t>
            </a:r>
            <a:r>
              <a:rPr lang="en-US" sz="2000" dirty="0"/>
              <a:t> </a:t>
            </a:r>
            <a:r>
              <a:rPr lang="en-US" sz="2000" dirty="0" err="1"/>
              <a:t>comm</a:t>
            </a:r>
            <a:r>
              <a:rPr lang="en-US" sz="2000" dirty="0"/>
              <a:t>, policy</a:t>
            </a:r>
          </a:p>
        </p:txBody>
      </p:sp>
      <p:pic>
        <p:nvPicPr>
          <p:cNvPr id="9" name="Picture 8" descr="career opportunities in biotechnology and drug development book cover"/>
          <p:cNvPicPr>
            <a:picLocks noChangeAspect="1"/>
          </p:cNvPicPr>
          <p:nvPr/>
        </p:nvPicPr>
        <p:blipFill>
          <a:blip r:embed="rId2" cstate="print"/>
          <a:srcRect/>
          <a:stretch>
            <a:fillRect/>
          </a:stretch>
        </p:blipFill>
        <p:spPr bwMode="auto">
          <a:xfrm>
            <a:off x="7798536" y="3736567"/>
            <a:ext cx="902350" cy="1335881"/>
          </a:xfrm>
          <a:prstGeom prst="rect">
            <a:avLst/>
          </a:prstGeom>
          <a:noFill/>
          <a:ln w="9525">
            <a:noFill/>
            <a:miter lim="800000"/>
            <a:headEnd/>
            <a:tailEnd/>
          </a:ln>
        </p:spPr>
      </p:pic>
      <p:pic>
        <p:nvPicPr>
          <p:cNvPr id="10" name="Picture 9" descr="alternative careers in science book cover"/>
          <p:cNvPicPr>
            <a:picLocks noChangeAspect="1"/>
          </p:cNvPicPr>
          <p:nvPr/>
        </p:nvPicPr>
        <p:blipFill>
          <a:blip r:embed="rId3" cstate="print"/>
          <a:srcRect/>
          <a:stretch>
            <a:fillRect/>
          </a:stretch>
        </p:blipFill>
        <p:spPr bwMode="auto">
          <a:xfrm>
            <a:off x="7790223" y="2286000"/>
            <a:ext cx="896577" cy="133944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80975" y="685800"/>
            <a:ext cx="8782051" cy="1143000"/>
          </a:xfrm>
        </p:spPr>
        <p:txBody>
          <a:bodyPr/>
          <a:lstStyle/>
          <a:p>
            <a:pPr algn="ctr"/>
            <a:r>
              <a:rPr lang="en-US" sz="3200" dirty="0">
                <a:ea typeface="ＭＳ Ｐゴシック"/>
                <a:cs typeface="ＭＳ Ｐゴシック"/>
              </a:rPr>
              <a:t>Where the Opportunities Are Likely to Be</a:t>
            </a:r>
            <a:br>
              <a:rPr lang="en-US" sz="3200" dirty="0">
                <a:ea typeface="ＭＳ Ｐゴシック"/>
                <a:cs typeface="ＭＳ Ｐゴシック"/>
              </a:rPr>
            </a:br>
            <a:endParaRPr lang="en-US" sz="3200" dirty="0">
              <a:ea typeface="ＭＳ Ｐゴシック"/>
              <a:cs typeface="ＭＳ Ｐゴシック"/>
            </a:endParaRPr>
          </a:p>
        </p:txBody>
      </p:sp>
      <p:grpSp>
        <p:nvGrpSpPr>
          <p:cNvPr id="2" name="Group 23" descr="&quot;&quot;"/>
          <p:cNvGrpSpPr>
            <a:grpSpLocks/>
          </p:cNvGrpSpPr>
          <p:nvPr/>
        </p:nvGrpSpPr>
        <p:grpSpPr bwMode="auto">
          <a:xfrm>
            <a:off x="346075" y="1763712"/>
            <a:ext cx="7248197" cy="369332"/>
            <a:chOff x="345304" y="1440934"/>
            <a:chExt cx="7249634" cy="370367"/>
          </a:xfrm>
        </p:grpSpPr>
        <p:sp>
          <p:nvSpPr>
            <p:cNvPr id="8" name="Rectangle 7"/>
            <p:cNvSpPr/>
            <p:nvPr/>
          </p:nvSpPr>
          <p:spPr>
            <a:xfrm>
              <a:off x="345304" y="1440934"/>
              <a:ext cx="2326739" cy="370367"/>
            </a:xfrm>
            <a:prstGeom prst="rect">
              <a:avLst/>
            </a:prstGeom>
          </p:spPr>
          <p:txBody>
            <a:bodyPr wrap="none">
              <a:spAutoFit/>
            </a:bodyPr>
            <a:lstStyle/>
            <a:p>
              <a:pPr eaLnBrk="0" hangingPunct="0">
                <a:defRPr/>
              </a:pPr>
              <a:r>
                <a:rPr lang="en-US" b="1" dirty="0">
                  <a:latin typeface="+mn-lt"/>
                  <a:ea typeface="ＭＳ Ｐゴシック" charset="-128"/>
                  <a:cs typeface="+mn-cs"/>
                </a:rPr>
                <a:t>Research Positions</a:t>
              </a:r>
            </a:p>
          </p:txBody>
        </p:sp>
        <p:sp>
          <p:nvSpPr>
            <p:cNvPr id="9" name="Rectangle 8"/>
            <p:cNvSpPr/>
            <p:nvPr/>
          </p:nvSpPr>
          <p:spPr>
            <a:xfrm>
              <a:off x="3228775" y="1440934"/>
              <a:ext cx="4366163" cy="370367"/>
            </a:xfrm>
            <a:prstGeom prst="rect">
              <a:avLst/>
            </a:prstGeom>
          </p:spPr>
          <p:txBody>
            <a:bodyPr wrap="none">
              <a:spAutoFit/>
            </a:bodyPr>
            <a:lstStyle/>
            <a:p>
              <a:pPr eaLnBrk="0" hangingPunct="0">
                <a:defRPr/>
              </a:pPr>
              <a:r>
                <a:rPr lang="en-US" dirty="0">
                  <a:latin typeface="+mn-lt"/>
                  <a:ea typeface="ＭＳ Ｐゴシック" charset="-128"/>
                  <a:cs typeface="+mn-cs"/>
                </a:rPr>
                <a:t>Predominantly in biotech and early-stage</a:t>
              </a:r>
            </a:p>
          </p:txBody>
        </p:sp>
      </p:grpSp>
      <p:grpSp>
        <p:nvGrpSpPr>
          <p:cNvPr id="3" name="Group 22" descr="&quot;&quot;"/>
          <p:cNvGrpSpPr>
            <a:grpSpLocks/>
          </p:cNvGrpSpPr>
          <p:nvPr/>
        </p:nvGrpSpPr>
        <p:grpSpPr bwMode="auto">
          <a:xfrm>
            <a:off x="346075" y="2289173"/>
            <a:ext cx="6795188" cy="369332"/>
            <a:chOff x="345304" y="2057400"/>
            <a:chExt cx="6796054" cy="370367"/>
          </a:xfrm>
        </p:grpSpPr>
        <p:sp>
          <p:nvSpPr>
            <p:cNvPr id="10" name="Rectangle 9"/>
            <p:cNvSpPr/>
            <p:nvPr/>
          </p:nvSpPr>
          <p:spPr>
            <a:xfrm>
              <a:off x="345304" y="2057400"/>
              <a:ext cx="2801124" cy="370367"/>
            </a:xfrm>
            <a:prstGeom prst="rect">
              <a:avLst/>
            </a:prstGeom>
          </p:spPr>
          <p:txBody>
            <a:bodyPr wrap="none">
              <a:spAutoFit/>
            </a:bodyPr>
            <a:lstStyle/>
            <a:p>
              <a:pPr eaLnBrk="0" hangingPunct="0">
                <a:defRPr/>
              </a:pPr>
              <a:r>
                <a:rPr lang="en-US" b="1" dirty="0">
                  <a:latin typeface="+mn-lt"/>
                  <a:ea typeface="ＭＳ Ｐゴシック" charset="-128"/>
                  <a:cs typeface="+mn-cs"/>
                </a:rPr>
                <a:t>Development Positions</a:t>
              </a:r>
              <a:r>
                <a:rPr lang="en-US" dirty="0">
                  <a:latin typeface="+mn-lt"/>
                  <a:ea typeface="ＭＳ Ｐゴシック" charset="-128"/>
                  <a:cs typeface="+mn-cs"/>
                </a:rPr>
                <a:t> </a:t>
              </a:r>
            </a:p>
          </p:txBody>
        </p:sp>
        <p:sp>
          <p:nvSpPr>
            <p:cNvPr id="11" name="Rectangle 10"/>
            <p:cNvSpPr/>
            <p:nvPr/>
          </p:nvSpPr>
          <p:spPr>
            <a:xfrm>
              <a:off x="3228571" y="2057400"/>
              <a:ext cx="3912787" cy="370367"/>
            </a:xfrm>
            <a:prstGeom prst="rect">
              <a:avLst/>
            </a:prstGeom>
          </p:spPr>
          <p:txBody>
            <a:bodyPr wrap="none">
              <a:spAutoFit/>
            </a:bodyPr>
            <a:lstStyle/>
            <a:p>
              <a:pPr eaLnBrk="0" hangingPunct="0">
                <a:spcBef>
                  <a:spcPct val="20000"/>
                </a:spcBef>
                <a:defRPr/>
              </a:pPr>
              <a:r>
                <a:rPr lang="en-US" dirty="0">
                  <a:solidFill>
                    <a:prstClr val="black"/>
                  </a:solidFill>
                  <a:latin typeface="+mn-lt"/>
                  <a:ea typeface="ＭＳ Ｐゴシック" charset="-128"/>
                  <a:cs typeface="+mn-cs"/>
                </a:rPr>
                <a:t>Mid- to mega-companies and CRO’s</a:t>
              </a:r>
            </a:p>
          </p:txBody>
        </p:sp>
      </p:grpSp>
      <p:grpSp>
        <p:nvGrpSpPr>
          <p:cNvPr id="4" name="Group 21" descr="&quot;&quot;"/>
          <p:cNvGrpSpPr>
            <a:grpSpLocks/>
          </p:cNvGrpSpPr>
          <p:nvPr/>
        </p:nvGrpSpPr>
        <p:grpSpPr bwMode="auto">
          <a:xfrm>
            <a:off x="346076" y="2814640"/>
            <a:ext cx="8564563" cy="646331"/>
            <a:chOff x="345304" y="2426732"/>
            <a:chExt cx="8565910" cy="646549"/>
          </a:xfrm>
        </p:grpSpPr>
        <p:sp>
          <p:nvSpPr>
            <p:cNvPr id="12" name="Rectangle 11"/>
            <p:cNvSpPr/>
            <p:nvPr/>
          </p:nvSpPr>
          <p:spPr>
            <a:xfrm>
              <a:off x="345304" y="2426732"/>
              <a:ext cx="2788381" cy="369457"/>
            </a:xfrm>
            <a:prstGeom prst="rect">
              <a:avLst/>
            </a:prstGeom>
          </p:spPr>
          <p:txBody>
            <a:bodyPr wrap="none">
              <a:spAutoFit/>
            </a:bodyPr>
            <a:lstStyle/>
            <a:p>
              <a:pPr eaLnBrk="0" hangingPunct="0">
                <a:defRPr/>
              </a:pPr>
              <a:r>
                <a:rPr lang="en-US" b="1" dirty="0">
                  <a:latin typeface="+mn-lt"/>
                  <a:ea typeface="ＭＳ Ｐゴシック" charset="-128"/>
                  <a:cs typeface="+mn-cs"/>
                </a:rPr>
                <a:t>Business Development </a:t>
              </a:r>
            </a:p>
          </p:txBody>
        </p:sp>
        <p:sp>
          <p:nvSpPr>
            <p:cNvPr id="13" name="Rectangle 12"/>
            <p:cNvSpPr/>
            <p:nvPr/>
          </p:nvSpPr>
          <p:spPr>
            <a:xfrm>
              <a:off x="3228658" y="2426732"/>
              <a:ext cx="5682556" cy="646549"/>
            </a:xfrm>
            <a:prstGeom prst="rect">
              <a:avLst/>
            </a:prstGeom>
          </p:spPr>
          <p:txBody>
            <a:bodyPr>
              <a:spAutoFit/>
            </a:bodyPr>
            <a:lstStyle/>
            <a:p>
              <a:pPr eaLnBrk="0" hangingPunct="0">
                <a:defRPr/>
              </a:pPr>
              <a:r>
                <a:rPr lang="en-US" dirty="0">
                  <a:latin typeface="+mn-lt"/>
                  <a:ea typeface="ＭＳ Ｐゴシック" charset="-128"/>
                  <a:cs typeface="+mn-cs"/>
                </a:rPr>
                <a:t>Out-licensing  - Smaller companies and early-stage</a:t>
              </a:r>
            </a:p>
            <a:p>
              <a:pPr eaLnBrk="0" hangingPunct="0">
                <a:defRPr/>
              </a:pPr>
              <a:r>
                <a:rPr lang="en-US" dirty="0">
                  <a:latin typeface="+mn-lt"/>
                  <a:ea typeface="ＭＳ Ｐゴシック" charset="-128"/>
                  <a:cs typeface="+mn-cs"/>
                </a:rPr>
                <a:t>In-licensing     - Larger companies</a:t>
              </a:r>
            </a:p>
          </p:txBody>
        </p:sp>
      </p:grpSp>
      <p:grpSp>
        <p:nvGrpSpPr>
          <p:cNvPr id="5" name="Group 24" descr="&quot;&quot;"/>
          <p:cNvGrpSpPr>
            <a:grpSpLocks/>
          </p:cNvGrpSpPr>
          <p:nvPr/>
        </p:nvGrpSpPr>
        <p:grpSpPr bwMode="auto">
          <a:xfrm>
            <a:off x="346075" y="3648074"/>
            <a:ext cx="8607545" cy="369332"/>
            <a:chOff x="345304" y="3166477"/>
            <a:chExt cx="8607840" cy="368777"/>
          </a:xfrm>
        </p:grpSpPr>
        <p:sp>
          <p:nvSpPr>
            <p:cNvPr id="6" name="Rectangle 5"/>
            <p:cNvSpPr/>
            <p:nvPr/>
          </p:nvSpPr>
          <p:spPr>
            <a:xfrm>
              <a:off x="3228303" y="3166477"/>
              <a:ext cx="5724841" cy="368777"/>
            </a:xfrm>
            <a:prstGeom prst="rect">
              <a:avLst/>
            </a:prstGeom>
          </p:spPr>
          <p:txBody>
            <a:bodyPr wrap="none">
              <a:spAutoFit/>
            </a:bodyPr>
            <a:lstStyle/>
            <a:p>
              <a:pPr eaLnBrk="0" hangingPunct="0">
                <a:defRPr/>
              </a:pPr>
              <a:r>
                <a:rPr lang="en-US" dirty="0">
                  <a:solidFill>
                    <a:prstClr val="black"/>
                  </a:solidFill>
                  <a:latin typeface="+mn-lt"/>
                  <a:ea typeface="ＭＳ Ｐゴシック" charset="-128"/>
                  <a:cs typeface="+mn-cs"/>
                </a:rPr>
                <a:t>Larger companies with marketing and launch products</a:t>
              </a:r>
              <a:endParaRPr lang="en-US" dirty="0">
                <a:latin typeface="+mn-lt"/>
                <a:ea typeface="ＭＳ Ｐゴシック" charset="-128"/>
                <a:cs typeface="+mn-cs"/>
              </a:endParaRPr>
            </a:p>
          </p:txBody>
        </p:sp>
        <p:sp>
          <p:nvSpPr>
            <p:cNvPr id="14" name="Rectangle 13"/>
            <p:cNvSpPr/>
            <p:nvPr/>
          </p:nvSpPr>
          <p:spPr>
            <a:xfrm>
              <a:off x="345304" y="3166477"/>
              <a:ext cx="1817611" cy="368777"/>
            </a:xfrm>
            <a:prstGeom prst="rect">
              <a:avLst/>
            </a:prstGeom>
          </p:spPr>
          <p:txBody>
            <a:bodyPr wrap="none">
              <a:spAutoFit/>
            </a:bodyPr>
            <a:lstStyle/>
            <a:p>
              <a:pPr eaLnBrk="0" hangingPunct="0">
                <a:defRPr/>
              </a:pPr>
              <a:r>
                <a:rPr lang="en-US" b="1" dirty="0">
                  <a:latin typeface="+mn-lt"/>
                  <a:ea typeface="ＭＳ Ｐゴシック" charset="-128"/>
                  <a:cs typeface="+mn-cs"/>
                </a:rPr>
                <a:t>Medical Affairs</a:t>
              </a:r>
              <a:endParaRPr lang="en-US" dirty="0">
                <a:latin typeface="+mn-lt"/>
                <a:ea typeface="ＭＳ Ｐゴシック" charset="-128"/>
                <a:cs typeface="+mn-cs"/>
              </a:endParaRPr>
            </a:p>
          </p:txBody>
        </p:sp>
      </p:grpSp>
      <p:grpSp>
        <p:nvGrpSpPr>
          <p:cNvPr id="22" name="Group 25" descr="&quot;&quot;"/>
          <p:cNvGrpSpPr>
            <a:grpSpLocks/>
          </p:cNvGrpSpPr>
          <p:nvPr/>
        </p:nvGrpSpPr>
        <p:grpSpPr bwMode="auto">
          <a:xfrm>
            <a:off x="346075" y="4173544"/>
            <a:ext cx="7876576" cy="369332"/>
            <a:chOff x="345304" y="3676541"/>
            <a:chExt cx="7878175" cy="368777"/>
          </a:xfrm>
        </p:grpSpPr>
        <p:sp>
          <p:nvSpPr>
            <p:cNvPr id="7" name="Rectangle 6"/>
            <p:cNvSpPr/>
            <p:nvPr/>
          </p:nvSpPr>
          <p:spPr>
            <a:xfrm>
              <a:off x="345304" y="3676541"/>
              <a:ext cx="2177063" cy="368777"/>
            </a:xfrm>
            <a:prstGeom prst="rect">
              <a:avLst/>
            </a:prstGeom>
          </p:spPr>
          <p:txBody>
            <a:bodyPr wrap="none">
              <a:spAutoFit/>
            </a:bodyPr>
            <a:lstStyle/>
            <a:p>
              <a:pPr eaLnBrk="0" hangingPunct="0">
                <a:defRPr/>
              </a:pPr>
              <a:r>
                <a:rPr lang="en-US" b="1" dirty="0">
                  <a:latin typeface="+mn-lt"/>
                  <a:ea typeface="ＭＳ Ｐゴシック" charset="-128"/>
                  <a:cs typeface="+mn-cs"/>
                </a:rPr>
                <a:t>Regulatory Affairs</a:t>
              </a:r>
            </a:p>
          </p:txBody>
        </p:sp>
        <p:sp>
          <p:nvSpPr>
            <p:cNvPr id="15" name="Rectangle 14"/>
            <p:cNvSpPr/>
            <p:nvPr/>
          </p:nvSpPr>
          <p:spPr>
            <a:xfrm>
              <a:off x="3228790" y="3676541"/>
              <a:ext cx="4994689" cy="368777"/>
            </a:xfrm>
            <a:prstGeom prst="rect">
              <a:avLst/>
            </a:prstGeom>
          </p:spPr>
          <p:txBody>
            <a:bodyPr wrap="none">
              <a:spAutoFit/>
            </a:bodyPr>
            <a:lstStyle/>
            <a:p>
              <a:pPr eaLnBrk="0" hangingPunct="0">
                <a:spcBef>
                  <a:spcPct val="20000"/>
                </a:spcBef>
                <a:defRPr/>
              </a:pPr>
              <a:r>
                <a:rPr lang="en-US" dirty="0">
                  <a:solidFill>
                    <a:prstClr val="black"/>
                  </a:solidFill>
                  <a:latin typeface="+mn-lt"/>
                  <a:ea typeface="ＭＳ Ｐゴシック" charset="-128"/>
                  <a:cs typeface="+mn-cs"/>
                </a:rPr>
                <a:t>Service org, Mid- to mega-companies and FDA</a:t>
              </a:r>
            </a:p>
          </p:txBody>
        </p:sp>
      </p:grpSp>
      <p:grpSp>
        <p:nvGrpSpPr>
          <p:cNvPr id="23" name="Group 26" descr="&quot;&quot;"/>
          <p:cNvGrpSpPr>
            <a:grpSpLocks/>
          </p:cNvGrpSpPr>
          <p:nvPr/>
        </p:nvGrpSpPr>
        <p:grpSpPr bwMode="auto">
          <a:xfrm>
            <a:off x="346075" y="4700584"/>
            <a:ext cx="8607545" cy="369332"/>
            <a:chOff x="345304" y="4495800"/>
            <a:chExt cx="8607840" cy="370367"/>
          </a:xfrm>
        </p:grpSpPr>
        <p:sp>
          <p:nvSpPr>
            <p:cNvPr id="16" name="Rectangle 15"/>
            <p:cNvSpPr/>
            <p:nvPr/>
          </p:nvSpPr>
          <p:spPr>
            <a:xfrm>
              <a:off x="345304" y="4495800"/>
              <a:ext cx="2005746" cy="370367"/>
            </a:xfrm>
            <a:prstGeom prst="rect">
              <a:avLst/>
            </a:prstGeom>
          </p:spPr>
          <p:txBody>
            <a:bodyPr wrap="none">
              <a:spAutoFit/>
            </a:bodyPr>
            <a:lstStyle/>
            <a:p>
              <a:pPr eaLnBrk="0" hangingPunct="0">
                <a:defRPr/>
              </a:pPr>
              <a:r>
                <a:rPr lang="en-US" b="1" dirty="0">
                  <a:latin typeface="+mn-lt"/>
                  <a:ea typeface="ＭＳ Ｐゴシック" charset="-128"/>
                  <a:cs typeface="+mn-cs"/>
                </a:rPr>
                <a:t>Product Support</a:t>
              </a:r>
            </a:p>
          </p:txBody>
        </p:sp>
        <p:sp>
          <p:nvSpPr>
            <p:cNvPr id="17" name="Rectangle 16"/>
            <p:cNvSpPr/>
            <p:nvPr/>
          </p:nvSpPr>
          <p:spPr>
            <a:xfrm>
              <a:off x="3228303" y="4495800"/>
              <a:ext cx="5724841" cy="370367"/>
            </a:xfrm>
            <a:prstGeom prst="rect">
              <a:avLst/>
            </a:prstGeom>
          </p:spPr>
          <p:txBody>
            <a:bodyPr wrap="none">
              <a:spAutoFit/>
            </a:bodyPr>
            <a:lstStyle/>
            <a:p>
              <a:pPr eaLnBrk="0" hangingPunct="0">
                <a:defRPr/>
              </a:pPr>
              <a:r>
                <a:rPr lang="en-US" dirty="0">
                  <a:solidFill>
                    <a:prstClr val="black"/>
                  </a:solidFill>
                  <a:latin typeface="+mn-lt"/>
                  <a:ea typeface="ＭＳ Ｐゴシック" charset="-128"/>
                  <a:cs typeface="+mn-cs"/>
                </a:rPr>
                <a:t>Larger companies with marketing and launch products</a:t>
              </a:r>
              <a:endParaRPr lang="en-US" dirty="0">
                <a:latin typeface="+mn-lt"/>
                <a:ea typeface="ＭＳ Ｐゴシック" charset="-128"/>
                <a:cs typeface="+mn-cs"/>
              </a:endParaRPr>
            </a:p>
          </p:txBody>
        </p:sp>
      </p:grpSp>
      <p:grpSp>
        <p:nvGrpSpPr>
          <p:cNvPr id="24" name="Group 27" descr="&quot;&quot;"/>
          <p:cNvGrpSpPr>
            <a:grpSpLocks/>
          </p:cNvGrpSpPr>
          <p:nvPr/>
        </p:nvGrpSpPr>
        <p:grpSpPr bwMode="auto">
          <a:xfrm>
            <a:off x="346075" y="5226046"/>
            <a:ext cx="8662988" cy="646331"/>
            <a:chOff x="345304" y="5029200"/>
            <a:chExt cx="8663903" cy="646550"/>
          </a:xfrm>
        </p:grpSpPr>
        <p:sp>
          <p:nvSpPr>
            <p:cNvPr id="18" name="Rectangle 17"/>
            <p:cNvSpPr/>
            <p:nvPr/>
          </p:nvSpPr>
          <p:spPr>
            <a:xfrm>
              <a:off x="3228508" y="5029200"/>
              <a:ext cx="5780699" cy="646550"/>
            </a:xfrm>
            <a:prstGeom prst="rect">
              <a:avLst/>
            </a:prstGeom>
          </p:spPr>
          <p:txBody>
            <a:bodyPr>
              <a:spAutoFit/>
            </a:bodyPr>
            <a:lstStyle/>
            <a:p>
              <a:pPr eaLnBrk="0" hangingPunct="0">
                <a:defRPr/>
              </a:pPr>
              <a:r>
                <a:rPr lang="en-US" dirty="0">
                  <a:solidFill>
                    <a:prstClr val="black"/>
                  </a:solidFill>
                  <a:latin typeface="+mn-lt"/>
                  <a:ea typeface="ＭＳ Ｐゴシック" charset="-128"/>
                  <a:cs typeface="+mn-cs"/>
                </a:rPr>
                <a:t>Companies with manufacturing and Contract Manufacturing Organizations</a:t>
              </a:r>
              <a:endParaRPr lang="en-US" dirty="0">
                <a:latin typeface="+mn-lt"/>
                <a:ea typeface="ＭＳ Ｐゴシック" charset="-128"/>
                <a:cs typeface="+mn-cs"/>
              </a:endParaRPr>
            </a:p>
          </p:txBody>
        </p:sp>
        <p:sp>
          <p:nvSpPr>
            <p:cNvPr id="19" name="Rectangle 18"/>
            <p:cNvSpPr/>
            <p:nvPr/>
          </p:nvSpPr>
          <p:spPr>
            <a:xfrm>
              <a:off x="345304" y="5029200"/>
              <a:ext cx="967033" cy="369457"/>
            </a:xfrm>
            <a:prstGeom prst="rect">
              <a:avLst/>
            </a:prstGeom>
          </p:spPr>
          <p:txBody>
            <a:bodyPr wrap="none">
              <a:spAutoFit/>
            </a:bodyPr>
            <a:lstStyle/>
            <a:p>
              <a:pPr eaLnBrk="0" hangingPunct="0">
                <a:defRPr/>
              </a:pPr>
              <a:r>
                <a:rPr lang="en-US" b="1" dirty="0">
                  <a:latin typeface="+mn-lt"/>
                  <a:ea typeface="ＭＳ Ｐゴシック" charset="-128"/>
                  <a:cs typeface="+mn-cs"/>
                </a:rPr>
                <a:t>Quality</a:t>
              </a:r>
            </a:p>
          </p:txBody>
        </p:sp>
      </p:grpSp>
      <p:grpSp>
        <p:nvGrpSpPr>
          <p:cNvPr id="25" name="Group 28" descr="&quot;&quot;"/>
          <p:cNvGrpSpPr>
            <a:grpSpLocks/>
          </p:cNvGrpSpPr>
          <p:nvPr/>
        </p:nvGrpSpPr>
        <p:grpSpPr bwMode="auto">
          <a:xfrm>
            <a:off x="341312" y="6059484"/>
            <a:ext cx="8667751" cy="369332"/>
            <a:chOff x="341424" y="5737086"/>
            <a:chExt cx="8667783" cy="369457"/>
          </a:xfrm>
        </p:grpSpPr>
        <p:sp>
          <p:nvSpPr>
            <p:cNvPr id="20" name="Rectangle 19"/>
            <p:cNvSpPr/>
            <p:nvPr/>
          </p:nvSpPr>
          <p:spPr>
            <a:xfrm>
              <a:off x="341424" y="5737086"/>
              <a:ext cx="2864898" cy="369457"/>
            </a:xfrm>
            <a:prstGeom prst="rect">
              <a:avLst/>
            </a:prstGeom>
          </p:spPr>
          <p:txBody>
            <a:bodyPr wrap="none">
              <a:spAutoFit/>
            </a:bodyPr>
            <a:lstStyle/>
            <a:p>
              <a:pPr eaLnBrk="0" hangingPunct="0">
                <a:defRPr/>
              </a:pPr>
              <a:r>
                <a:rPr lang="en-US" b="1" dirty="0">
                  <a:latin typeface="+mn-lt"/>
                  <a:ea typeface="ＭＳ Ｐゴシック" charset="-128"/>
                  <a:cs typeface="+mn-cs"/>
                </a:rPr>
                <a:t>Management Consulting</a:t>
              </a:r>
            </a:p>
          </p:txBody>
        </p:sp>
        <p:sp>
          <p:nvSpPr>
            <p:cNvPr id="21" name="Rectangle 20"/>
            <p:cNvSpPr/>
            <p:nvPr/>
          </p:nvSpPr>
          <p:spPr>
            <a:xfrm>
              <a:off x="3229097" y="5737086"/>
              <a:ext cx="5780110" cy="369457"/>
            </a:xfrm>
            <a:prstGeom prst="rect">
              <a:avLst/>
            </a:prstGeom>
          </p:spPr>
          <p:txBody>
            <a:bodyPr>
              <a:spAutoFit/>
            </a:bodyPr>
            <a:lstStyle/>
            <a:p>
              <a:pPr eaLnBrk="0" hangingPunct="0">
                <a:defRPr/>
              </a:pPr>
              <a:r>
                <a:rPr lang="en-US" dirty="0">
                  <a:solidFill>
                    <a:prstClr val="black"/>
                  </a:solidFill>
                  <a:latin typeface="+mn-lt"/>
                  <a:ea typeface="ＭＳ Ｐゴシック" charset="-128"/>
                  <a:cs typeface="+mn-cs"/>
                </a:rPr>
                <a:t>Consulting companies</a:t>
              </a:r>
              <a:endParaRPr lang="en-US" dirty="0">
                <a:latin typeface="+mn-lt"/>
                <a:ea typeface="ＭＳ Ｐゴシック" charset="-128"/>
                <a:cs typeface="+mn-cs"/>
              </a:endParaRPr>
            </a:p>
          </p:txBody>
        </p:sp>
      </p:gr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5660"/>
            <a:ext cx="8229600" cy="990600"/>
          </a:xfrm>
        </p:spPr>
        <p:txBody>
          <a:bodyPr/>
          <a:lstStyle/>
          <a:p>
            <a:pPr algn="ctr"/>
            <a:r>
              <a:rPr lang="en-US" dirty="0"/>
              <a:t>Salary Data-</a:t>
            </a:r>
            <a:r>
              <a:rPr lang="en-US" dirty="0" err="1"/>
              <a:t>MedImmune</a:t>
            </a:r>
            <a:r>
              <a:rPr lang="en-US" dirty="0"/>
              <a:t>/AZ</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1431363"/>
              </p:ext>
            </p:extLst>
          </p:nvPr>
        </p:nvGraphicFramePr>
        <p:xfrm>
          <a:off x="457200" y="1562100"/>
          <a:ext cx="8229600" cy="506476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solidFill>
                          <a:schemeClr val="tx1"/>
                        </a:solidFill>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pPr algn="l" fontAlgn="ctr"/>
                      <a:r>
                        <a:rPr lang="en-US" sz="2800" b="0" i="0" u="sng" strike="noStrike" dirty="0">
                          <a:solidFill>
                            <a:schemeClr val="tx1"/>
                          </a:solidFill>
                          <a:latin typeface="Calibri"/>
                        </a:rPr>
                        <a:t>Research Associate I</a:t>
                      </a:r>
                    </a:p>
                  </a:txBody>
                  <a:tcPr marL="85725" marR="0" marT="0" marB="0" anchor="ctr"/>
                </a:tc>
                <a:tc>
                  <a:txBody>
                    <a:bodyPr/>
                    <a:lstStyle/>
                    <a:p>
                      <a:pPr algn="r" fontAlgn="ctr"/>
                      <a:r>
                        <a:rPr lang="en-US" sz="2800" b="0" i="0" u="none" strike="noStrike" dirty="0">
                          <a:solidFill>
                            <a:srgbClr val="000000"/>
                          </a:solidFill>
                          <a:latin typeface="Arial Unicode MS"/>
                        </a:rPr>
                        <a:t>$69725</a:t>
                      </a:r>
                    </a:p>
                  </a:txBody>
                  <a:tcPr marL="0" marR="0" marT="0" marB="0" anchor="ctr"/>
                </a:tc>
                <a:tc>
                  <a:txBody>
                    <a:bodyPr/>
                    <a:lstStyle/>
                    <a:p>
                      <a:pPr algn="r" fontAlgn="ctr"/>
                      <a:r>
                        <a:rPr lang="en-US" sz="2800" b="0" i="0" u="none" strike="noStrike" dirty="0">
                          <a:solidFill>
                            <a:srgbClr val="000000"/>
                          </a:solidFill>
                          <a:latin typeface="Arial Unicode MS"/>
                        </a:rPr>
                        <a:t>BS</a:t>
                      </a:r>
                    </a:p>
                  </a:txBody>
                  <a:tcPr marL="0" marR="0" marT="0" marB="0" anchor="ctr"/>
                </a:tc>
                <a:extLst>
                  <a:ext uri="{0D108BD9-81ED-4DB2-BD59-A6C34878D82A}">
                    <a16:rowId xmlns:a16="http://schemas.microsoft.com/office/drawing/2014/main" val="10001"/>
                  </a:ext>
                </a:extLst>
              </a:tr>
              <a:tr h="370840">
                <a:tc>
                  <a:txBody>
                    <a:bodyPr/>
                    <a:lstStyle/>
                    <a:p>
                      <a:pPr algn="l" fontAlgn="ctr"/>
                      <a:r>
                        <a:rPr lang="en-US" sz="2800" b="0" i="0" u="sng" strike="noStrike" dirty="0">
                          <a:solidFill>
                            <a:schemeClr val="tx1"/>
                          </a:solidFill>
                          <a:latin typeface="Calibri"/>
                        </a:rPr>
                        <a:t>Postdoctoral Fellow</a:t>
                      </a:r>
                    </a:p>
                  </a:txBody>
                  <a:tcPr marL="85725" marR="0" marT="0" marB="0" anchor="ctr"/>
                </a:tc>
                <a:tc>
                  <a:txBody>
                    <a:bodyPr/>
                    <a:lstStyle/>
                    <a:p>
                      <a:pPr algn="r" fontAlgn="ctr"/>
                      <a:r>
                        <a:rPr lang="en-US" sz="2800" b="0" i="0" u="none" strike="noStrike" dirty="0">
                          <a:solidFill>
                            <a:srgbClr val="000000"/>
                          </a:solidFill>
                          <a:latin typeface="Arial Unicode MS"/>
                        </a:rPr>
                        <a:t>$67585</a:t>
                      </a:r>
                    </a:p>
                  </a:txBody>
                  <a:tcPr marL="0" marR="0" marT="0" marB="0" anchor="ctr"/>
                </a:tc>
                <a:tc>
                  <a:txBody>
                    <a:bodyPr/>
                    <a:lstStyle/>
                    <a:p>
                      <a:pPr algn="r" fontAlgn="ctr"/>
                      <a:r>
                        <a:rPr lang="en-US" sz="2800" b="0" i="0" u="none" strike="noStrike" dirty="0">
                          <a:solidFill>
                            <a:srgbClr val="000000"/>
                          </a:solidFill>
                          <a:latin typeface="Arial Unicode MS"/>
                        </a:rPr>
                        <a:t>PhD</a:t>
                      </a:r>
                    </a:p>
                  </a:txBody>
                  <a:tcPr marL="0" marR="0" marT="0" marB="0" anchor="ctr"/>
                </a:tc>
                <a:extLst>
                  <a:ext uri="{0D108BD9-81ED-4DB2-BD59-A6C34878D82A}">
                    <a16:rowId xmlns:a16="http://schemas.microsoft.com/office/drawing/2014/main" val="10002"/>
                  </a:ext>
                </a:extLst>
              </a:tr>
              <a:tr h="370840">
                <a:tc>
                  <a:txBody>
                    <a:bodyPr/>
                    <a:lstStyle/>
                    <a:p>
                      <a:pPr algn="l" fontAlgn="ctr"/>
                      <a:r>
                        <a:rPr lang="en-US" sz="2800" b="0" i="0" u="sng" strike="noStrike" dirty="0">
                          <a:solidFill>
                            <a:schemeClr val="tx1"/>
                          </a:solidFill>
                          <a:latin typeface="Calibri"/>
                        </a:rPr>
                        <a:t>Research Associate II</a:t>
                      </a:r>
                    </a:p>
                  </a:txBody>
                  <a:tcPr marL="85725" marR="0" marT="0" marB="0" anchor="ctr"/>
                </a:tc>
                <a:tc>
                  <a:txBody>
                    <a:bodyPr/>
                    <a:lstStyle/>
                    <a:p>
                      <a:pPr algn="r" fontAlgn="ctr"/>
                      <a:r>
                        <a:rPr lang="en-US" sz="2800" b="0" i="0" u="none" strike="noStrike" dirty="0">
                          <a:solidFill>
                            <a:srgbClr val="000000"/>
                          </a:solidFill>
                          <a:latin typeface="Arial Unicode MS"/>
                        </a:rPr>
                        <a:t>$68680 </a:t>
                      </a:r>
                    </a:p>
                  </a:txBody>
                  <a:tcPr marL="0" marR="0" marT="0" marB="0" anchor="ctr"/>
                </a:tc>
                <a:tc>
                  <a:txBody>
                    <a:bodyPr/>
                    <a:lstStyle/>
                    <a:p>
                      <a:pPr algn="r" fontAlgn="ctr"/>
                      <a:r>
                        <a:rPr lang="en-US" sz="2800" b="0" i="0" u="none" strike="noStrike" dirty="0">
                          <a:solidFill>
                            <a:srgbClr val="000000"/>
                          </a:solidFill>
                          <a:latin typeface="Arial Unicode MS"/>
                        </a:rPr>
                        <a:t>BS/MS</a:t>
                      </a:r>
                    </a:p>
                  </a:txBody>
                  <a:tcPr marL="0" marR="0" marT="0" marB="0" anchor="ctr"/>
                </a:tc>
                <a:extLst>
                  <a:ext uri="{0D108BD9-81ED-4DB2-BD59-A6C34878D82A}">
                    <a16:rowId xmlns:a16="http://schemas.microsoft.com/office/drawing/2014/main" val="10003"/>
                  </a:ext>
                </a:extLst>
              </a:tr>
              <a:tr h="370840">
                <a:tc>
                  <a:txBody>
                    <a:bodyPr/>
                    <a:lstStyle/>
                    <a:p>
                      <a:pPr algn="l" fontAlgn="ctr"/>
                      <a:r>
                        <a:rPr lang="en-US" sz="2800" b="0" i="0" u="sng" strike="noStrike" dirty="0">
                          <a:solidFill>
                            <a:schemeClr val="tx1"/>
                          </a:solidFill>
                          <a:latin typeface="Calibri"/>
                        </a:rPr>
                        <a:t>Associate Scientist I</a:t>
                      </a:r>
                    </a:p>
                  </a:txBody>
                  <a:tcPr marL="85725" marR="0" marT="0" marB="0" anchor="ctr"/>
                </a:tc>
                <a:tc>
                  <a:txBody>
                    <a:bodyPr/>
                    <a:lstStyle/>
                    <a:p>
                      <a:pPr algn="r" fontAlgn="ctr"/>
                      <a:r>
                        <a:rPr lang="en-US" sz="2800" b="0" i="0" u="none" strike="noStrike" dirty="0">
                          <a:solidFill>
                            <a:srgbClr val="000000"/>
                          </a:solidFill>
                          <a:latin typeface="Arial Unicode MS"/>
                        </a:rPr>
                        <a:t>$76957</a:t>
                      </a:r>
                    </a:p>
                  </a:txBody>
                  <a:tcPr marL="0" marR="0" marT="0" marB="0" anchor="ctr"/>
                </a:tc>
                <a:tc>
                  <a:txBody>
                    <a:bodyPr/>
                    <a:lstStyle/>
                    <a:p>
                      <a:pPr algn="r" fontAlgn="ctr"/>
                      <a:r>
                        <a:rPr lang="en-US" sz="2800" b="0" i="0" u="none" strike="noStrike" dirty="0">
                          <a:solidFill>
                            <a:srgbClr val="000000"/>
                          </a:solidFill>
                          <a:latin typeface="Arial Unicode MS"/>
                        </a:rPr>
                        <a:t>MS (maybe BS)</a:t>
                      </a:r>
                    </a:p>
                  </a:txBody>
                  <a:tcPr marL="0" marR="0" marT="0" marB="0" anchor="ctr"/>
                </a:tc>
                <a:extLst>
                  <a:ext uri="{0D108BD9-81ED-4DB2-BD59-A6C34878D82A}">
                    <a16:rowId xmlns:a16="http://schemas.microsoft.com/office/drawing/2014/main" val="10004"/>
                  </a:ext>
                </a:extLst>
              </a:tr>
              <a:tr h="370840">
                <a:tc>
                  <a:txBody>
                    <a:bodyPr/>
                    <a:lstStyle/>
                    <a:p>
                      <a:pPr algn="l" fontAlgn="ctr"/>
                      <a:r>
                        <a:rPr lang="en-US" sz="2800" b="0" i="0" u="sng" strike="noStrike" dirty="0">
                          <a:solidFill>
                            <a:schemeClr val="tx1"/>
                          </a:solidFill>
                          <a:latin typeface="Calibri"/>
                        </a:rPr>
                        <a:t>Associate Scientist II</a:t>
                      </a:r>
                    </a:p>
                  </a:txBody>
                  <a:tcPr marL="85725" marR="0" marT="0" marB="0" anchor="ctr"/>
                </a:tc>
                <a:tc>
                  <a:txBody>
                    <a:bodyPr/>
                    <a:lstStyle/>
                    <a:p>
                      <a:pPr algn="r" fontAlgn="ctr"/>
                      <a:r>
                        <a:rPr lang="en-US" sz="2800" b="0" i="0" u="none" strike="noStrike" dirty="0">
                          <a:solidFill>
                            <a:srgbClr val="000000"/>
                          </a:solidFill>
                          <a:latin typeface="Arial Unicode MS"/>
                        </a:rPr>
                        <a:t>$93245</a:t>
                      </a:r>
                    </a:p>
                  </a:txBody>
                  <a:tcPr marL="0" marR="0" marT="0" marB="0" anchor="ctr"/>
                </a:tc>
                <a:tc>
                  <a:txBody>
                    <a:bodyPr/>
                    <a:lstStyle/>
                    <a:p>
                      <a:pPr algn="r" fontAlgn="ctr"/>
                      <a:r>
                        <a:rPr lang="en-US" sz="2800" b="0" i="0" u="none" strike="noStrike" dirty="0">
                          <a:solidFill>
                            <a:srgbClr val="000000"/>
                          </a:solidFill>
                          <a:latin typeface="Arial Unicode MS"/>
                        </a:rPr>
                        <a:t>MS(maybe BS)</a:t>
                      </a:r>
                    </a:p>
                  </a:txBody>
                  <a:tcPr marL="0" marR="0" marT="0" marB="0" anchor="ctr"/>
                </a:tc>
                <a:extLst>
                  <a:ext uri="{0D108BD9-81ED-4DB2-BD59-A6C34878D82A}">
                    <a16:rowId xmlns:a16="http://schemas.microsoft.com/office/drawing/2014/main" val="10005"/>
                  </a:ext>
                </a:extLst>
              </a:tr>
              <a:tr h="370840">
                <a:tc>
                  <a:txBody>
                    <a:bodyPr/>
                    <a:lstStyle/>
                    <a:p>
                      <a:pPr algn="l" fontAlgn="ctr"/>
                      <a:r>
                        <a:rPr lang="en-US" sz="2800" b="0" i="0" u="sng" strike="noStrike" dirty="0">
                          <a:solidFill>
                            <a:schemeClr val="tx1"/>
                          </a:solidFill>
                          <a:latin typeface="Calibri"/>
                        </a:rPr>
                        <a:t>Scientist I</a:t>
                      </a:r>
                    </a:p>
                  </a:txBody>
                  <a:tcPr marL="85725" marR="0" marT="0" marB="0" anchor="ctr"/>
                </a:tc>
                <a:tc>
                  <a:txBody>
                    <a:bodyPr/>
                    <a:lstStyle/>
                    <a:p>
                      <a:pPr algn="r" fontAlgn="ctr"/>
                      <a:r>
                        <a:rPr lang="en-US" sz="2800" b="0" i="0" u="none" strike="noStrike" dirty="0">
                          <a:solidFill>
                            <a:srgbClr val="000000"/>
                          </a:solidFill>
                          <a:latin typeface="Arial Unicode MS"/>
                        </a:rPr>
                        <a:t>$104224</a:t>
                      </a:r>
                    </a:p>
                  </a:txBody>
                  <a:tcPr marL="0" marR="0" marT="0" marB="0" anchor="ctr"/>
                </a:tc>
                <a:tc>
                  <a:txBody>
                    <a:bodyPr/>
                    <a:lstStyle/>
                    <a:p>
                      <a:pPr algn="r" fontAlgn="ctr"/>
                      <a:r>
                        <a:rPr lang="en-US" sz="2800" b="0" i="0" u="none" strike="noStrike" dirty="0">
                          <a:solidFill>
                            <a:srgbClr val="000000"/>
                          </a:solidFill>
                          <a:latin typeface="Arial Unicode MS"/>
                        </a:rPr>
                        <a:t>PhD/MD</a:t>
                      </a:r>
                    </a:p>
                  </a:txBody>
                  <a:tcPr marL="0" marR="0" marT="0" marB="0" anchor="ctr"/>
                </a:tc>
                <a:extLst>
                  <a:ext uri="{0D108BD9-81ED-4DB2-BD59-A6C34878D82A}">
                    <a16:rowId xmlns:a16="http://schemas.microsoft.com/office/drawing/2014/main" val="10006"/>
                  </a:ext>
                </a:extLst>
              </a:tr>
              <a:tr h="370840">
                <a:tc>
                  <a:txBody>
                    <a:bodyPr/>
                    <a:lstStyle/>
                    <a:p>
                      <a:pPr algn="l" fontAlgn="ctr"/>
                      <a:r>
                        <a:rPr lang="en-US" sz="2800" b="0" i="0" u="sng" strike="noStrike" dirty="0">
                          <a:solidFill>
                            <a:schemeClr val="tx1"/>
                          </a:solidFill>
                          <a:latin typeface="Calibri"/>
                        </a:rPr>
                        <a:t>Scientist II</a:t>
                      </a:r>
                    </a:p>
                  </a:txBody>
                  <a:tcPr marL="85725" marR="0" marT="0" marB="0" anchor="ctr"/>
                </a:tc>
                <a:tc>
                  <a:txBody>
                    <a:bodyPr/>
                    <a:lstStyle/>
                    <a:p>
                      <a:pPr algn="r" fontAlgn="ctr"/>
                      <a:r>
                        <a:rPr lang="en-US" sz="2800" b="0" i="0" u="none" strike="noStrike" dirty="0">
                          <a:solidFill>
                            <a:srgbClr val="000000"/>
                          </a:solidFill>
                          <a:latin typeface="Arial Unicode MS"/>
                        </a:rPr>
                        <a:t>$131180</a:t>
                      </a: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800" b="0" i="0" u="none" strike="noStrike" dirty="0">
                          <a:solidFill>
                            <a:srgbClr val="000000"/>
                          </a:solidFill>
                          <a:latin typeface="Arial Unicode MS"/>
                        </a:rPr>
                        <a:t>PhD/MD</a:t>
                      </a:r>
                    </a:p>
                  </a:txBody>
                  <a:tcPr marL="0" marR="0" marT="0" marB="0" anchor="ctr"/>
                </a:tc>
                <a:extLst>
                  <a:ext uri="{0D108BD9-81ED-4DB2-BD59-A6C34878D82A}">
                    <a16:rowId xmlns:a16="http://schemas.microsoft.com/office/drawing/2014/main" val="10007"/>
                  </a:ext>
                </a:extLst>
              </a:tr>
              <a:tr h="370840">
                <a:tc>
                  <a:txBody>
                    <a:bodyPr/>
                    <a:lstStyle/>
                    <a:p>
                      <a:pPr algn="l" fontAlgn="ctr"/>
                      <a:r>
                        <a:rPr lang="en-US" sz="2800" b="0" i="0" u="sng" strike="noStrike" dirty="0">
                          <a:solidFill>
                            <a:schemeClr val="tx1"/>
                          </a:solidFill>
                          <a:latin typeface="Calibri"/>
                        </a:rPr>
                        <a:t>Project Manager</a:t>
                      </a:r>
                    </a:p>
                  </a:txBody>
                  <a:tcPr marL="85725" marR="0" marT="0" marB="0" anchor="ctr"/>
                </a:tc>
                <a:tc>
                  <a:txBody>
                    <a:bodyPr/>
                    <a:lstStyle/>
                    <a:p>
                      <a:pPr algn="r" fontAlgn="ctr"/>
                      <a:r>
                        <a:rPr lang="en-US" sz="2800" b="0" i="0" u="none" strike="noStrike" dirty="0">
                          <a:solidFill>
                            <a:srgbClr val="000000"/>
                          </a:solidFill>
                          <a:latin typeface="Arial Unicode MS"/>
                        </a:rPr>
                        <a:t>$127790</a:t>
                      </a:r>
                    </a:p>
                  </a:txBody>
                  <a:tcPr marL="0" marR="0" marT="0" marB="0" anchor="ctr"/>
                </a:tc>
                <a:tc>
                  <a:txBody>
                    <a:bodyPr/>
                    <a:lstStyle/>
                    <a:p>
                      <a:pPr algn="r" fontAlgn="ctr"/>
                      <a:endParaRPr lang="en-US" sz="2800" b="0" i="0" u="none" strike="noStrike" dirty="0">
                        <a:solidFill>
                          <a:srgbClr val="000000"/>
                        </a:solidFill>
                        <a:latin typeface="Arial Unicode MS"/>
                      </a:endParaRPr>
                    </a:p>
                  </a:txBody>
                  <a:tcPr marL="0" marR="0" marT="0" marB="0" anchor="ctr"/>
                </a:tc>
                <a:extLst>
                  <a:ext uri="{0D108BD9-81ED-4DB2-BD59-A6C34878D82A}">
                    <a16:rowId xmlns:a16="http://schemas.microsoft.com/office/drawing/2014/main" val="10008"/>
                  </a:ext>
                </a:extLst>
              </a:tr>
              <a:tr h="370840">
                <a:tc>
                  <a:txBody>
                    <a:bodyPr/>
                    <a:lstStyle/>
                    <a:p>
                      <a:pPr algn="l" fontAlgn="ctr"/>
                      <a:r>
                        <a:rPr lang="en-US" sz="2800" b="0" i="0" u="sng" strike="noStrike" dirty="0">
                          <a:solidFill>
                            <a:schemeClr val="tx1"/>
                          </a:solidFill>
                          <a:latin typeface="Calibri"/>
                        </a:rPr>
                        <a:t>Senior Manager</a:t>
                      </a:r>
                    </a:p>
                  </a:txBody>
                  <a:tcPr marL="85725" marR="0" marT="0" marB="0" anchor="ctr"/>
                </a:tc>
                <a:tc>
                  <a:txBody>
                    <a:bodyPr/>
                    <a:lstStyle/>
                    <a:p>
                      <a:pPr algn="r" fontAlgn="ctr"/>
                      <a:r>
                        <a:rPr lang="en-US" sz="2800" b="0" i="0" u="none" strike="noStrike" dirty="0">
                          <a:solidFill>
                            <a:srgbClr val="000000"/>
                          </a:solidFill>
                          <a:latin typeface="Arial Unicode MS"/>
                        </a:rPr>
                        <a:t>$141968</a:t>
                      </a: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800" b="0" i="0" u="none" strike="noStrike" dirty="0">
                          <a:solidFill>
                            <a:srgbClr val="000000"/>
                          </a:solidFill>
                          <a:latin typeface="Arial Unicode MS"/>
                        </a:rPr>
                        <a:t>PhD/MD</a:t>
                      </a:r>
                    </a:p>
                  </a:txBody>
                  <a:tcPr marL="0" marR="0" marT="0" marB="0" anchor="ctr"/>
                </a:tc>
                <a:extLst>
                  <a:ext uri="{0D108BD9-81ED-4DB2-BD59-A6C34878D82A}">
                    <a16:rowId xmlns:a16="http://schemas.microsoft.com/office/drawing/2014/main" val="10009"/>
                  </a:ext>
                </a:extLst>
              </a:tr>
              <a:tr h="370840">
                <a:tc>
                  <a:txBody>
                    <a:bodyPr/>
                    <a:lstStyle/>
                    <a:p>
                      <a:pPr algn="l" fontAlgn="ctr"/>
                      <a:r>
                        <a:rPr lang="en-US" sz="2800" b="0" i="0" u="sng" strike="noStrike" dirty="0">
                          <a:solidFill>
                            <a:schemeClr val="tx1"/>
                          </a:solidFill>
                          <a:latin typeface="Calibri"/>
                        </a:rPr>
                        <a:t>Senior Scientist</a:t>
                      </a:r>
                    </a:p>
                  </a:txBody>
                  <a:tcPr marL="85725" marR="0" marT="0" marB="0" anchor="ctr"/>
                </a:tc>
                <a:tc>
                  <a:txBody>
                    <a:bodyPr/>
                    <a:lstStyle/>
                    <a:p>
                      <a:pPr algn="r" fontAlgn="ctr"/>
                      <a:r>
                        <a:rPr lang="en-US" sz="2800" b="0" i="0" u="none" strike="noStrike" dirty="0">
                          <a:solidFill>
                            <a:srgbClr val="000000"/>
                          </a:solidFill>
                          <a:latin typeface="Arial Unicode MS"/>
                        </a:rPr>
                        <a:t>$152643</a:t>
                      </a: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800" b="0" i="0" u="none" strike="noStrike" dirty="0">
                          <a:solidFill>
                            <a:srgbClr val="000000"/>
                          </a:solidFill>
                          <a:latin typeface="Arial Unicode MS"/>
                        </a:rPr>
                        <a:t>PhD/MD</a:t>
                      </a:r>
                    </a:p>
                  </a:txBody>
                  <a:tcPr marL="0" marR="0" marT="0" marB="0" anchor="ctr"/>
                </a:tc>
                <a:extLst>
                  <a:ext uri="{0D108BD9-81ED-4DB2-BD59-A6C34878D82A}">
                    <a16:rowId xmlns:a16="http://schemas.microsoft.com/office/drawing/2014/main" val="10010"/>
                  </a:ext>
                </a:extLst>
              </a:tr>
              <a:tr h="370840">
                <a:tc>
                  <a:txBody>
                    <a:bodyPr/>
                    <a:lstStyle/>
                    <a:p>
                      <a:pPr algn="l" fontAlgn="ctr"/>
                      <a:r>
                        <a:rPr lang="en-US" sz="2800" b="0" i="0" u="sng" strike="noStrike" dirty="0">
                          <a:solidFill>
                            <a:schemeClr val="tx1"/>
                          </a:solidFill>
                          <a:latin typeface="Calibri"/>
                        </a:rPr>
                        <a:t>Director</a:t>
                      </a:r>
                    </a:p>
                  </a:txBody>
                  <a:tcPr marL="85725" marR="0" marT="0" marB="0" anchor="ctr"/>
                </a:tc>
                <a:tc>
                  <a:txBody>
                    <a:bodyPr/>
                    <a:lstStyle/>
                    <a:p>
                      <a:pPr algn="r" fontAlgn="ctr"/>
                      <a:r>
                        <a:rPr lang="en-US" sz="2800" b="0" i="0" u="none" strike="noStrike" dirty="0">
                          <a:solidFill>
                            <a:srgbClr val="000000"/>
                          </a:solidFill>
                          <a:latin typeface="Arial Unicode MS"/>
                        </a:rPr>
                        <a:t>$201668</a:t>
                      </a: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sz="2800" b="0" i="0" u="none" strike="noStrike" dirty="0">
                          <a:solidFill>
                            <a:srgbClr val="000000"/>
                          </a:solidFill>
                          <a:latin typeface="Arial Unicode MS"/>
                        </a:rPr>
                        <a:t>PhD/MD</a:t>
                      </a:r>
                    </a:p>
                  </a:txBody>
                  <a:tcPr marL="0" marR="0" marT="0" marB="0" anchor="ctr"/>
                </a:tc>
                <a:extLst>
                  <a:ext uri="{0D108BD9-81ED-4DB2-BD59-A6C34878D82A}">
                    <a16:rowId xmlns:a16="http://schemas.microsoft.com/office/drawing/2014/main" val="10011"/>
                  </a:ext>
                </a:extLst>
              </a:tr>
            </a:tbl>
          </a:graphicData>
        </a:graphic>
      </p:graphicFrame>
      <p:sp>
        <p:nvSpPr>
          <p:cNvPr id="5" name="TextBox 4"/>
          <p:cNvSpPr txBox="1"/>
          <p:nvPr/>
        </p:nvSpPr>
        <p:spPr>
          <a:xfrm>
            <a:off x="5943600" y="6626860"/>
            <a:ext cx="2939779" cy="276999"/>
          </a:xfrm>
          <a:prstGeom prst="rect">
            <a:avLst/>
          </a:prstGeom>
          <a:noFill/>
        </p:spPr>
        <p:txBody>
          <a:bodyPr wrap="none" rtlCol="0">
            <a:spAutoFit/>
          </a:bodyPr>
          <a:lstStyle/>
          <a:p>
            <a:r>
              <a:rPr lang="en-US" sz="1200" dirty="0"/>
              <a:t>Data from glassdoor.com. Updated 2019</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 y="914400"/>
            <a:ext cx="8839200" cy="990600"/>
          </a:xfrm>
        </p:spPr>
        <p:txBody>
          <a:bodyPr/>
          <a:lstStyle/>
          <a:p>
            <a:pPr algn="ctr"/>
            <a:r>
              <a:rPr lang="en-US" sz="3600" dirty="0">
                <a:ea typeface="ＭＳ Ｐゴシック" charset="-128"/>
              </a:rPr>
              <a:t>Skills Recruiters Seek</a:t>
            </a:r>
          </a:p>
        </p:txBody>
      </p:sp>
      <p:sp>
        <p:nvSpPr>
          <p:cNvPr id="3" name="Content Placeholder 2"/>
          <p:cNvSpPr>
            <a:spLocks noGrp="1"/>
          </p:cNvSpPr>
          <p:nvPr>
            <p:ph idx="1"/>
          </p:nvPr>
        </p:nvSpPr>
        <p:spPr>
          <a:xfrm>
            <a:off x="533400" y="1905000"/>
            <a:ext cx="8229600" cy="36576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2"/>
          <a:lstStyle/>
          <a:p>
            <a:pPr marL="457200" indent="-457200">
              <a:buFont typeface="+mj-lt"/>
              <a:buAutoNum type="arabicPeriod"/>
              <a:defRPr/>
            </a:pPr>
            <a:r>
              <a:rPr lang="en-US" dirty="0"/>
              <a:t>Communication</a:t>
            </a:r>
          </a:p>
          <a:p>
            <a:pPr marL="457200" indent="-457200">
              <a:buFont typeface="+mj-lt"/>
              <a:buAutoNum type="arabicPeriod"/>
              <a:defRPr/>
            </a:pPr>
            <a:r>
              <a:rPr lang="en-US" dirty="0"/>
              <a:t>Problem solving</a:t>
            </a:r>
          </a:p>
          <a:p>
            <a:pPr marL="457200" indent="-457200">
              <a:buFont typeface="+mj-lt"/>
              <a:buAutoNum type="arabicPeriod"/>
              <a:defRPr/>
            </a:pPr>
            <a:r>
              <a:rPr lang="en-US" dirty="0"/>
              <a:t>Team work</a:t>
            </a:r>
          </a:p>
          <a:p>
            <a:pPr marL="457200" indent="-457200">
              <a:buFont typeface="+mj-lt"/>
              <a:buAutoNum type="arabicPeriod"/>
              <a:defRPr/>
            </a:pPr>
            <a:r>
              <a:rPr lang="en-US" dirty="0"/>
              <a:t>Self motivation</a:t>
            </a:r>
          </a:p>
          <a:p>
            <a:pPr marL="457200" indent="-457200">
              <a:buFont typeface="+mj-lt"/>
              <a:buAutoNum type="arabicPeriod"/>
              <a:defRPr/>
            </a:pPr>
            <a:r>
              <a:rPr lang="en-US" dirty="0"/>
              <a:t>Initiative</a:t>
            </a:r>
          </a:p>
          <a:p>
            <a:pPr marL="457200" indent="-457200">
              <a:buFont typeface="+mj-lt"/>
              <a:buAutoNum type="arabicPeriod"/>
              <a:defRPr/>
            </a:pPr>
            <a:r>
              <a:rPr lang="en-US" dirty="0"/>
              <a:t>Logical thinking</a:t>
            </a:r>
          </a:p>
          <a:p>
            <a:pPr marL="457200" indent="-457200">
              <a:buFont typeface="+mj-lt"/>
              <a:buAutoNum type="arabicPeriod"/>
              <a:defRPr/>
            </a:pPr>
            <a:r>
              <a:rPr lang="en-US" dirty="0"/>
              <a:t>Ability to work under pressure</a:t>
            </a:r>
          </a:p>
          <a:p>
            <a:pPr marL="457200" indent="-457200">
              <a:buFont typeface="+mj-lt"/>
              <a:buAutoNum type="arabicPeriod"/>
              <a:defRPr/>
            </a:pPr>
            <a:r>
              <a:rPr lang="en-US" dirty="0"/>
              <a:t>Time management</a:t>
            </a:r>
          </a:p>
          <a:p>
            <a:pPr marL="457200" indent="-457200">
              <a:buFont typeface="+mj-lt"/>
              <a:buAutoNum type="arabicPeriod"/>
              <a:defRPr/>
            </a:pPr>
            <a:r>
              <a:rPr lang="en-US" dirty="0"/>
              <a:t>Work ethic</a:t>
            </a:r>
          </a:p>
          <a:p>
            <a:pPr marL="457200" indent="-457200">
              <a:buFont typeface="+mj-lt"/>
              <a:buAutoNum type="arabicPeriod"/>
              <a:defRPr/>
            </a:pPr>
            <a:r>
              <a:rPr lang="en-US" dirty="0"/>
              <a:t>Dependability</a:t>
            </a:r>
          </a:p>
          <a:p>
            <a:pPr marL="457200" indent="-457200">
              <a:buFont typeface="+mj-lt"/>
              <a:buAutoNum type="arabicPeriod"/>
              <a:defRPr/>
            </a:pPr>
            <a:r>
              <a:rPr lang="en-US" dirty="0"/>
              <a:t>Adaptability</a:t>
            </a:r>
          </a:p>
          <a:p>
            <a:pPr marL="457200" indent="-457200">
              <a:buFont typeface="+mj-lt"/>
              <a:buAutoNum type="arabicPeriod"/>
              <a:defRPr/>
            </a:pPr>
            <a:r>
              <a:rPr lang="en-US" dirty="0"/>
              <a:t>Leadership</a:t>
            </a:r>
          </a:p>
          <a:p>
            <a:pPr marL="457200" indent="-457200">
              <a:buFont typeface="+mj-lt"/>
              <a:buAutoNum type="arabicPeriod"/>
              <a:defRPr/>
            </a:pPr>
            <a:r>
              <a:rPr lang="en-US" dirty="0"/>
              <a:t>Organization</a:t>
            </a:r>
          </a:p>
          <a:p>
            <a:pPr marL="457200" indent="-457200">
              <a:buFont typeface="+mj-lt"/>
              <a:buAutoNum type="arabicPeriod"/>
              <a:defRPr/>
            </a:pPr>
            <a:r>
              <a:rPr lang="en-US" dirty="0"/>
              <a:t>Self confidence</a:t>
            </a:r>
          </a:p>
        </p:txBody>
      </p:sp>
      <p:sp>
        <p:nvSpPr>
          <p:cNvPr id="38915" name="TextBox 3"/>
          <p:cNvSpPr txBox="1">
            <a:spLocks noChangeArrowheads="1"/>
          </p:cNvSpPr>
          <p:nvPr/>
        </p:nvSpPr>
        <p:spPr bwMode="auto">
          <a:xfrm>
            <a:off x="533400" y="5715000"/>
            <a:ext cx="6657975" cy="400050"/>
          </a:xfrm>
          <a:prstGeom prst="rect">
            <a:avLst/>
          </a:prstGeom>
          <a:noFill/>
          <a:ln w="9525">
            <a:noFill/>
            <a:miter lim="800000"/>
            <a:headEnd/>
            <a:tailEnd/>
          </a:ln>
        </p:spPr>
        <p:txBody>
          <a:bodyPr wrap="none">
            <a:spAutoFit/>
          </a:bodyPr>
          <a:lstStyle/>
          <a:p>
            <a:r>
              <a:rPr lang="en-US" sz="2000" i="1"/>
              <a:t>Reference: Monster 2011 Biotech Job Conditions Report</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From AZ last week</a:t>
            </a:r>
          </a:p>
        </p:txBody>
      </p:sp>
      <p:sp>
        <p:nvSpPr>
          <p:cNvPr id="3" name="Content Placeholder 2"/>
          <p:cNvSpPr>
            <a:spLocks noGrp="1"/>
          </p:cNvSpPr>
          <p:nvPr>
            <p:ph idx="1"/>
          </p:nvPr>
        </p:nvSpPr>
        <p:spPr/>
        <p:txBody>
          <a:bodyPr/>
          <a:lstStyle/>
          <a:p>
            <a:pPr lvl="0"/>
            <a:r>
              <a:rPr lang="en-US" dirty="0"/>
              <a:t>Astra Zeneca wants people who are: </a:t>
            </a:r>
          </a:p>
          <a:p>
            <a:pPr lvl="1"/>
            <a:r>
              <a:rPr lang="en-US" dirty="0"/>
              <a:t>Swift to action</a:t>
            </a:r>
          </a:p>
          <a:p>
            <a:pPr lvl="1"/>
            <a:r>
              <a:rPr lang="en-US" dirty="0"/>
              <a:t>Agile and resilient</a:t>
            </a:r>
          </a:p>
          <a:p>
            <a:pPr lvl="1"/>
            <a:r>
              <a:rPr lang="en-US" dirty="0"/>
              <a:t>Confident to lead</a:t>
            </a:r>
          </a:p>
          <a:p>
            <a:pPr lvl="1"/>
            <a:r>
              <a:rPr lang="en-US" dirty="0"/>
              <a:t>Open to collaboration</a:t>
            </a:r>
          </a:p>
          <a:p>
            <a:pPr lvl="1"/>
            <a:r>
              <a:rPr lang="en-US" dirty="0"/>
              <a:t>Curious and inspired</a:t>
            </a:r>
          </a:p>
          <a:p>
            <a:pPr lvl="1"/>
            <a:r>
              <a:rPr lang="en-US" dirty="0"/>
              <a:t>Brave</a:t>
            </a:r>
          </a:p>
          <a:p>
            <a:pPr lvl="1"/>
            <a:r>
              <a:rPr lang="en-US" dirty="0"/>
              <a:t>Focused</a:t>
            </a:r>
          </a:p>
          <a:p>
            <a:pPr lvl="1"/>
            <a:r>
              <a:rPr lang="en-US" dirty="0"/>
              <a:t>Take ownership</a:t>
            </a:r>
          </a:p>
          <a:p>
            <a:endParaRPr lang="en-US" dirty="0"/>
          </a:p>
        </p:txBody>
      </p:sp>
    </p:spTree>
    <p:extLst>
      <p:ext uri="{BB962C8B-B14F-4D97-AF65-F5344CB8AC3E}">
        <p14:creationId xmlns:p14="http://schemas.microsoft.com/office/powerpoint/2010/main" val="9469226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pPr algn="ctr"/>
            <a:r>
              <a:rPr lang="en-US" dirty="0"/>
              <a:t>Finding a Job</a:t>
            </a:r>
          </a:p>
        </p:txBody>
      </p:sp>
      <p:sp>
        <p:nvSpPr>
          <p:cNvPr id="3" name="Content Placeholder 2"/>
          <p:cNvSpPr>
            <a:spLocks noGrp="1"/>
          </p:cNvSpPr>
          <p:nvPr>
            <p:ph idx="1"/>
          </p:nvPr>
        </p:nvSpPr>
        <p:spPr/>
        <p:txBody>
          <a:bodyPr/>
          <a:lstStyle/>
          <a:p>
            <a:endParaRPr lang="en-US" dirty="0"/>
          </a:p>
          <a:p>
            <a:r>
              <a:rPr lang="en-US" dirty="0"/>
              <a:t>Identify companies with money and/or cash infusions</a:t>
            </a:r>
          </a:p>
          <a:p>
            <a:pPr lvl="1"/>
            <a:r>
              <a:rPr lang="en-US" dirty="0">
                <a:hlinkClick r:id="rId2"/>
              </a:rPr>
              <a:t>Fierce</a:t>
            </a:r>
            <a:r>
              <a:rPr lang="en-US" dirty="0"/>
              <a:t>, </a:t>
            </a:r>
            <a:r>
              <a:rPr lang="en-US" dirty="0">
                <a:hlinkClick r:id="rId3"/>
              </a:rPr>
              <a:t>BIO</a:t>
            </a:r>
            <a:r>
              <a:rPr lang="en-US" dirty="0"/>
              <a:t>, </a:t>
            </a:r>
            <a:r>
              <a:rPr lang="en-US" dirty="0" err="1">
                <a:hlinkClick r:id="rId4"/>
              </a:rPr>
              <a:t>LifeSciVC</a:t>
            </a:r>
            <a:r>
              <a:rPr lang="en-US" dirty="0">
                <a:hlinkClick r:id="rId4"/>
              </a:rPr>
              <a:t> </a:t>
            </a:r>
            <a:endParaRPr lang="en-US" dirty="0"/>
          </a:p>
          <a:p>
            <a:r>
              <a:rPr lang="en-US" dirty="0"/>
              <a:t>Identify companies with R&amp;D projects that interest you</a:t>
            </a:r>
          </a:p>
          <a:p>
            <a:pPr lvl="1"/>
            <a:r>
              <a:rPr lang="en-US" dirty="0" err="1"/>
              <a:t>Pubmed</a:t>
            </a:r>
            <a:r>
              <a:rPr lang="en-US" dirty="0"/>
              <a:t>, </a:t>
            </a:r>
            <a:r>
              <a:rPr lang="en-US" dirty="0" err="1"/>
              <a:t>googlepatent</a:t>
            </a:r>
            <a:r>
              <a:rPr lang="en-US" dirty="0"/>
              <a:t>, conference presentations</a:t>
            </a:r>
          </a:p>
          <a:p>
            <a:r>
              <a:rPr lang="en-US" dirty="0"/>
              <a:t>Identify companies in an area you would like to live</a:t>
            </a:r>
          </a:p>
          <a:p>
            <a:r>
              <a:rPr lang="en-US" dirty="0"/>
              <a:t>Build a Network- university alumni, NIH Alumni database, LinkedIn </a:t>
            </a:r>
          </a:p>
          <a:p>
            <a:r>
              <a:rPr lang="en-US" dirty="0"/>
              <a:t>Prepare an industry resume</a:t>
            </a:r>
          </a:p>
          <a:p>
            <a:endParaRPr lang="en-US"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90600"/>
          </a:xfrm>
        </p:spPr>
        <p:txBody>
          <a:bodyPr/>
          <a:lstStyle/>
          <a:p>
            <a:pPr algn="ctr"/>
            <a:r>
              <a:rPr lang="en-US" dirty="0"/>
              <a:t>Trends </a:t>
            </a:r>
          </a:p>
        </p:txBody>
      </p:sp>
      <p:sp>
        <p:nvSpPr>
          <p:cNvPr id="3" name="Content Placeholder 2"/>
          <p:cNvSpPr>
            <a:spLocks noGrp="1"/>
          </p:cNvSpPr>
          <p:nvPr>
            <p:ph idx="1"/>
          </p:nvPr>
        </p:nvSpPr>
        <p:spPr>
          <a:xfrm>
            <a:off x="457200" y="1828800"/>
            <a:ext cx="8229600" cy="3886200"/>
          </a:xfrm>
        </p:spPr>
        <p:txBody>
          <a:bodyPr/>
          <a:lstStyle/>
          <a:p>
            <a:r>
              <a:rPr lang="en-US" sz="2000" dirty="0"/>
              <a:t>From 1980-2010</a:t>
            </a:r>
          </a:p>
          <a:p>
            <a:pPr lvl="1"/>
            <a:r>
              <a:rPr lang="en-US" sz="2000" dirty="0"/>
              <a:t>Search for blockbuster drugs</a:t>
            </a:r>
          </a:p>
          <a:p>
            <a:pPr lvl="1"/>
            <a:r>
              <a:rPr lang="en-US" sz="2000" dirty="0"/>
              <a:t>Industry consolidation</a:t>
            </a:r>
          </a:p>
          <a:p>
            <a:r>
              <a:rPr lang="en-US" sz="2000" dirty="0"/>
              <a:t>From ~2007 </a:t>
            </a:r>
          </a:p>
          <a:p>
            <a:pPr lvl="1"/>
            <a:r>
              <a:rPr lang="en-US" sz="2000" dirty="0"/>
              <a:t>Inefficient R&amp;D</a:t>
            </a:r>
          </a:p>
          <a:p>
            <a:pPr lvl="1"/>
            <a:r>
              <a:rPr lang="en-US" sz="2000" dirty="0"/>
              <a:t>No blockbuster drugs</a:t>
            </a:r>
          </a:p>
          <a:p>
            <a:pPr lvl="1"/>
            <a:r>
              <a:rPr lang="en-US" sz="2000" dirty="0"/>
              <a:t>Patent cliff</a:t>
            </a:r>
          </a:p>
          <a:p>
            <a:pPr lvl="1"/>
            <a:r>
              <a:rPr lang="en-US" sz="2000" dirty="0"/>
              <a:t>Recession</a:t>
            </a:r>
          </a:p>
          <a:p>
            <a:r>
              <a:rPr lang="en-US" sz="2000" dirty="0"/>
              <a:t>New strategies</a:t>
            </a:r>
          </a:p>
          <a:p>
            <a:pPr lvl="1"/>
            <a:r>
              <a:rPr lang="en-US" sz="2000" dirty="0"/>
              <a:t>Downsize</a:t>
            </a:r>
          </a:p>
          <a:p>
            <a:pPr lvl="1"/>
            <a:r>
              <a:rPr lang="en-US" sz="2000" dirty="0"/>
              <a:t>Acquire technologies (not companies)</a:t>
            </a:r>
          </a:p>
          <a:p>
            <a:pPr lvl="1"/>
            <a:r>
              <a:rPr lang="en-US" sz="2000" dirty="0"/>
              <a:t>Switch from blockbuster to market opportunities</a:t>
            </a:r>
          </a:p>
          <a:p>
            <a:pPr lvl="1"/>
            <a:r>
              <a:rPr lang="en-US" sz="2000" dirty="0"/>
              <a:t>Reduce costs</a:t>
            </a:r>
          </a:p>
          <a:p>
            <a:pPr lvl="1"/>
            <a:endParaRPr lang="en-US" dirty="0"/>
          </a:p>
          <a:p>
            <a:endParaRPr lang="en-US" dirty="0"/>
          </a:p>
          <a:p>
            <a:endParaRPr lang="en-US" dirty="0"/>
          </a:p>
        </p:txBody>
      </p:sp>
    </p:spTree>
    <p:extLst>
      <p:ext uri="{BB962C8B-B14F-4D97-AF65-F5344CB8AC3E}">
        <p14:creationId xmlns:p14="http://schemas.microsoft.com/office/powerpoint/2010/main" val="236313508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Resumes</a:t>
            </a:r>
          </a:p>
        </p:txBody>
      </p:sp>
      <p:sp>
        <p:nvSpPr>
          <p:cNvPr id="3" name="Content Placeholder 2"/>
          <p:cNvSpPr>
            <a:spLocks noGrp="1"/>
          </p:cNvSpPr>
          <p:nvPr>
            <p:ph idx="1"/>
          </p:nvPr>
        </p:nvSpPr>
        <p:spPr/>
        <p:txBody>
          <a:bodyPr/>
          <a:lstStyle/>
          <a:p>
            <a:r>
              <a:rPr lang="en-US" dirty="0"/>
              <a:t>Biggest question—WHO is reading your resume?</a:t>
            </a:r>
          </a:p>
          <a:p>
            <a:endParaRPr lang="en-US" dirty="0"/>
          </a:p>
          <a:p>
            <a:pPr lvl="1"/>
            <a:r>
              <a:rPr lang="en-US" dirty="0"/>
              <a:t>Computer = keywords </a:t>
            </a:r>
          </a:p>
          <a:p>
            <a:pPr lvl="1"/>
            <a:r>
              <a:rPr lang="en-US" dirty="0"/>
              <a:t>HR = eligible for hire? experience match need?</a:t>
            </a:r>
          </a:p>
          <a:p>
            <a:pPr lvl="1"/>
            <a:r>
              <a:rPr lang="en-US" dirty="0"/>
              <a:t>Hiring manager = have required skills? can do job well/quickly/cheaply? will make life easier?</a:t>
            </a:r>
          </a:p>
          <a:p>
            <a:pPr lvl="1"/>
            <a:endParaRPr lang="en-US" dirty="0"/>
          </a:p>
        </p:txBody>
      </p:sp>
    </p:spTree>
    <p:extLst>
      <p:ext uri="{BB962C8B-B14F-4D97-AF65-F5344CB8AC3E}">
        <p14:creationId xmlns:p14="http://schemas.microsoft.com/office/powerpoint/2010/main" val="96324734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V and resume examples"/>
          <p:cNvPicPr>
            <a:picLocks noChangeAspect="1"/>
          </p:cNvPicPr>
          <p:nvPr/>
        </p:nvPicPr>
        <p:blipFill rotWithShape="1">
          <a:blip r:embed="rId2"/>
          <a:srcRect l="15555" t="15333" r="13889" b="6654"/>
          <a:stretch/>
        </p:blipFill>
        <p:spPr>
          <a:xfrm>
            <a:off x="-181756" y="-73702"/>
            <a:ext cx="9372600" cy="6477000"/>
          </a:xfrm>
          <a:prstGeom prst="rect">
            <a:avLst/>
          </a:prstGeom>
        </p:spPr>
      </p:pic>
      <p:sp>
        <p:nvSpPr>
          <p:cNvPr id="7" name="TextBox 6"/>
          <p:cNvSpPr txBox="1"/>
          <p:nvPr/>
        </p:nvSpPr>
        <p:spPr>
          <a:xfrm>
            <a:off x="5334000" y="6522396"/>
            <a:ext cx="3646063" cy="369332"/>
          </a:xfrm>
          <a:prstGeom prst="rect">
            <a:avLst/>
          </a:prstGeom>
          <a:noFill/>
        </p:spPr>
        <p:txBody>
          <a:bodyPr wrap="none" rtlCol="0">
            <a:spAutoFit/>
          </a:bodyPr>
          <a:lstStyle/>
          <a:p>
            <a:r>
              <a:rPr lang="en-US" dirty="0"/>
              <a:t>Thanks to Kim Petrie @Vanderbilt</a:t>
            </a:r>
          </a:p>
        </p:txBody>
      </p:sp>
      <p:sp>
        <p:nvSpPr>
          <p:cNvPr id="2" name="Title 1" hidden="1">
            <a:extLst>
              <a:ext uri="{FF2B5EF4-FFF2-40B4-BE49-F238E27FC236}">
                <a16:creationId xmlns:a16="http://schemas.microsoft.com/office/drawing/2014/main" id="{26260433-64FE-41A3-BE9C-2695CB021A17}"/>
              </a:ext>
            </a:extLst>
          </p:cNvPr>
          <p:cNvSpPr>
            <a:spLocks noGrp="1"/>
          </p:cNvSpPr>
          <p:nvPr>
            <p:ph type="title"/>
          </p:nvPr>
        </p:nvSpPr>
        <p:spPr/>
        <p:txBody>
          <a:bodyPr/>
          <a:lstStyle/>
          <a:p>
            <a:r>
              <a:rPr lang="en-US" dirty="0"/>
              <a:t>CV &amp; Resume</a:t>
            </a:r>
          </a:p>
        </p:txBody>
      </p:sp>
    </p:spTree>
    <p:extLst>
      <p:ext uri="{BB962C8B-B14F-4D97-AF65-F5344CB8AC3E}">
        <p14:creationId xmlns:p14="http://schemas.microsoft.com/office/powerpoint/2010/main" val="133269225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algn="ctr" eaLnBrk="1" hangingPunct="1"/>
            <a:r>
              <a:rPr lang="en-US" dirty="0"/>
              <a:t>Components</a:t>
            </a:r>
          </a:p>
        </p:txBody>
      </p:sp>
      <p:sp>
        <p:nvSpPr>
          <p:cNvPr id="8195" name="Rectangle 5"/>
          <p:cNvSpPr>
            <a:spLocks noGrp="1" noChangeArrowheads="1"/>
          </p:cNvSpPr>
          <p:nvPr>
            <p:ph type="body" sz="half" idx="1"/>
          </p:nvPr>
        </p:nvSpPr>
        <p:spPr/>
        <p:txBody>
          <a:bodyPr/>
          <a:lstStyle/>
          <a:p>
            <a:pPr eaLnBrk="1" hangingPunct="1">
              <a:lnSpc>
                <a:spcPct val="90000"/>
              </a:lnSpc>
            </a:pPr>
            <a:r>
              <a:rPr lang="en-US" sz="2400" dirty="0">
                <a:solidFill>
                  <a:srgbClr val="006666"/>
                </a:solidFill>
              </a:rPr>
              <a:t>Summary of qualifications</a:t>
            </a:r>
          </a:p>
          <a:p>
            <a:pPr eaLnBrk="1" hangingPunct="1">
              <a:lnSpc>
                <a:spcPct val="90000"/>
              </a:lnSpc>
            </a:pPr>
            <a:r>
              <a:rPr lang="en-US" sz="2400" dirty="0"/>
              <a:t>Contact information</a:t>
            </a:r>
          </a:p>
          <a:p>
            <a:pPr eaLnBrk="1" hangingPunct="1">
              <a:lnSpc>
                <a:spcPct val="90000"/>
              </a:lnSpc>
            </a:pPr>
            <a:r>
              <a:rPr lang="en-US" sz="2400" dirty="0"/>
              <a:t>Education</a:t>
            </a:r>
          </a:p>
          <a:p>
            <a:pPr eaLnBrk="1" hangingPunct="1">
              <a:lnSpc>
                <a:spcPct val="90000"/>
              </a:lnSpc>
            </a:pPr>
            <a:r>
              <a:rPr lang="en-US" sz="2400" dirty="0"/>
              <a:t>[Post-grad education]</a:t>
            </a:r>
          </a:p>
          <a:p>
            <a:pPr eaLnBrk="1" hangingPunct="1">
              <a:lnSpc>
                <a:spcPct val="90000"/>
              </a:lnSpc>
            </a:pPr>
            <a:r>
              <a:rPr lang="en-US" sz="2400" dirty="0"/>
              <a:t>Certifications/Licensures</a:t>
            </a:r>
          </a:p>
          <a:p>
            <a:pPr eaLnBrk="1" hangingPunct="1">
              <a:lnSpc>
                <a:spcPct val="90000"/>
              </a:lnSpc>
            </a:pPr>
            <a:r>
              <a:rPr lang="en-US" sz="2400" dirty="0"/>
              <a:t>Research/Employment history</a:t>
            </a:r>
          </a:p>
          <a:p>
            <a:pPr eaLnBrk="1" hangingPunct="1">
              <a:lnSpc>
                <a:spcPct val="90000"/>
              </a:lnSpc>
            </a:pPr>
            <a:r>
              <a:rPr lang="en-US" sz="2400" dirty="0"/>
              <a:t>Teaching/Mentoring</a:t>
            </a:r>
          </a:p>
          <a:p>
            <a:pPr eaLnBrk="1" hangingPunct="1">
              <a:lnSpc>
                <a:spcPct val="90000"/>
              </a:lnSpc>
            </a:pPr>
            <a:r>
              <a:rPr lang="en-US" sz="2400" dirty="0"/>
              <a:t>Leadership</a:t>
            </a:r>
          </a:p>
          <a:p>
            <a:pPr eaLnBrk="1" hangingPunct="1">
              <a:lnSpc>
                <a:spcPct val="90000"/>
              </a:lnSpc>
            </a:pPr>
            <a:r>
              <a:rPr lang="en-US" sz="2400" dirty="0"/>
              <a:t>Honors and awards</a:t>
            </a:r>
          </a:p>
          <a:p>
            <a:pPr eaLnBrk="1" hangingPunct="1">
              <a:lnSpc>
                <a:spcPct val="90000"/>
              </a:lnSpc>
            </a:pPr>
            <a:endParaRPr lang="en-US" sz="2400" dirty="0"/>
          </a:p>
          <a:p>
            <a:pPr eaLnBrk="1" hangingPunct="1">
              <a:lnSpc>
                <a:spcPct val="90000"/>
              </a:lnSpc>
            </a:pPr>
            <a:endParaRPr lang="en-US" sz="2000" dirty="0"/>
          </a:p>
        </p:txBody>
      </p:sp>
      <p:sp>
        <p:nvSpPr>
          <p:cNvPr id="8196" name="Rectangle 6"/>
          <p:cNvSpPr>
            <a:spLocks noGrp="1" noChangeArrowheads="1"/>
          </p:cNvSpPr>
          <p:nvPr>
            <p:ph type="body" sz="half" idx="2"/>
          </p:nvPr>
        </p:nvSpPr>
        <p:spPr>
          <a:xfrm>
            <a:off x="4648200" y="1981200"/>
            <a:ext cx="4038600" cy="4648200"/>
          </a:xfrm>
        </p:spPr>
        <p:txBody>
          <a:bodyPr/>
          <a:lstStyle/>
          <a:p>
            <a:pPr eaLnBrk="1" hangingPunct="1">
              <a:lnSpc>
                <a:spcPct val="90000"/>
              </a:lnSpc>
            </a:pPr>
            <a:r>
              <a:rPr lang="en-US" sz="2400" dirty="0"/>
              <a:t>Service</a:t>
            </a:r>
          </a:p>
          <a:p>
            <a:pPr eaLnBrk="1" hangingPunct="1">
              <a:lnSpc>
                <a:spcPct val="90000"/>
              </a:lnSpc>
            </a:pPr>
            <a:r>
              <a:rPr lang="en-US" sz="2400" dirty="0"/>
              <a:t>Memberships</a:t>
            </a:r>
          </a:p>
          <a:p>
            <a:pPr eaLnBrk="1" hangingPunct="1">
              <a:lnSpc>
                <a:spcPct val="90000"/>
              </a:lnSpc>
            </a:pPr>
            <a:r>
              <a:rPr lang="en-US" sz="2400" dirty="0"/>
              <a:t>Grant support</a:t>
            </a:r>
          </a:p>
          <a:p>
            <a:pPr eaLnBrk="1" hangingPunct="1">
              <a:lnSpc>
                <a:spcPct val="90000"/>
              </a:lnSpc>
            </a:pPr>
            <a:r>
              <a:rPr lang="en-US" sz="2400" dirty="0"/>
              <a:t>Major invited speeches</a:t>
            </a:r>
          </a:p>
          <a:p>
            <a:pPr eaLnBrk="1" hangingPunct="1">
              <a:lnSpc>
                <a:spcPct val="90000"/>
              </a:lnSpc>
            </a:pPr>
            <a:r>
              <a:rPr lang="en-US" sz="2400" dirty="0"/>
              <a:t>Patents/Inventions</a:t>
            </a:r>
          </a:p>
          <a:p>
            <a:pPr eaLnBrk="1" hangingPunct="1">
              <a:lnSpc>
                <a:spcPct val="90000"/>
              </a:lnSpc>
            </a:pPr>
            <a:r>
              <a:rPr lang="en-US" sz="2400" dirty="0"/>
              <a:t>Publications</a:t>
            </a:r>
          </a:p>
          <a:p>
            <a:pPr eaLnBrk="1" hangingPunct="1">
              <a:lnSpc>
                <a:spcPct val="90000"/>
              </a:lnSpc>
              <a:buFont typeface="Wingdings" pitchFamily="2" charset="2"/>
              <a:buNone/>
            </a:pPr>
            <a:endParaRPr lang="en-US" sz="2000" dirty="0"/>
          </a:p>
          <a:p>
            <a:pPr eaLnBrk="1" hangingPunct="1">
              <a:lnSpc>
                <a:spcPct val="90000"/>
              </a:lnSpc>
              <a:buFont typeface="Wingdings" pitchFamily="2" charset="2"/>
              <a:buNone/>
            </a:pPr>
            <a:r>
              <a:rPr lang="en-US" sz="2000" dirty="0"/>
              <a:t>* Not exhaustive; order can vary; component titles can be personalized</a:t>
            </a:r>
          </a:p>
        </p:txBody>
      </p:sp>
      <p:sp>
        <p:nvSpPr>
          <p:cNvPr id="5" name="Rectangle 4"/>
          <p:cNvSpPr/>
          <p:nvPr/>
        </p:nvSpPr>
        <p:spPr>
          <a:xfrm>
            <a:off x="2524125" y="5867400"/>
            <a:ext cx="6619875" cy="757130"/>
          </a:xfrm>
          <a:prstGeom prst="rect">
            <a:avLst/>
          </a:prstGeom>
        </p:spPr>
        <p:txBody>
          <a:bodyPr wrap="square">
            <a:spAutoFit/>
          </a:bodyPr>
          <a:lstStyle/>
          <a:p>
            <a:pPr marL="342900" lvl="0" indent="-342900" algn="l" eaLnBrk="1" hangingPunct="1">
              <a:lnSpc>
                <a:spcPct val="90000"/>
              </a:lnSpc>
              <a:spcBef>
                <a:spcPct val="20000"/>
              </a:spcBef>
              <a:buClr>
                <a:srgbClr val="006666"/>
              </a:buClr>
              <a:buSzPct val="75000"/>
              <a:buFont typeface="Wingdings" pitchFamily="28" charset="2"/>
              <a:buChar char="n"/>
            </a:pPr>
            <a:r>
              <a:rPr lang="en-US" sz="2400" kern="0" dirty="0">
                <a:solidFill>
                  <a:srgbClr val="006666"/>
                </a:solidFill>
                <a:latin typeface="Arial"/>
              </a:rPr>
              <a:t>RESUMES: Summary of qualifications and Skills</a:t>
            </a:r>
          </a:p>
        </p:txBody>
      </p:sp>
    </p:spTree>
    <p:extLst>
      <p:ext uri="{BB962C8B-B14F-4D97-AF65-F5344CB8AC3E}">
        <p14:creationId xmlns:p14="http://schemas.microsoft.com/office/powerpoint/2010/main" val="3428357993"/>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609600"/>
            <a:ext cx="7772400" cy="685800"/>
          </a:xfrm>
        </p:spPr>
        <p:txBody>
          <a:bodyPr/>
          <a:lstStyle/>
          <a:p>
            <a:r>
              <a:rPr lang="en-US" sz="3600"/>
              <a:t>Summary/Objective Statement</a:t>
            </a:r>
          </a:p>
        </p:txBody>
      </p:sp>
      <p:sp>
        <p:nvSpPr>
          <p:cNvPr id="183299" name="Rectangle 3"/>
          <p:cNvSpPr>
            <a:spLocks noGrp="1" noChangeArrowheads="1"/>
          </p:cNvSpPr>
          <p:nvPr>
            <p:ph type="body" idx="1"/>
          </p:nvPr>
        </p:nvSpPr>
        <p:spPr>
          <a:xfrm>
            <a:off x="304800" y="1676400"/>
            <a:ext cx="8610600" cy="4114800"/>
          </a:xfrm>
        </p:spPr>
        <p:txBody>
          <a:bodyPr/>
          <a:lstStyle/>
          <a:p>
            <a:pPr>
              <a:lnSpc>
                <a:spcPct val="90000"/>
              </a:lnSpc>
            </a:pPr>
            <a:r>
              <a:rPr lang="en-US" sz="2400"/>
              <a:t>Typically only for resumes</a:t>
            </a:r>
          </a:p>
          <a:p>
            <a:pPr>
              <a:lnSpc>
                <a:spcPct val="90000"/>
              </a:lnSpc>
            </a:pPr>
            <a:r>
              <a:rPr lang="en-US" sz="2400"/>
              <a:t>First (and easiest) place to adjust for job ad</a:t>
            </a:r>
          </a:p>
          <a:p>
            <a:pPr>
              <a:lnSpc>
                <a:spcPct val="90000"/>
              </a:lnSpc>
              <a:buFont typeface="Wingdings" pitchFamily="2" charset="2"/>
              <a:buNone/>
            </a:pPr>
            <a:endParaRPr lang="en-US" sz="2400"/>
          </a:p>
          <a:p>
            <a:pPr>
              <a:lnSpc>
                <a:spcPct val="90000"/>
              </a:lnSpc>
            </a:pPr>
            <a:r>
              <a:rPr lang="en-US" sz="2400"/>
              <a:t>Seeking a responsible position in an industry lab doing cancer research.</a:t>
            </a:r>
          </a:p>
          <a:p>
            <a:pPr>
              <a:lnSpc>
                <a:spcPct val="90000"/>
              </a:lnSpc>
            </a:pPr>
            <a:r>
              <a:rPr lang="en-US" sz="2400"/>
              <a:t>Cancer Biologist with 10 years of experience managing multiple projects in the following areas:</a:t>
            </a:r>
          </a:p>
          <a:p>
            <a:pPr lvl="1">
              <a:lnSpc>
                <a:spcPct val="90000"/>
              </a:lnSpc>
            </a:pPr>
            <a:r>
              <a:rPr lang="en-US" sz="2000"/>
              <a:t>6 years experience in mouse models of prostate cancer</a:t>
            </a:r>
          </a:p>
          <a:p>
            <a:pPr lvl="1">
              <a:lnSpc>
                <a:spcPct val="90000"/>
              </a:lnSpc>
            </a:pPr>
            <a:r>
              <a:rPr lang="en-US" sz="2000"/>
              <a:t>4 years experience in yeast as a model system for cancer genetics</a:t>
            </a:r>
          </a:p>
          <a:p>
            <a:pPr lvl="1">
              <a:lnSpc>
                <a:spcPct val="90000"/>
              </a:lnSpc>
            </a:pPr>
            <a:r>
              <a:rPr lang="en-US" sz="2000"/>
              <a:t>Supervision of lab personnel</a:t>
            </a:r>
          </a:p>
          <a:p>
            <a:pPr lvl="1">
              <a:lnSpc>
                <a:spcPct val="90000"/>
              </a:lnSpc>
            </a:pPr>
            <a:r>
              <a:rPr lang="en-US" sz="2000"/>
              <a:t>Management of lab budget</a:t>
            </a:r>
          </a:p>
          <a:p>
            <a:pPr>
              <a:lnSpc>
                <a:spcPct val="90000"/>
              </a:lnSpc>
            </a:pPr>
            <a:endParaRPr lang="en-US" sz="2400"/>
          </a:p>
          <a:p>
            <a:pPr>
              <a:lnSpc>
                <a:spcPct val="90000"/>
              </a:lnSpc>
            </a:pPr>
            <a:endParaRPr lang="en-US" sz="2400"/>
          </a:p>
        </p:txBody>
      </p:sp>
      <p:grpSp>
        <p:nvGrpSpPr>
          <p:cNvPr id="2" name="Group 8" descr="&quot;&quot;"/>
          <p:cNvGrpSpPr>
            <a:grpSpLocks/>
          </p:cNvGrpSpPr>
          <p:nvPr/>
        </p:nvGrpSpPr>
        <p:grpSpPr bwMode="auto">
          <a:xfrm>
            <a:off x="762000" y="2819400"/>
            <a:ext cx="6858000" cy="762000"/>
            <a:chOff x="480" y="1776"/>
            <a:chExt cx="4320" cy="480"/>
          </a:xfrm>
        </p:grpSpPr>
        <p:sp>
          <p:nvSpPr>
            <p:cNvPr id="183302" name="Line 6"/>
            <p:cNvSpPr>
              <a:spLocks noChangeShapeType="1"/>
            </p:cNvSpPr>
            <p:nvPr/>
          </p:nvSpPr>
          <p:spPr bwMode="auto">
            <a:xfrm>
              <a:off x="480" y="1776"/>
              <a:ext cx="4320" cy="480"/>
            </a:xfrm>
            <a:prstGeom prst="line">
              <a:avLst/>
            </a:prstGeom>
            <a:noFill/>
            <a:ln w="38100">
              <a:solidFill>
                <a:srgbClr val="FF0000"/>
              </a:solidFill>
              <a:round/>
              <a:headEnd/>
              <a:tailEnd/>
            </a:ln>
            <a:effectLst/>
          </p:spPr>
          <p:txBody>
            <a:bodyPr/>
            <a:lstStyle/>
            <a:p>
              <a:endParaRPr lang="en-US"/>
            </a:p>
          </p:txBody>
        </p:sp>
        <p:sp>
          <p:nvSpPr>
            <p:cNvPr id="183303" name="Line 7"/>
            <p:cNvSpPr>
              <a:spLocks noChangeShapeType="1"/>
            </p:cNvSpPr>
            <p:nvPr/>
          </p:nvSpPr>
          <p:spPr bwMode="auto">
            <a:xfrm flipV="1">
              <a:off x="576" y="1824"/>
              <a:ext cx="4128" cy="432"/>
            </a:xfrm>
            <a:prstGeom prst="line">
              <a:avLst/>
            </a:prstGeom>
            <a:noFill/>
            <a:ln w="38100">
              <a:solidFill>
                <a:srgbClr val="FF0000"/>
              </a:solidFill>
              <a:round/>
              <a:headEnd/>
              <a:tailEnd/>
            </a:ln>
            <a:effectLst/>
          </p:spPr>
          <p:txBody>
            <a:bodyPr/>
            <a:lstStyle/>
            <a:p>
              <a:endParaRPr lang="en-US"/>
            </a:p>
          </p:txBody>
        </p:sp>
      </p:grpSp>
    </p:spTree>
    <p:extLst>
      <p:ext uri="{BB962C8B-B14F-4D97-AF65-F5344CB8AC3E}">
        <p14:creationId xmlns:p14="http://schemas.microsoft.com/office/powerpoint/2010/main" val="2866520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29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329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2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329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3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Research/Work History</a:t>
            </a:r>
          </a:p>
        </p:txBody>
      </p:sp>
      <p:sp>
        <p:nvSpPr>
          <p:cNvPr id="3" name="Content Placeholder 2"/>
          <p:cNvSpPr>
            <a:spLocks noGrp="1"/>
          </p:cNvSpPr>
          <p:nvPr>
            <p:ph idx="1"/>
          </p:nvPr>
        </p:nvSpPr>
        <p:spPr>
          <a:xfrm>
            <a:off x="381000" y="1905000"/>
            <a:ext cx="8229600" cy="3886200"/>
          </a:xfrm>
        </p:spPr>
        <p:txBody>
          <a:bodyPr/>
          <a:lstStyle/>
          <a:p>
            <a:r>
              <a:rPr lang="en-US" dirty="0"/>
              <a:t>Describe what you have done, in a way that is relevant to the job you are applying to.</a:t>
            </a:r>
          </a:p>
          <a:p>
            <a:r>
              <a:rPr lang="en-US" dirty="0"/>
              <a:t>Do X to understand Y</a:t>
            </a:r>
          </a:p>
          <a:p>
            <a:endParaRPr lang="en-US" dirty="0"/>
          </a:p>
          <a:p>
            <a:pPr>
              <a:buNone/>
            </a:pPr>
            <a:r>
              <a:rPr lang="en-US" dirty="0"/>
              <a:t>2002-2006 </a:t>
            </a:r>
          </a:p>
          <a:p>
            <a:pPr>
              <a:buNone/>
            </a:pPr>
            <a:r>
              <a:rPr lang="en-US" dirty="0"/>
              <a:t>Postdoctoral Researcher	</a:t>
            </a:r>
          </a:p>
          <a:p>
            <a:pPr>
              <a:buNone/>
            </a:pPr>
            <a:r>
              <a:rPr lang="en-US" dirty="0"/>
              <a:t>Wadsworth Center, New York State Department of Health, Albany, NY</a:t>
            </a:r>
          </a:p>
          <a:p>
            <a:pPr lvl="1"/>
            <a:r>
              <a:rPr lang="en-US" u="sng" dirty="0"/>
              <a:t>Explored group II </a:t>
            </a:r>
            <a:r>
              <a:rPr lang="en-US" u="sng" dirty="0" err="1"/>
              <a:t>intron</a:t>
            </a:r>
            <a:r>
              <a:rPr lang="en-US" u="sng" dirty="0"/>
              <a:t> mobility pathways </a:t>
            </a:r>
            <a:r>
              <a:rPr lang="en-US" dirty="0"/>
              <a:t>and mechanisms to understand how DNA can insert into non-ideal locations</a:t>
            </a:r>
          </a:p>
          <a:p>
            <a:pPr>
              <a:buNone/>
            </a:pPr>
            <a:endParaRPr lang="en-US" dirty="0"/>
          </a:p>
          <a:p>
            <a:endParaRPr lang="en-US" sz="1600" dirty="0"/>
          </a:p>
          <a:p>
            <a:endParaRPr lang="en-US" dirty="0"/>
          </a:p>
        </p:txBody>
      </p:sp>
    </p:spTree>
    <p:extLst>
      <p:ext uri="{BB962C8B-B14F-4D97-AF65-F5344CB8AC3E}">
        <p14:creationId xmlns:p14="http://schemas.microsoft.com/office/powerpoint/2010/main" val="392268403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a:t>Skills and Techniques</a:t>
            </a:r>
          </a:p>
        </p:txBody>
      </p:sp>
      <p:sp>
        <p:nvSpPr>
          <p:cNvPr id="22531" name="Rectangle 3"/>
          <p:cNvSpPr>
            <a:spLocks noGrp="1" noChangeArrowheads="1"/>
          </p:cNvSpPr>
          <p:nvPr>
            <p:ph type="body" idx="1"/>
          </p:nvPr>
        </p:nvSpPr>
        <p:spPr>
          <a:xfrm>
            <a:off x="457200" y="2286000"/>
            <a:ext cx="8229600" cy="3962400"/>
          </a:xfrm>
        </p:spPr>
        <p:txBody>
          <a:bodyPr/>
          <a:lstStyle/>
          <a:p>
            <a:pPr eaLnBrk="1" hangingPunct="1">
              <a:lnSpc>
                <a:spcPct val="90000"/>
              </a:lnSpc>
            </a:pPr>
            <a:r>
              <a:rPr lang="pt-BR"/>
              <a:t>Not a laundry list!</a:t>
            </a:r>
          </a:p>
          <a:p>
            <a:pPr eaLnBrk="1" hangingPunct="1">
              <a:lnSpc>
                <a:spcPct val="90000"/>
              </a:lnSpc>
            </a:pPr>
            <a:r>
              <a:rPr lang="pt-BR"/>
              <a:t>Keep computer filters in mind</a:t>
            </a:r>
          </a:p>
          <a:p>
            <a:pPr eaLnBrk="1" hangingPunct="1">
              <a:lnSpc>
                <a:spcPct val="90000"/>
              </a:lnSpc>
            </a:pPr>
            <a:r>
              <a:rPr lang="pt-BR"/>
              <a:t>Organize</a:t>
            </a:r>
          </a:p>
          <a:p>
            <a:pPr lvl="1" eaLnBrk="1" hangingPunct="1">
              <a:lnSpc>
                <a:spcPct val="90000"/>
              </a:lnSpc>
              <a:spcBef>
                <a:spcPct val="50000"/>
              </a:spcBef>
            </a:pPr>
            <a:r>
              <a:rPr lang="en-US" sz="2000" i="1"/>
              <a:t>Biochemistry</a:t>
            </a:r>
            <a:r>
              <a:rPr lang="en-US" sz="2000"/>
              <a:t>: protein purification, Western blotting, </a:t>
            </a:r>
            <a:r>
              <a:rPr lang="en-US" sz="2000" i="1"/>
              <a:t>in vitro</a:t>
            </a:r>
            <a:r>
              <a:rPr lang="en-US" sz="2000"/>
              <a:t> cell-free extracts, spectroscopy, electrophoresis</a:t>
            </a:r>
            <a:endParaRPr lang="en-US" sz="2000" i="1"/>
          </a:p>
          <a:p>
            <a:pPr lvl="1" eaLnBrk="1" hangingPunct="1">
              <a:lnSpc>
                <a:spcPct val="90000"/>
              </a:lnSpc>
            </a:pPr>
            <a:r>
              <a:rPr lang="en-US" sz="2000" i="1"/>
              <a:t>Cell biology</a:t>
            </a:r>
            <a:r>
              <a:rPr lang="en-US" sz="2000"/>
              <a:t>: cell culture (bacterial, insect, mammalian), flow cytometry, immunofluorescence</a:t>
            </a:r>
            <a:endParaRPr lang="en-US" sz="2000" i="1"/>
          </a:p>
          <a:p>
            <a:pPr lvl="1" eaLnBrk="1" hangingPunct="1">
              <a:lnSpc>
                <a:spcPct val="90000"/>
              </a:lnSpc>
            </a:pPr>
            <a:r>
              <a:rPr lang="en-US" sz="2000" i="1"/>
              <a:t>Microscopy</a:t>
            </a:r>
            <a:r>
              <a:rPr lang="en-US" sz="2000"/>
              <a:t>: light microscopy, epifluorescence microscopy, confocal microscopy</a:t>
            </a:r>
            <a:endParaRPr lang="en-US" sz="2000" i="1"/>
          </a:p>
          <a:p>
            <a:pPr lvl="1" eaLnBrk="1" hangingPunct="1">
              <a:lnSpc>
                <a:spcPct val="90000"/>
              </a:lnSpc>
            </a:pPr>
            <a:r>
              <a:rPr lang="en-US" sz="2000" i="1"/>
              <a:t>Molecular biology</a:t>
            </a:r>
            <a:r>
              <a:rPr lang="en-US" sz="2000"/>
              <a:t>: gene cloning (prokaryotic and eukaryotic), PCR, Southern blotting</a:t>
            </a:r>
          </a:p>
        </p:txBody>
      </p:sp>
    </p:spTree>
    <p:extLst>
      <p:ext uri="{BB962C8B-B14F-4D97-AF65-F5344CB8AC3E}">
        <p14:creationId xmlns:p14="http://schemas.microsoft.com/office/powerpoint/2010/main" val="228045192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t>Communication Skills</a:t>
            </a:r>
          </a:p>
        </p:txBody>
      </p:sp>
      <p:sp>
        <p:nvSpPr>
          <p:cNvPr id="267267" name="Rectangle 3"/>
          <p:cNvSpPr>
            <a:spLocks noGrp="1" noChangeArrowheads="1"/>
          </p:cNvSpPr>
          <p:nvPr>
            <p:ph type="body" idx="1"/>
          </p:nvPr>
        </p:nvSpPr>
        <p:spPr/>
        <p:txBody>
          <a:bodyPr/>
          <a:lstStyle/>
          <a:p>
            <a:pPr>
              <a:lnSpc>
                <a:spcPct val="80000"/>
              </a:lnSpc>
            </a:pPr>
            <a:r>
              <a:rPr lang="en-US" sz="2800"/>
              <a:t>What we normally see:</a:t>
            </a:r>
          </a:p>
          <a:p>
            <a:pPr lvl="1">
              <a:lnSpc>
                <a:spcPct val="80000"/>
              </a:lnSpc>
            </a:pPr>
            <a:r>
              <a:rPr lang="en-US" sz="2400"/>
              <a:t>Excellent verbal and written communication skills</a:t>
            </a:r>
          </a:p>
          <a:p>
            <a:pPr>
              <a:lnSpc>
                <a:spcPct val="80000"/>
              </a:lnSpc>
            </a:pPr>
            <a:r>
              <a:rPr lang="en-US" sz="2800"/>
              <a:t>What you should say:</a:t>
            </a:r>
          </a:p>
          <a:p>
            <a:pPr lvl="1">
              <a:lnSpc>
                <a:spcPct val="80000"/>
              </a:lnSpc>
            </a:pPr>
            <a:r>
              <a:rPr lang="en-US" sz="2400"/>
              <a:t>Presented X posters and Y talks at (Inter)National meetings</a:t>
            </a:r>
          </a:p>
          <a:p>
            <a:pPr lvl="1">
              <a:lnSpc>
                <a:spcPct val="80000"/>
              </a:lnSpc>
            </a:pPr>
            <a:r>
              <a:rPr lang="en-US" sz="2400"/>
              <a:t>Presented talks to various audience type (examples)</a:t>
            </a:r>
          </a:p>
          <a:p>
            <a:pPr lvl="1">
              <a:lnSpc>
                <a:spcPct val="80000"/>
              </a:lnSpc>
            </a:pPr>
            <a:r>
              <a:rPr lang="en-US" sz="2400"/>
              <a:t>Wrote SOPs, journal articles, reviews, lay-audience articles, etc.</a:t>
            </a:r>
          </a:p>
          <a:p>
            <a:pPr lvl="1">
              <a:lnSpc>
                <a:spcPct val="80000"/>
              </a:lnSpc>
            </a:pPr>
            <a:r>
              <a:rPr lang="en-US" sz="2400"/>
              <a:t>Edited lab grant and manuscripts before publication</a:t>
            </a:r>
          </a:p>
          <a:p>
            <a:pPr lvl="1">
              <a:lnSpc>
                <a:spcPct val="80000"/>
              </a:lnSpc>
            </a:pPr>
            <a:r>
              <a:rPr lang="en-US" sz="2400"/>
              <a:t>Facilitated a group discussion as seen by….</a:t>
            </a:r>
          </a:p>
          <a:p>
            <a:pPr lvl="1">
              <a:lnSpc>
                <a:spcPct val="80000"/>
              </a:lnSpc>
            </a:pPr>
            <a:r>
              <a:rPr lang="en-US" sz="2400"/>
              <a:t>Negotiated a …..</a:t>
            </a:r>
          </a:p>
          <a:p>
            <a:pPr lvl="1">
              <a:lnSpc>
                <a:spcPct val="80000"/>
              </a:lnSpc>
            </a:pPr>
            <a:r>
              <a:rPr lang="en-US" sz="2400"/>
              <a:t>Speak X, a valuable asset in this job</a:t>
            </a:r>
          </a:p>
          <a:p>
            <a:pPr lvl="1">
              <a:lnSpc>
                <a:spcPct val="80000"/>
              </a:lnSpc>
            </a:pPr>
            <a:endParaRPr lang="en-US" sz="2400"/>
          </a:p>
        </p:txBody>
      </p:sp>
    </p:spTree>
    <p:extLst>
      <p:ext uri="{BB962C8B-B14F-4D97-AF65-F5344CB8AC3E}">
        <p14:creationId xmlns:p14="http://schemas.microsoft.com/office/powerpoint/2010/main" val="3177173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2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72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26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26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726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726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7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52400" y="914400"/>
            <a:ext cx="8839200" cy="990600"/>
          </a:xfrm>
        </p:spPr>
        <p:txBody>
          <a:bodyPr/>
          <a:lstStyle/>
          <a:p>
            <a:r>
              <a:rPr lang="en-US" sz="3600" dirty="0">
                <a:ea typeface="ＭＳ Ｐゴシック" charset="-128"/>
              </a:rPr>
              <a:t>Skills Recruiters Seek</a:t>
            </a:r>
          </a:p>
        </p:txBody>
      </p:sp>
      <p:sp>
        <p:nvSpPr>
          <p:cNvPr id="3" name="Content Placeholder 2"/>
          <p:cNvSpPr>
            <a:spLocks noGrp="1"/>
          </p:cNvSpPr>
          <p:nvPr>
            <p:ph idx="1"/>
          </p:nvPr>
        </p:nvSpPr>
        <p:spPr>
          <a:xfrm>
            <a:off x="533400" y="1905000"/>
            <a:ext cx="8229600"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2"/>
          <a:lstStyle/>
          <a:p>
            <a:pPr marL="457200" indent="-457200">
              <a:buFont typeface="+mj-lt"/>
              <a:buAutoNum type="arabicPeriod"/>
              <a:defRPr/>
            </a:pPr>
            <a:r>
              <a:rPr lang="en-US" dirty="0"/>
              <a:t>Communication</a:t>
            </a:r>
          </a:p>
          <a:p>
            <a:pPr marL="457200" indent="-457200">
              <a:buFont typeface="+mj-lt"/>
              <a:buAutoNum type="arabicPeriod"/>
              <a:defRPr/>
            </a:pPr>
            <a:r>
              <a:rPr lang="en-US" dirty="0"/>
              <a:t>Problem solving</a:t>
            </a:r>
          </a:p>
          <a:p>
            <a:pPr marL="457200" indent="-457200">
              <a:buFont typeface="+mj-lt"/>
              <a:buAutoNum type="arabicPeriod"/>
              <a:defRPr/>
            </a:pPr>
            <a:r>
              <a:rPr lang="en-US" dirty="0"/>
              <a:t>Team work</a:t>
            </a:r>
          </a:p>
          <a:p>
            <a:pPr marL="457200" indent="-457200">
              <a:buFont typeface="+mj-lt"/>
              <a:buAutoNum type="arabicPeriod"/>
              <a:defRPr/>
            </a:pPr>
            <a:r>
              <a:rPr lang="en-US" dirty="0"/>
              <a:t>Self motivation</a:t>
            </a:r>
          </a:p>
          <a:p>
            <a:pPr marL="457200" indent="-457200">
              <a:buFont typeface="+mj-lt"/>
              <a:buAutoNum type="arabicPeriod"/>
              <a:defRPr/>
            </a:pPr>
            <a:r>
              <a:rPr lang="en-US" dirty="0"/>
              <a:t>Initiative</a:t>
            </a:r>
          </a:p>
          <a:p>
            <a:pPr marL="457200" indent="-457200">
              <a:buFont typeface="+mj-lt"/>
              <a:buAutoNum type="arabicPeriod"/>
              <a:defRPr/>
            </a:pPr>
            <a:r>
              <a:rPr lang="en-US" dirty="0"/>
              <a:t>Logical thinking</a:t>
            </a:r>
          </a:p>
          <a:p>
            <a:pPr marL="457200" indent="-457200">
              <a:buFont typeface="+mj-lt"/>
              <a:buAutoNum type="arabicPeriod"/>
              <a:defRPr/>
            </a:pPr>
            <a:r>
              <a:rPr lang="en-US" dirty="0"/>
              <a:t>Ability to work under pressure</a:t>
            </a:r>
          </a:p>
          <a:p>
            <a:pPr marL="457200" indent="-457200">
              <a:buFont typeface="+mj-lt"/>
              <a:buAutoNum type="arabicPeriod"/>
              <a:defRPr/>
            </a:pPr>
            <a:r>
              <a:rPr lang="en-US" dirty="0"/>
              <a:t>Time management</a:t>
            </a:r>
          </a:p>
          <a:p>
            <a:pPr marL="457200" indent="-457200">
              <a:buFont typeface="+mj-lt"/>
              <a:buAutoNum type="arabicPeriod"/>
              <a:defRPr/>
            </a:pPr>
            <a:r>
              <a:rPr lang="en-US" dirty="0"/>
              <a:t>Work ethic</a:t>
            </a:r>
          </a:p>
          <a:p>
            <a:pPr marL="457200" indent="-457200">
              <a:buFont typeface="+mj-lt"/>
              <a:buAutoNum type="arabicPeriod"/>
              <a:defRPr/>
            </a:pPr>
            <a:r>
              <a:rPr lang="en-US" dirty="0"/>
              <a:t>Dependability</a:t>
            </a:r>
          </a:p>
          <a:p>
            <a:pPr marL="457200" indent="-457200">
              <a:buFont typeface="+mj-lt"/>
              <a:buAutoNum type="arabicPeriod"/>
              <a:defRPr/>
            </a:pPr>
            <a:r>
              <a:rPr lang="en-US" dirty="0"/>
              <a:t>Adaptability</a:t>
            </a:r>
          </a:p>
          <a:p>
            <a:pPr marL="457200" indent="-457200">
              <a:buFont typeface="+mj-lt"/>
              <a:buAutoNum type="arabicPeriod"/>
              <a:defRPr/>
            </a:pPr>
            <a:r>
              <a:rPr lang="en-US" dirty="0"/>
              <a:t>Leadership</a:t>
            </a:r>
          </a:p>
          <a:p>
            <a:pPr marL="457200" indent="-457200">
              <a:buFont typeface="+mj-lt"/>
              <a:buAutoNum type="arabicPeriod"/>
              <a:defRPr/>
            </a:pPr>
            <a:r>
              <a:rPr lang="en-US" dirty="0"/>
              <a:t>Organization</a:t>
            </a:r>
          </a:p>
          <a:p>
            <a:pPr marL="457200" indent="-457200">
              <a:buFont typeface="+mj-lt"/>
              <a:buAutoNum type="arabicPeriod"/>
              <a:defRPr/>
            </a:pPr>
            <a:r>
              <a:rPr lang="en-US" dirty="0"/>
              <a:t>Self confidence</a:t>
            </a:r>
          </a:p>
        </p:txBody>
      </p:sp>
      <p:sp>
        <p:nvSpPr>
          <p:cNvPr id="38915" name="TextBox 3"/>
          <p:cNvSpPr txBox="1">
            <a:spLocks noChangeArrowheads="1"/>
          </p:cNvSpPr>
          <p:nvPr/>
        </p:nvSpPr>
        <p:spPr bwMode="auto">
          <a:xfrm>
            <a:off x="533400" y="5715000"/>
            <a:ext cx="6657975" cy="400050"/>
          </a:xfrm>
          <a:prstGeom prst="rect">
            <a:avLst/>
          </a:prstGeom>
          <a:noFill/>
          <a:ln w="9525">
            <a:noFill/>
            <a:miter lim="800000"/>
            <a:headEnd/>
            <a:tailEnd/>
          </a:ln>
        </p:spPr>
        <p:txBody>
          <a:bodyPr wrap="none">
            <a:spAutoFit/>
          </a:bodyPr>
          <a:lstStyle/>
          <a:p>
            <a:r>
              <a:rPr lang="en-US" sz="2000" i="1"/>
              <a:t>Reference: Monster 2011 Biotech Job Conditions Report</a:t>
            </a:r>
          </a:p>
        </p:txBody>
      </p:sp>
    </p:spTree>
    <p:extLst>
      <p:ext uri="{BB962C8B-B14F-4D97-AF65-F5344CB8AC3E}">
        <p14:creationId xmlns:p14="http://schemas.microsoft.com/office/powerpoint/2010/main" val="2608652678"/>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838200"/>
            <a:ext cx="8229600" cy="990600"/>
          </a:xfrm>
        </p:spPr>
        <p:txBody>
          <a:bodyPr/>
          <a:lstStyle/>
          <a:p>
            <a:r>
              <a:rPr lang="en-US" sz="3600">
                <a:ea typeface="ＭＳ Ｐゴシック" charset="-128"/>
              </a:rPr>
              <a:t>Mentored 3 Undergraduate Students</a:t>
            </a:r>
          </a:p>
        </p:txBody>
      </p:sp>
      <p:sp>
        <p:nvSpPr>
          <p:cNvPr id="20482" name="Content Placeholder 2"/>
          <p:cNvSpPr>
            <a:spLocks noGrp="1"/>
          </p:cNvSpPr>
          <p:nvPr>
            <p:ph idx="1"/>
          </p:nvPr>
        </p:nvSpPr>
        <p:spPr>
          <a:xfrm>
            <a:off x="381000" y="1676400"/>
            <a:ext cx="8229600" cy="3886200"/>
          </a:xfrm>
        </p:spPr>
        <p:txBody>
          <a:bodyPr/>
          <a:lstStyle/>
          <a:p>
            <a:r>
              <a:rPr lang="en-US" sz="2200">
                <a:ea typeface="ＭＳ Ｐゴシック" charset="-128"/>
              </a:rPr>
              <a:t>Industry</a:t>
            </a:r>
          </a:p>
          <a:p>
            <a:pPr lvl="1"/>
            <a:r>
              <a:rPr lang="en-US" sz="1900"/>
              <a:t>Responsible for hiring, supervision, and performance review of three junior scientists</a:t>
            </a:r>
          </a:p>
          <a:p>
            <a:r>
              <a:rPr lang="en-US" sz="2200">
                <a:ea typeface="ＭＳ Ｐゴシック" charset="-128"/>
              </a:rPr>
              <a:t>Science Administration</a:t>
            </a:r>
          </a:p>
          <a:p>
            <a:pPr lvl="1"/>
            <a:r>
              <a:rPr lang="en-US" sz="1900"/>
              <a:t>University of Pittsburgh</a:t>
            </a:r>
            <a:r>
              <a:rPr lang="en-US" altLang="en-US" sz="1900"/>
              <a:t>’</a:t>
            </a:r>
            <a:r>
              <a:rPr lang="en-US" sz="1900"/>
              <a:t>s Girls in Science mentor for high school and undergraduate students from underrepresented groups, 2010 through 2012</a:t>
            </a:r>
          </a:p>
          <a:p>
            <a:r>
              <a:rPr lang="en-US" sz="2200">
                <a:ea typeface="ＭＳ Ｐゴシック" charset="-128"/>
              </a:rPr>
              <a:t>Consulting</a:t>
            </a:r>
          </a:p>
          <a:p>
            <a:pPr lvl="1"/>
            <a:r>
              <a:rPr lang="en-US" sz="1900"/>
              <a:t>Effectively communicated and transferred complex technical information to junior personnel.  Used expertise to assist junior personnel with problem solving.</a:t>
            </a:r>
          </a:p>
          <a:p>
            <a:r>
              <a:rPr lang="en-US" sz="2200">
                <a:ea typeface="ＭＳ Ｐゴシック" charset="-128"/>
              </a:rPr>
              <a:t>Project management</a:t>
            </a:r>
          </a:p>
          <a:p>
            <a:pPr lvl="1"/>
            <a:r>
              <a:rPr lang="en-US" sz="1900"/>
              <a:t>Empowered project staff to meet quality standards, use resources effectively and deliver tasks on time.</a:t>
            </a:r>
          </a:p>
          <a:p>
            <a:pPr lvl="1"/>
            <a:endParaRPr lang="en-US" sz="2000"/>
          </a:p>
          <a:p>
            <a:endParaRPr lang="en-US">
              <a:ea typeface="ＭＳ Ｐゴシック" charset="-128"/>
            </a:endParaRPr>
          </a:p>
        </p:txBody>
      </p:sp>
    </p:spTree>
    <p:extLst>
      <p:ext uri="{BB962C8B-B14F-4D97-AF65-F5344CB8AC3E}">
        <p14:creationId xmlns:p14="http://schemas.microsoft.com/office/powerpoint/2010/main" val="427212604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838200"/>
            <a:ext cx="8229600" cy="990600"/>
          </a:xfrm>
        </p:spPr>
        <p:txBody>
          <a:bodyPr/>
          <a:lstStyle/>
          <a:p>
            <a:r>
              <a:rPr lang="en-US" sz="3200">
                <a:ea typeface="ＭＳ Ｐゴシック" charset="-128"/>
              </a:rPr>
              <a:t>Career Symposium Committee Member</a:t>
            </a:r>
          </a:p>
        </p:txBody>
      </p:sp>
      <p:sp>
        <p:nvSpPr>
          <p:cNvPr id="22530" name="Content Placeholder 2"/>
          <p:cNvSpPr>
            <a:spLocks noGrp="1"/>
          </p:cNvSpPr>
          <p:nvPr>
            <p:ph idx="1"/>
          </p:nvPr>
        </p:nvSpPr>
        <p:spPr>
          <a:xfrm>
            <a:off x="304800" y="1524000"/>
            <a:ext cx="8229600" cy="3886200"/>
          </a:xfrm>
        </p:spPr>
        <p:txBody>
          <a:bodyPr/>
          <a:lstStyle/>
          <a:p>
            <a:r>
              <a:rPr lang="en-US" sz="2200">
                <a:ea typeface="ＭＳ Ｐゴシック" charset="-128"/>
              </a:rPr>
              <a:t>Industry</a:t>
            </a:r>
          </a:p>
          <a:p>
            <a:pPr lvl="1"/>
            <a:r>
              <a:rPr lang="en-US" sz="1900"/>
              <a:t>Developed novel strategy for workshop designed to expose scientists to careers in the biotechnology industry.  Identified experts, gained stakeholder buy-in, implemented plans in accordance with time-lines and budget restrictions.  </a:t>
            </a:r>
          </a:p>
          <a:p>
            <a:r>
              <a:rPr lang="en-US" sz="2200">
                <a:ea typeface="ＭＳ Ｐゴシック" charset="-128"/>
              </a:rPr>
              <a:t>Science Policy</a:t>
            </a:r>
          </a:p>
          <a:p>
            <a:pPr lvl="1"/>
            <a:r>
              <a:rPr lang="en-US" sz="1900"/>
              <a:t>Interpreted and applied administrative guidelines regarding financial management, procurement, facilities use.  Facilitated communication between established career professionals and junior scientists </a:t>
            </a:r>
          </a:p>
          <a:p>
            <a:r>
              <a:rPr lang="en-US" sz="2200">
                <a:ea typeface="ＭＳ Ｐゴシック" charset="-128"/>
              </a:rPr>
              <a:t>Science Administration</a:t>
            </a:r>
          </a:p>
          <a:p>
            <a:pPr lvl="1"/>
            <a:r>
              <a:rPr lang="en-US" sz="1900"/>
              <a:t>Organized career and professional development symposium attended by 4,000 graduate students and postdoctoral scientists.  Symposium highlighted 16 different career tracts and included 25 workshops on various professional development skills including networking, using linked-in, and preparing resumes.</a:t>
            </a:r>
          </a:p>
          <a:p>
            <a:endParaRPr lang="en-US">
              <a:ea typeface="ＭＳ Ｐゴシック" charset="-128"/>
            </a:endParaRPr>
          </a:p>
        </p:txBody>
      </p:sp>
    </p:spTree>
    <p:extLst>
      <p:ext uri="{BB962C8B-B14F-4D97-AF65-F5344CB8AC3E}">
        <p14:creationId xmlns:p14="http://schemas.microsoft.com/office/powerpoint/2010/main" val="29628704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pPr algn="ctr"/>
            <a:r>
              <a:rPr lang="en-US" dirty="0"/>
              <a:t>Trends in 2019</a:t>
            </a:r>
          </a:p>
        </p:txBody>
      </p:sp>
      <p:sp>
        <p:nvSpPr>
          <p:cNvPr id="3" name="Content Placeholder 2"/>
          <p:cNvSpPr>
            <a:spLocks noGrp="1"/>
          </p:cNvSpPr>
          <p:nvPr>
            <p:ph idx="1"/>
          </p:nvPr>
        </p:nvSpPr>
        <p:spPr>
          <a:xfrm>
            <a:off x="457200" y="1524000"/>
            <a:ext cx="8229600" cy="3886200"/>
          </a:xfrm>
        </p:spPr>
        <p:txBody>
          <a:bodyPr/>
          <a:lstStyle/>
          <a:p>
            <a:r>
              <a:rPr lang="en-US" sz="1800" b="1" dirty="0"/>
              <a:t>Innovation is being driven via collaboration from multiple industry stakeholders: </a:t>
            </a:r>
            <a:r>
              <a:rPr lang="en-US" sz="1800" dirty="0"/>
              <a:t>The emergence and development of new tools like </a:t>
            </a:r>
            <a:r>
              <a:rPr lang="en-US" sz="1800" dirty="0" err="1"/>
              <a:t>nanosensors</a:t>
            </a:r>
            <a:r>
              <a:rPr lang="en-US" sz="1800" dirty="0"/>
              <a:t>, bi-specific antibodies, and computational biology have highlighted the success that can be achieved from collaboration</a:t>
            </a:r>
          </a:p>
          <a:p>
            <a:r>
              <a:rPr lang="en-US" sz="1800" b="1" dirty="0"/>
              <a:t>Technologies are being adopted to advance drug research: </a:t>
            </a:r>
            <a:r>
              <a:rPr lang="en-US" sz="1800" dirty="0"/>
              <a:t>budgets will continue to increase to allow for new technological advances, including the use of artificial intelligence in R&amp;D decision making. Also new devices (</a:t>
            </a:r>
            <a:r>
              <a:rPr lang="en-US" sz="1800" dirty="0" err="1"/>
              <a:t>ie</a:t>
            </a:r>
            <a:r>
              <a:rPr lang="en-US" sz="1800" dirty="0"/>
              <a:t> diabetes monitors)</a:t>
            </a:r>
          </a:p>
          <a:p>
            <a:r>
              <a:rPr lang="en-US" sz="1800" b="1" dirty="0"/>
              <a:t>New types of research are coming to the forefront: </a:t>
            </a:r>
            <a:r>
              <a:rPr lang="en-US" sz="1800" dirty="0"/>
              <a:t>Research in precision medicine, immunotherapy, and the microbiome are opening up new discovery pathways. </a:t>
            </a:r>
          </a:p>
          <a:p>
            <a:r>
              <a:rPr lang="en-US" sz="1800" b="1" dirty="0"/>
              <a:t>Digitization of R&amp;D and healthcare will increase: </a:t>
            </a:r>
            <a:r>
              <a:rPr lang="en-US" sz="1800" dirty="0"/>
              <a:t>R&amp;D functions are already beginning to adopt large-scale use of cloud-based platforms, but this will accelerate this year. </a:t>
            </a:r>
          </a:p>
          <a:p>
            <a:r>
              <a:rPr lang="en-US" sz="1800" b="1" dirty="0"/>
              <a:t>Academia is increasingly contributing to biologics R&amp;D: </a:t>
            </a:r>
            <a:r>
              <a:rPr lang="en-US" sz="1800" dirty="0"/>
              <a:t>significant contributions to scientific innovation across genetic and cellular therapies, with antibodies, CAR-T, and CRISPR-Cas9, </a:t>
            </a:r>
            <a:r>
              <a:rPr lang="en-US" sz="1800" dirty="0" err="1"/>
              <a:t>etc</a:t>
            </a:r>
            <a:r>
              <a:rPr lang="en-US" sz="1800" dirty="0"/>
              <a:t> </a:t>
            </a:r>
          </a:p>
          <a:p>
            <a:pPr marL="0" indent="0" algn="r">
              <a:buNone/>
            </a:pPr>
            <a:r>
              <a:rPr lang="en-US" sz="1000" dirty="0">
                <a:hlinkClick r:id="rId2"/>
              </a:rPr>
              <a:t>https://www.genengnews.com/news/key-life-science-industry-trends-in-2019/</a:t>
            </a:r>
            <a:endParaRPr lang="en-US" sz="1000" dirty="0"/>
          </a:p>
          <a:p>
            <a:pPr marL="0" indent="0" algn="r">
              <a:buNone/>
            </a:pPr>
            <a:r>
              <a:rPr lang="en-US" sz="1000" dirty="0">
                <a:hlinkClick r:id="rId3"/>
              </a:rPr>
              <a:t>https://www2.deloitte.com/us/en/pages/life-sciences-and-health-care/articles/us-and-global-life-sciences-industry-trends-outlook.html</a:t>
            </a:r>
            <a:endParaRPr lang="en-US" sz="1000" dirty="0"/>
          </a:p>
          <a:p>
            <a:endParaRPr lang="en-US" sz="1800" dirty="0"/>
          </a:p>
        </p:txBody>
      </p:sp>
    </p:spTree>
    <p:extLst>
      <p:ext uri="{BB962C8B-B14F-4D97-AF65-F5344CB8AC3E}">
        <p14:creationId xmlns:p14="http://schemas.microsoft.com/office/powerpoint/2010/main" val="417572381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04800" y="838200"/>
            <a:ext cx="8534400" cy="990600"/>
          </a:xfrm>
        </p:spPr>
        <p:txBody>
          <a:bodyPr/>
          <a:lstStyle/>
          <a:p>
            <a:r>
              <a:rPr lang="en-US" sz="3200">
                <a:ea typeface="ＭＳ Ｐゴシック" charset="-128"/>
              </a:rPr>
              <a:t>Developed Transgenic Mouse Model</a:t>
            </a:r>
          </a:p>
        </p:txBody>
      </p:sp>
      <p:sp>
        <p:nvSpPr>
          <p:cNvPr id="24578" name="Content Placeholder 2"/>
          <p:cNvSpPr>
            <a:spLocks noGrp="1"/>
          </p:cNvSpPr>
          <p:nvPr>
            <p:ph idx="1"/>
          </p:nvPr>
        </p:nvSpPr>
        <p:spPr>
          <a:xfrm>
            <a:off x="381000" y="1524000"/>
            <a:ext cx="8229600" cy="3886200"/>
          </a:xfrm>
        </p:spPr>
        <p:txBody>
          <a:bodyPr/>
          <a:lstStyle/>
          <a:p>
            <a:r>
              <a:rPr lang="en-US" sz="2000">
                <a:ea typeface="ＭＳ Ｐゴシック" charset="-128"/>
              </a:rPr>
              <a:t>Industry</a:t>
            </a:r>
          </a:p>
          <a:p>
            <a:pPr lvl="1"/>
            <a:r>
              <a:rPr lang="en-US" sz="2000"/>
              <a:t>Developed a cystic fibrosis transgenic mouse model that resulted in 8 peer reviewed publications and $3.6 Million in grant funding.</a:t>
            </a:r>
          </a:p>
          <a:p>
            <a:r>
              <a:rPr lang="en-US" sz="2000">
                <a:ea typeface="ＭＳ Ｐゴシック" charset="-128"/>
              </a:rPr>
              <a:t>Project Management</a:t>
            </a:r>
          </a:p>
          <a:p>
            <a:pPr lvl="1"/>
            <a:r>
              <a:rPr lang="en-US" sz="2000"/>
              <a:t>Developed strategy and implemented 2.5 year $1.3 M project in collaboration with institutional core facility and external academic partner.  Project resulted in $3.6 M in additional funding. </a:t>
            </a:r>
          </a:p>
          <a:p>
            <a:r>
              <a:rPr lang="en-US" sz="2000">
                <a:ea typeface="ＭＳ Ｐゴシック" charset="-128"/>
              </a:rPr>
              <a:t>Regulatory Affairs</a:t>
            </a:r>
          </a:p>
          <a:p>
            <a:pPr lvl="1"/>
            <a:r>
              <a:rPr lang="en-US" sz="2000"/>
              <a:t>In collaboration with institutional Animal Care and Use Committee (IACUC) and Biological Safety Committee submitted and gained all necessary documentation to develop transgenic mouse model for cystic fibrosis. Documents were completed 6 weeks ahead of schedule.</a:t>
            </a:r>
          </a:p>
          <a:p>
            <a:endParaRPr lang="en-US" sz="2000">
              <a:ea typeface="ＭＳ Ｐゴシック" charset="-128"/>
            </a:endParaRPr>
          </a:p>
        </p:txBody>
      </p:sp>
    </p:spTree>
    <p:extLst>
      <p:ext uri="{BB962C8B-B14F-4D97-AF65-F5344CB8AC3E}">
        <p14:creationId xmlns:p14="http://schemas.microsoft.com/office/powerpoint/2010/main" val="346544165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ask yourself</a:t>
            </a:r>
          </a:p>
        </p:txBody>
      </p:sp>
      <p:sp>
        <p:nvSpPr>
          <p:cNvPr id="3" name="Content Placeholder 2"/>
          <p:cNvSpPr>
            <a:spLocks noGrp="1"/>
          </p:cNvSpPr>
          <p:nvPr>
            <p:ph idx="1"/>
          </p:nvPr>
        </p:nvSpPr>
        <p:spPr/>
        <p:txBody>
          <a:bodyPr/>
          <a:lstStyle/>
          <a:p>
            <a:r>
              <a:rPr lang="en-US" dirty="0"/>
              <a:t>What were my job responsibilities?</a:t>
            </a:r>
          </a:p>
          <a:p>
            <a:r>
              <a:rPr lang="en-US" dirty="0"/>
              <a:t>What were my major accomplishments?</a:t>
            </a:r>
          </a:p>
          <a:p>
            <a:r>
              <a:rPr lang="en-US" dirty="0"/>
              <a:t>What skills did I develop?</a:t>
            </a:r>
          </a:p>
          <a:p>
            <a:r>
              <a:rPr lang="en-US" dirty="0"/>
              <a:t>What decisions did I make?</a:t>
            </a:r>
          </a:p>
          <a:p>
            <a:r>
              <a:rPr lang="en-US" dirty="0"/>
              <a:t>How did I work with and motivate people?</a:t>
            </a:r>
          </a:p>
          <a:p>
            <a:r>
              <a:rPr lang="en-US" dirty="0"/>
              <a:t>How can I quantify my results?</a:t>
            </a:r>
          </a:p>
          <a:p>
            <a:r>
              <a:rPr lang="en-US" dirty="0"/>
              <a:t>How did I communicate in my job?</a:t>
            </a:r>
          </a:p>
          <a:p>
            <a:r>
              <a:rPr lang="en-US" dirty="0"/>
              <a:t>Did I assume a leadership position?</a:t>
            </a:r>
          </a:p>
          <a:p>
            <a:r>
              <a:rPr lang="en-US" dirty="0"/>
              <a:t>How did I make a difference in the position?</a:t>
            </a:r>
          </a:p>
          <a:p>
            <a:endParaRPr lang="en-US" dirty="0"/>
          </a:p>
        </p:txBody>
      </p:sp>
    </p:spTree>
    <p:extLst>
      <p:ext uri="{BB962C8B-B14F-4D97-AF65-F5344CB8AC3E}">
        <p14:creationId xmlns:p14="http://schemas.microsoft.com/office/powerpoint/2010/main" val="2462240656"/>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Cover letters</a:t>
            </a:r>
          </a:p>
        </p:txBody>
      </p:sp>
      <p:sp>
        <p:nvSpPr>
          <p:cNvPr id="280579" name="Rectangle 3"/>
          <p:cNvSpPr>
            <a:spLocks noGrp="1" noChangeArrowheads="1"/>
          </p:cNvSpPr>
          <p:nvPr>
            <p:ph type="body" idx="1"/>
          </p:nvPr>
        </p:nvSpPr>
        <p:spPr/>
        <p:txBody>
          <a:bodyPr/>
          <a:lstStyle/>
          <a:p>
            <a:pPr>
              <a:lnSpc>
                <a:spcPct val="80000"/>
              </a:lnSpc>
            </a:pPr>
            <a:r>
              <a:rPr lang="en-US" sz="2000"/>
              <a:t>First Paragraph- </a:t>
            </a:r>
          </a:p>
          <a:p>
            <a:pPr lvl="1">
              <a:lnSpc>
                <a:spcPct val="80000"/>
              </a:lnSpc>
            </a:pPr>
            <a:r>
              <a:rPr lang="en-US" sz="2000"/>
              <a:t>How you found the job</a:t>
            </a:r>
          </a:p>
          <a:p>
            <a:pPr lvl="1">
              <a:lnSpc>
                <a:spcPct val="80000"/>
              </a:lnSpc>
            </a:pPr>
            <a:r>
              <a:rPr lang="en-US" sz="2000"/>
              <a:t>Basic info on yourself</a:t>
            </a:r>
          </a:p>
          <a:p>
            <a:pPr>
              <a:lnSpc>
                <a:spcPct val="80000"/>
              </a:lnSpc>
            </a:pPr>
            <a:r>
              <a:rPr lang="en-US" sz="2000"/>
              <a:t>Second: </a:t>
            </a:r>
          </a:p>
          <a:p>
            <a:pPr lvl="1">
              <a:lnSpc>
                <a:spcPct val="80000"/>
              </a:lnSpc>
            </a:pPr>
            <a:r>
              <a:rPr lang="en-US" sz="2000"/>
              <a:t>Why you are interested in position/employer</a:t>
            </a:r>
          </a:p>
          <a:p>
            <a:pPr lvl="1">
              <a:lnSpc>
                <a:spcPct val="80000"/>
              </a:lnSpc>
            </a:pPr>
            <a:r>
              <a:rPr lang="en-US" sz="2000"/>
              <a:t>Why the employer does good work (homework)</a:t>
            </a:r>
          </a:p>
          <a:p>
            <a:pPr lvl="1">
              <a:lnSpc>
                <a:spcPct val="80000"/>
              </a:lnSpc>
            </a:pPr>
            <a:r>
              <a:rPr lang="en-US" sz="2000"/>
              <a:t>How you best fit the position</a:t>
            </a:r>
          </a:p>
          <a:p>
            <a:pPr>
              <a:lnSpc>
                <a:spcPct val="80000"/>
              </a:lnSpc>
            </a:pPr>
            <a:r>
              <a:rPr lang="en-US" sz="2000"/>
              <a:t>Third:</a:t>
            </a:r>
          </a:p>
          <a:p>
            <a:pPr lvl="1">
              <a:lnSpc>
                <a:spcPct val="80000"/>
              </a:lnSpc>
            </a:pPr>
            <a:r>
              <a:rPr lang="en-US" sz="2000"/>
              <a:t>Interesting in interviewing</a:t>
            </a:r>
          </a:p>
          <a:p>
            <a:pPr lvl="1">
              <a:lnSpc>
                <a:spcPct val="80000"/>
              </a:lnSpc>
            </a:pPr>
            <a:r>
              <a:rPr lang="en-US" sz="2000"/>
              <a:t>Follow-up</a:t>
            </a:r>
          </a:p>
          <a:p>
            <a:pPr lvl="1">
              <a:lnSpc>
                <a:spcPct val="80000"/>
              </a:lnSpc>
            </a:pPr>
            <a:r>
              <a:rPr lang="en-US" sz="2000"/>
              <a:t>Thanks them for their consideration</a:t>
            </a:r>
          </a:p>
          <a:p>
            <a:pPr lvl="1">
              <a:lnSpc>
                <a:spcPct val="80000"/>
              </a:lnSpc>
            </a:pPr>
            <a:endParaRPr lang="en-US" sz="2000"/>
          </a:p>
          <a:p>
            <a:pPr>
              <a:lnSpc>
                <a:spcPct val="80000"/>
              </a:lnSpc>
            </a:pPr>
            <a:endParaRPr lang="en-US" sz="2000"/>
          </a:p>
          <a:p>
            <a:pPr>
              <a:lnSpc>
                <a:spcPct val="80000"/>
              </a:lnSpc>
            </a:pPr>
            <a:r>
              <a:rPr lang="en-US" sz="2000"/>
              <a:t>Homework on the To: </a:t>
            </a:r>
          </a:p>
          <a:p>
            <a:pPr lvl="1">
              <a:lnSpc>
                <a:spcPct val="80000"/>
              </a:lnSpc>
            </a:pPr>
            <a:r>
              <a:rPr lang="en-US" sz="2000"/>
              <a:t>Note degree</a:t>
            </a:r>
          </a:p>
        </p:txBody>
      </p:sp>
    </p:spTree>
    <p:extLst>
      <p:ext uri="{BB962C8B-B14F-4D97-AF65-F5344CB8AC3E}">
        <p14:creationId xmlns:p14="http://schemas.microsoft.com/office/powerpoint/2010/main" val="756940341"/>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descr="&quot;&quot;"/>
          <p:cNvGrpSpPr>
            <a:grpSpLocks/>
          </p:cNvGrpSpPr>
          <p:nvPr/>
        </p:nvGrpSpPr>
        <p:grpSpPr bwMode="auto">
          <a:xfrm>
            <a:off x="1219200" y="762000"/>
            <a:ext cx="7010400" cy="2819400"/>
            <a:chOff x="768" y="480"/>
            <a:chExt cx="4416" cy="1776"/>
          </a:xfrm>
        </p:grpSpPr>
        <p:sp>
          <p:nvSpPr>
            <p:cNvPr id="249861" name="Rectangle 5"/>
            <p:cNvSpPr>
              <a:spLocks noChangeArrowheads="1"/>
            </p:cNvSpPr>
            <p:nvPr/>
          </p:nvSpPr>
          <p:spPr bwMode="auto">
            <a:xfrm>
              <a:off x="768" y="960"/>
              <a:ext cx="960" cy="144"/>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249862" name="Rectangle 6"/>
            <p:cNvSpPr>
              <a:spLocks noChangeArrowheads="1"/>
            </p:cNvSpPr>
            <p:nvPr/>
          </p:nvSpPr>
          <p:spPr bwMode="auto">
            <a:xfrm>
              <a:off x="816" y="480"/>
              <a:ext cx="960" cy="144"/>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249863" name="Rectangle 7"/>
            <p:cNvSpPr>
              <a:spLocks noChangeArrowheads="1"/>
            </p:cNvSpPr>
            <p:nvPr/>
          </p:nvSpPr>
          <p:spPr bwMode="auto">
            <a:xfrm>
              <a:off x="3600" y="1392"/>
              <a:ext cx="960" cy="144"/>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249864" name="Rectangle 8"/>
            <p:cNvSpPr>
              <a:spLocks noChangeArrowheads="1"/>
            </p:cNvSpPr>
            <p:nvPr/>
          </p:nvSpPr>
          <p:spPr bwMode="auto">
            <a:xfrm>
              <a:off x="4224" y="1680"/>
              <a:ext cx="960" cy="144"/>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sp>
          <p:nvSpPr>
            <p:cNvPr id="249865" name="Rectangle 9"/>
            <p:cNvSpPr>
              <a:spLocks noChangeArrowheads="1"/>
            </p:cNvSpPr>
            <p:nvPr/>
          </p:nvSpPr>
          <p:spPr bwMode="auto">
            <a:xfrm>
              <a:off x="3696" y="2112"/>
              <a:ext cx="960" cy="144"/>
            </a:xfrm>
            <a:prstGeom prst="rect">
              <a:avLst/>
            </a:prstGeom>
            <a:solidFill>
              <a:schemeClr val="accent1"/>
            </a:solidFill>
            <a:ln w="9525" algn="ctr">
              <a:solidFill>
                <a:schemeClr val="tx1"/>
              </a:solidFill>
              <a:miter lim="800000"/>
              <a:headEnd/>
              <a:tailEnd/>
            </a:ln>
            <a:effectLst/>
          </p:spPr>
          <p:txBody>
            <a:bodyPr wrap="none" anchor="ctr"/>
            <a:lstStyle/>
            <a:p>
              <a:endParaRPr lang="en-US"/>
            </a:p>
          </p:txBody>
        </p:sp>
      </p:grpSp>
      <p:sp>
        <p:nvSpPr>
          <p:cNvPr id="3" name="Title 2" hidden="1">
            <a:extLst>
              <a:ext uri="{FF2B5EF4-FFF2-40B4-BE49-F238E27FC236}">
                <a16:creationId xmlns:a16="http://schemas.microsoft.com/office/drawing/2014/main" id="{E86426B0-EFC3-4068-8A0F-2997272688BD}"/>
              </a:ext>
            </a:extLst>
          </p:cNvPr>
          <p:cNvSpPr>
            <a:spLocks noGrp="1"/>
          </p:cNvSpPr>
          <p:nvPr>
            <p:ph type="title"/>
          </p:nvPr>
        </p:nvSpPr>
        <p:spPr>
          <a:xfrm>
            <a:off x="762000" y="1828800"/>
            <a:ext cx="8229600" cy="990600"/>
          </a:xfrm>
        </p:spPr>
        <p:txBody>
          <a:bodyPr/>
          <a:lstStyle/>
          <a:p>
            <a:r>
              <a:rPr lang="en-US" dirty="0"/>
              <a:t>Cover letter</a:t>
            </a:r>
          </a:p>
        </p:txBody>
      </p:sp>
      <p:sp>
        <p:nvSpPr>
          <p:cNvPr id="249859" name="Rectangle 3"/>
          <p:cNvSpPr>
            <a:spLocks noGrp="1" noChangeArrowheads="1"/>
          </p:cNvSpPr>
          <p:nvPr>
            <p:ph type="body" idx="4294967295"/>
          </p:nvPr>
        </p:nvSpPr>
        <p:spPr>
          <a:xfrm>
            <a:off x="0" y="762000"/>
            <a:ext cx="8229600" cy="3886200"/>
          </a:xfrm>
        </p:spPr>
        <p:txBody>
          <a:bodyPr/>
          <a:lstStyle/>
          <a:p>
            <a:pPr>
              <a:lnSpc>
                <a:spcPct val="90000"/>
              </a:lnSpc>
            </a:pPr>
            <a:r>
              <a:rPr lang="en-US" sz="1600" dirty="0"/>
              <a:t>Dear Hiring Manager,</a:t>
            </a:r>
          </a:p>
          <a:p>
            <a:pPr lvl="1">
              <a:lnSpc>
                <a:spcPct val="90000"/>
              </a:lnSpc>
            </a:pPr>
            <a:r>
              <a:rPr lang="en-US" sz="1600" dirty="0"/>
              <a:t>I saw your ad for a Product Manager/Developer: RNA Enzymes/PURE - 6071RG on the New England Biolabs website.  I am currently a postdoctoral fellow in Marlene Belfort’s lab at the Wadsworth Center, New York State Department of Health.  </a:t>
            </a:r>
          </a:p>
          <a:p>
            <a:pPr lvl="1">
              <a:lnSpc>
                <a:spcPct val="90000"/>
              </a:lnSpc>
            </a:pPr>
            <a:r>
              <a:rPr lang="en-US" sz="1600" dirty="0"/>
              <a:t>I have extensive experience in restriction enzyme biochemistry, and have had ongoing collaborations with scientists at NEB, including Paul Riggs.  I am very familiar with the science at NEB, and am extremely impressed by not only the high quality products that the company produces but also with the academic atmosphere of the research and development centers.  My specialty is in protein-nucleic acid interactions, with an emphasis in exploring enzyme mechanisms.  As a postdoc I expanded my scientific skills to include RNA biology, including RNA purification and analysis.  I have a strong background with high quality </a:t>
            </a:r>
            <a:r>
              <a:rPr lang="en-US" sz="1600" i="1" dirty="0"/>
              <a:t>in vitro</a:t>
            </a:r>
            <a:r>
              <a:rPr lang="en-US" sz="1600" dirty="0"/>
              <a:t> protein synthesis and purification, including media modifications and preparations of quantities needed for biophysical and structural characterizations.  I excel in improving and developing research programs as seen by incorporation of novel techniques to examine DNA binding and cleavage by restriction enzymes and the use of new system to monitor the fidelity of the group II intro reverse transcriptase.  I took a strong leadership role in the lab to ensure coordination of chemical inventory and ordering systems.  I have excellent organizational skills as noted by completion of 8 peer reviewed papers with the participation of technicians and students that I supervised.  Additionally, I have a strong attention to detail. My diverse background in DNA/RNA-protein biochemistry would be a terrific fit for this position. </a:t>
            </a:r>
          </a:p>
          <a:p>
            <a:pPr lvl="1">
              <a:lnSpc>
                <a:spcPct val="90000"/>
              </a:lnSpc>
            </a:pPr>
            <a:r>
              <a:rPr lang="en-US" sz="1600" dirty="0"/>
              <a:t>I look forward to continuing this conversation in an interview.  I will contact you by X date to follow up on this application.  Please feel free to contact me at anytime, the best method is by email </a:t>
            </a:r>
            <a:r>
              <a:rPr lang="en-US" sz="1600" dirty="0" err="1"/>
              <a:t>atgghhg</a:t>
            </a:r>
            <a:r>
              <a:rPr lang="en-US" sz="1600" dirty="0"/>
              <a:t>.  Thank you for your consideration.</a:t>
            </a:r>
          </a:p>
        </p:txBody>
      </p:sp>
    </p:spTree>
    <p:extLst>
      <p:ext uri="{BB962C8B-B14F-4D97-AF65-F5344CB8AC3E}">
        <p14:creationId xmlns:p14="http://schemas.microsoft.com/office/powerpoint/2010/main" val="30518170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Thoughts</a:t>
            </a:r>
          </a:p>
        </p:txBody>
      </p:sp>
      <p:sp>
        <p:nvSpPr>
          <p:cNvPr id="3" name="Content Placeholder 2"/>
          <p:cNvSpPr>
            <a:spLocks noGrp="1"/>
          </p:cNvSpPr>
          <p:nvPr>
            <p:ph idx="1"/>
          </p:nvPr>
        </p:nvSpPr>
        <p:spPr/>
        <p:txBody>
          <a:bodyPr/>
          <a:lstStyle/>
          <a:p>
            <a:r>
              <a:rPr lang="en-US" dirty="0"/>
              <a:t>Keep a master activities/accomplishments document as you go along</a:t>
            </a:r>
          </a:p>
          <a:p>
            <a:r>
              <a:rPr lang="en-US" dirty="0"/>
              <a:t>There is no template, but your document must be clean, crisp, and easy to read</a:t>
            </a:r>
          </a:p>
          <a:p>
            <a:r>
              <a:rPr lang="en-US" dirty="0"/>
              <a:t>Real estate matters –put most important things at the front</a:t>
            </a:r>
          </a:p>
          <a:p>
            <a:r>
              <a:rPr lang="en-US" dirty="0"/>
              <a:t>Double and triple-check for typos</a:t>
            </a:r>
          </a:p>
          <a:p>
            <a:r>
              <a:rPr lang="en-US" dirty="0"/>
              <a:t>Lots of eyes are helpful –your </a:t>
            </a:r>
            <a:r>
              <a:rPr lang="en-US" dirty="0" err="1"/>
              <a:t>faculty,mentors</a:t>
            </a:r>
            <a:r>
              <a:rPr lang="en-US" dirty="0"/>
              <a:t>, colleagues</a:t>
            </a:r>
          </a:p>
          <a:p>
            <a:pPr lvl="1"/>
            <a:r>
              <a:rPr lang="en-US" sz="2000" dirty="0"/>
              <a:t>But appreciate opinions will vary and data argue that there are many “right ways”</a:t>
            </a:r>
          </a:p>
          <a:p>
            <a:pPr lvl="1"/>
            <a:r>
              <a:rPr lang="en-US" sz="2000" dirty="0"/>
              <a:t>Best opinions are from “insiders” with a lot of experience</a:t>
            </a:r>
          </a:p>
          <a:p>
            <a:endParaRPr lang="en-US" dirty="0"/>
          </a:p>
        </p:txBody>
      </p:sp>
    </p:spTree>
    <p:extLst>
      <p:ext uri="{BB962C8B-B14F-4D97-AF65-F5344CB8AC3E}">
        <p14:creationId xmlns:p14="http://schemas.microsoft.com/office/powerpoint/2010/main" val="85848862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762000"/>
            <a:ext cx="8229600" cy="990600"/>
          </a:xfrm>
        </p:spPr>
        <p:txBody>
          <a:bodyPr/>
          <a:lstStyle/>
          <a:p>
            <a:pPr algn="ctr" eaLnBrk="1" hangingPunct="1"/>
            <a:r>
              <a:rPr lang="en-US" dirty="0"/>
              <a:t>Common industry myths</a:t>
            </a:r>
          </a:p>
        </p:txBody>
      </p:sp>
      <p:sp>
        <p:nvSpPr>
          <p:cNvPr id="24578" name="Content Placeholder 2"/>
          <p:cNvSpPr>
            <a:spLocks noGrp="1"/>
          </p:cNvSpPr>
          <p:nvPr>
            <p:ph idx="1"/>
          </p:nvPr>
        </p:nvSpPr>
        <p:spPr>
          <a:xfrm>
            <a:off x="381000" y="1752600"/>
            <a:ext cx="8229600" cy="3886200"/>
          </a:xfrm>
        </p:spPr>
        <p:txBody>
          <a:bodyPr/>
          <a:lstStyle/>
          <a:p>
            <a:pPr eaLnBrk="1" hangingPunct="1"/>
            <a:r>
              <a:rPr lang="en-US" dirty="0"/>
              <a:t>Industry does not do good science</a:t>
            </a:r>
          </a:p>
          <a:p>
            <a:pPr lvl="1" eaLnBrk="1" hangingPunct="1"/>
            <a:r>
              <a:rPr lang="en-US" dirty="0"/>
              <a:t>Great science happens- they put those drugs into people</a:t>
            </a:r>
          </a:p>
          <a:p>
            <a:pPr eaLnBrk="1" hangingPunct="1"/>
            <a:r>
              <a:rPr lang="en-US" dirty="0"/>
              <a:t>No scientific freedom</a:t>
            </a:r>
          </a:p>
          <a:p>
            <a:pPr lvl="1" eaLnBrk="1" hangingPunct="1"/>
            <a:r>
              <a:rPr lang="en-US" dirty="0"/>
              <a:t>Yes and no, you may have a defined project goal, but you can decide scientifically how to get there</a:t>
            </a:r>
          </a:p>
          <a:p>
            <a:pPr eaLnBrk="1" hangingPunct="1"/>
            <a:r>
              <a:rPr lang="en-US" dirty="0"/>
              <a:t>Your project can get yanked from you</a:t>
            </a:r>
          </a:p>
          <a:p>
            <a:pPr lvl="1" eaLnBrk="1" hangingPunct="1"/>
            <a:r>
              <a:rPr lang="en-US" dirty="0"/>
              <a:t>Yes and no, priorities change and you may have to change too</a:t>
            </a:r>
          </a:p>
          <a:p>
            <a:pPr eaLnBrk="1" hangingPunct="1"/>
            <a:r>
              <a:rPr lang="en-US" dirty="0"/>
              <a:t>No job security</a:t>
            </a:r>
          </a:p>
          <a:p>
            <a:pPr lvl="1" eaLnBrk="1" hangingPunct="1"/>
            <a:r>
              <a:rPr lang="en-US" dirty="0"/>
              <a:t>Yes and no, but once you have experience the next job is easier</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pPr algn="ctr"/>
            <a:r>
              <a:rPr lang="en-US" dirty="0"/>
              <a:t>Other OITE stuff on industry</a:t>
            </a:r>
          </a:p>
        </p:txBody>
      </p:sp>
      <p:sp>
        <p:nvSpPr>
          <p:cNvPr id="3" name="Content Placeholder 2"/>
          <p:cNvSpPr>
            <a:spLocks noGrp="1"/>
          </p:cNvSpPr>
          <p:nvPr>
            <p:ph idx="1"/>
          </p:nvPr>
        </p:nvSpPr>
        <p:spPr>
          <a:xfrm>
            <a:off x="483220" y="1350227"/>
            <a:ext cx="8229600" cy="3886200"/>
          </a:xfrm>
        </p:spPr>
        <p:txBody>
          <a:bodyPr/>
          <a:lstStyle/>
          <a:p>
            <a:r>
              <a:rPr lang="en-US" sz="1600" dirty="0">
                <a:hlinkClick r:id="rId2"/>
              </a:rPr>
              <a:t>BLOG Posts</a:t>
            </a:r>
          </a:p>
          <a:p>
            <a:pPr lvl="1"/>
            <a:r>
              <a:rPr lang="en-US" sz="1600" dirty="0">
                <a:hlinkClick r:id="rId2"/>
              </a:rPr>
              <a:t>Where Do I Begin? Industry Careers for Scientists</a:t>
            </a:r>
            <a:endParaRPr lang="en-US" sz="1600" dirty="0"/>
          </a:p>
          <a:p>
            <a:pPr lvl="1"/>
            <a:r>
              <a:rPr lang="en-US" sz="1600" dirty="0">
                <a:hlinkClick r:id="rId3"/>
              </a:rPr>
              <a:t>Science Careers in Industry: Top Ten Myths</a:t>
            </a:r>
            <a:endParaRPr lang="en-US" sz="1600" dirty="0"/>
          </a:p>
          <a:p>
            <a:pPr lvl="1"/>
            <a:r>
              <a:rPr lang="en-US" sz="1600" dirty="0">
                <a:hlinkClick r:id="rId4"/>
              </a:rPr>
              <a:t>The Industry Job Search is a Marathon, Not a Sprint</a:t>
            </a:r>
            <a:endParaRPr lang="en-US" sz="1600" dirty="0"/>
          </a:p>
          <a:p>
            <a:pPr lvl="1"/>
            <a:r>
              <a:rPr lang="en-US" sz="1600" dirty="0">
                <a:hlinkClick r:id="rId5"/>
              </a:rPr>
              <a:t>In Industry, It’s About More Than Just Salary</a:t>
            </a:r>
            <a:endParaRPr lang="en-US" sz="1600" dirty="0"/>
          </a:p>
          <a:p>
            <a:pPr lvl="1"/>
            <a:r>
              <a:rPr lang="en-US" sz="1600" dirty="0">
                <a:hlinkClick r:id="rId6"/>
              </a:rPr>
              <a:t>Industry vs. Academia: Which is Right for You?</a:t>
            </a:r>
            <a:endParaRPr lang="en-US" sz="1600" dirty="0"/>
          </a:p>
          <a:p>
            <a:endParaRPr lang="en-US" sz="1600" dirty="0">
              <a:hlinkClick r:id="rId7"/>
            </a:endParaRPr>
          </a:p>
          <a:p>
            <a:r>
              <a:rPr lang="en-US" sz="1600" dirty="0">
                <a:hlinkClick r:id="rId7"/>
              </a:rPr>
              <a:t>YouTube Videos</a:t>
            </a:r>
          </a:p>
          <a:p>
            <a:pPr lvl="1"/>
            <a:r>
              <a:rPr lang="en-US" sz="1600" u="sng" dirty="0">
                <a:hlinkClick r:id="rId8"/>
              </a:rPr>
              <a:t>Resumes and Cover Letters</a:t>
            </a:r>
            <a:endParaRPr lang="en-US" sz="1600" dirty="0">
              <a:hlinkClick r:id="rId7"/>
            </a:endParaRPr>
          </a:p>
          <a:p>
            <a:pPr lvl="1"/>
            <a:r>
              <a:rPr lang="en-US" sz="1600" u="sng" dirty="0">
                <a:hlinkClick r:id="rId9"/>
              </a:rPr>
              <a:t>The Business of Science</a:t>
            </a:r>
            <a:endParaRPr lang="en-US" sz="1600" u="sng" dirty="0"/>
          </a:p>
          <a:p>
            <a:pPr lvl="1"/>
            <a:r>
              <a:rPr lang="en-US" sz="1600" u="sng" dirty="0">
                <a:hlinkClick r:id="rId10"/>
              </a:rPr>
              <a:t>Career Opportunities</a:t>
            </a:r>
            <a:endParaRPr lang="en-US" sz="1600" dirty="0">
              <a:hlinkClick r:id="rId7"/>
            </a:endParaRPr>
          </a:p>
          <a:p>
            <a:r>
              <a:rPr lang="en-US" sz="1600" dirty="0" err="1">
                <a:hlinkClick r:id="rId7"/>
              </a:rPr>
              <a:t>Videocasts</a:t>
            </a:r>
            <a:endParaRPr lang="en-US" sz="1600" dirty="0">
              <a:hlinkClick r:id="rId7"/>
            </a:endParaRPr>
          </a:p>
          <a:p>
            <a:pPr lvl="1"/>
            <a:r>
              <a:rPr lang="en-US" sz="1600" dirty="0">
                <a:hlinkClick r:id="rId7"/>
              </a:rPr>
              <a:t>Top 10 List: Things Scientists Ask about Finding an Industry Job</a:t>
            </a:r>
            <a:r>
              <a:rPr lang="en-US" sz="1600" dirty="0"/>
              <a:t> </a:t>
            </a:r>
            <a:r>
              <a:rPr lang="en-US" sz="1600" dirty="0">
                <a:hlinkClick r:id="rId11"/>
              </a:rPr>
              <a:t>Industry Careers Overview and Job Packages</a:t>
            </a:r>
            <a:r>
              <a:rPr lang="en-US" sz="1600" dirty="0"/>
              <a:t> </a:t>
            </a:r>
          </a:p>
          <a:p>
            <a:pPr lvl="1"/>
            <a:r>
              <a:rPr lang="en-US" sz="1600" dirty="0">
                <a:hlinkClick r:id="rId12"/>
              </a:rPr>
              <a:t>An Overview of Careers in Industry for PhD Scientists</a:t>
            </a:r>
            <a:r>
              <a:rPr lang="en-US" sz="1600" dirty="0"/>
              <a:t> </a:t>
            </a:r>
          </a:p>
          <a:p>
            <a:pPr lvl="1"/>
            <a:r>
              <a:rPr lang="en-US" sz="1600" dirty="0">
                <a:hlinkClick r:id="rId13"/>
              </a:rPr>
              <a:t>The Industry Job Search: Navigating the Application Process</a:t>
            </a:r>
            <a:r>
              <a:rPr lang="en-US" sz="1600" dirty="0"/>
              <a:t> </a:t>
            </a:r>
          </a:p>
          <a:p>
            <a:pPr lvl="1"/>
            <a:r>
              <a:rPr lang="en-US" sz="1600" dirty="0">
                <a:hlinkClick r:id="rId14"/>
              </a:rPr>
              <a:t>Industry: Interviews</a:t>
            </a:r>
            <a:r>
              <a:rPr lang="en-US" sz="1600" dirty="0"/>
              <a:t> </a:t>
            </a:r>
          </a:p>
          <a:p>
            <a:pPr lvl="1"/>
            <a:r>
              <a:rPr lang="en-US" sz="1600" dirty="0">
                <a:hlinkClick r:id="rId15"/>
              </a:rPr>
              <a:t>Business Etiquette</a:t>
            </a:r>
            <a:r>
              <a:rPr lang="en-US" sz="1600" dirty="0"/>
              <a:t> (NIH only) </a:t>
            </a:r>
          </a:p>
          <a:p>
            <a:pPr lvl="1"/>
            <a:r>
              <a:rPr lang="en-US" sz="1600" dirty="0">
                <a:hlinkClick r:id="rId16"/>
              </a:rPr>
              <a:t>Making the Transition to Industry</a:t>
            </a:r>
            <a:r>
              <a:rPr lang="en-US" sz="1600" dirty="0"/>
              <a:t> </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229600" cy="990600"/>
          </a:xfrm>
        </p:spPr>
        <p:txBody>
          <a:bodyPr/>
          <a:lstStyle/>
          <a:p>
            <a:pPr algn="ctr"/>
            <a:r>
              <a:rPr lang="en-US" dirty="0"/>
              <a:t>More resources</a:t>
            </a:r>
          </a:p>
        </p:txBody>
      </p:sp>
      <p:sp>
        <p:nvSpPr>
          <p:cNvPr id="103427" name="Rectangle 3"/>
          <p:cNvSpPr>
            <a:spLocks noGrp="1" noChangeArrowheads="1"/>
          </p:cNvSpPr>
          <p:nvPr>
            <p:ph idx="1"/>
          </p:nvPr>
        </p:nvSpPr>
        <p:spPr/>
        <p:txBody>
          <a:bodyPr/>
          <a:lstStyle/>
          <a:p>
            <a:r>
              <a:rPr lang="en-US" dirty="0"/>
              <a:t>Join our Listserv to get info while you are not at the NIH</a:t>
            </a:r>
          </a:p>
          <a:p>
            <a:pPr lvl="1"/>
            <a:r>
              <a:rPr lang="en-US" dirty="0"/>
              <a:t>Go to </a:t>
            </a:r>
            <a:r>
              <a:rPr lang="en-US" dirty="0">
                <a:hlinkClick r:id="rId2"/>
              </a:rPr>
              <a:t>www.training.nih.gov</a:t>
            </a:r>
            <a:r>
              <a:rPr lang="en-US" dirty="0"/>
              <a:t> to sign up.</a:t>
            </a:r>
          </a:p>
          <a:p>
            <a:r>
              <a:rPr lang="en-US" dirty="0"/>
              <a:t>Connect with me on Linked-In and join the NIH Intramural Science Linked-In group</a:t>
            </a:r>
          </a:p>
          <a:p>
            <a:r>
              <a:rPr lang="en-US" dirty="0"/>
              <a:t>Watch previous OITE career workshops, including many on CVs, resumes and cover letters</a:t>
            </a:r>
          </a:p>
          <a:p>
            <a:r>
              <a:rPr lang="en-US" dirty="0"/>
              <a:t>Read the OITE Careers blog</a:t>
            </a:r>
          </a:p>
          <a:p>
            <a:r>
              <a:rPr lang="en-US" dirty="0"/>
              <a:t>Join the OITE NIH Training Alumni database if you are/were a student or fellow here</a:t>
            </a:r>
          </a:p>
          <a:p>
            <a:r>
              <a:rPr lang="en-US" dirty="0"/>
              <a:t>Email me at conlanlo@mail.nih.gov</a:t>
            </a: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2341C4-1930-4ED7-9DB6-845E08E9DD7C}"/>
              </a:ext>
            </a:extLst>
          </p:cNvPr>
          <p:cNvSpPr>
            <a:spLocks noGrp="1"/>
          </p:cNvSpPr>
          <p:nvPr>
            <p:ph type="title"/>
          </p:nvPr>
        </p:nvSpPr>
        <p:spPr/>
        <p:txBody>
          <a:bodyPr/>
          <a:lstStyle/>
          <a:p>
            <a:r>
              <a:rPr lang="en-US" dirty="0"/>
              <a:t>Job announcement</a:t>
            </a:r>
          </a:p>
        </p:txBody>
      </p:sp>
      <p:sp>
        <p:nvSpPr>
          <p:cNvPr id="23554" name="Content Placeholder 2"/>
          <p:cNvSpPr>
            <a:spLocks noGrp="1"/>
          </p:cNvSpPr>
          <p:nvPr>
            <p:ph idx="4294967295"/>
          </p:nvPr>
        </p:nvSpPr>
        <p:spPr>
          <a:xfrm>
            <a:off x="0" y="685800"/>
            <a:ext cx="8229600" cy="3886200"/>
          </a:xfrm>
        </p:spPr>
        <p:txBody>
          <a:bodyPr/>
          <a:lstStyle/>
          <a:p>
            <a:r>
              <a:rPr lang="en-US" b="1" dirty="0"/>
              <a:t>Research Associate II, Formulation/Associate Scientist I, Formulation ($60-$65K)</a:t>
            </a:r>
          </a:p>
          <a:p>
            <a:r>
              <a:rPr lang="en-US" sz="1600" dirty="0"/>
              <a:t>The candidate will be tasked with the characterization and formulation development of monoclonal antibody and novel molecule therapeutics, with a primary responsibility of supporting late stage formulation development activities. Preference will be given to those with experience in standard protein formulation development and characterization techniques (SEC, RP-HPLC, IEF, HIAC, and MFI, etc.), along with a fundamental understanding of the basic methodologies and practices of protein formulation. Experience with protein/peptide formulation, </a:t>
            </a:r>
            <a:r>
              <a:rPr lang="en-US" sz="1600" dirty="0" err="1"/>
              <a:t>lyophilization</a:t>
            </a:r>
            <a:r>
              <a:rPr lang="en-US" sz="1600" dirty="0"/>
              <a:t>, and protein characterization is a plus, but not required. The candidate will </a:t>
            </a:r>
            <a:r>
              <a:rPr lang="en-US" sz="1600" u="sng" dirty="0"/>
              <a:t>make detailed observations, analyze data, interpret results, maintain documentation, and prepare precise technical reports, summaries and protocols under supervision</a:t>
            </a:r>
            <a:r>
              <a:rPr lang="en-US" sz="1600" dirty="0"/>
              <a:t>. The candidate is expected to present findings at internal meetings and contribute to the preparation of manuscripts, posters, and patent applications to highlight scientific achievement externally. The candidate also must be able function effectively as a member of a larger project and cross-functional teams as required.</a:t>
            </a:r>
            <a:br>
              <a:rPr lang="en-US" sz="1600" dirty="0"/>
            </a:br>
            <a:br>
              <a:rPr lang="en-US" sz="1600" dirty="0"/>
            </a:br>
            <a:r>
              <a:rPr lang="en-US" sz="1600" dirty="0"/>
              <a:t>Position Requirements </a:t>
            </a:r>
            <a:br>
              <a:rPr lang="en-US" sz="1600" dirty="0"/>
            </a:br>
            <a:r>
              <a:rPr lang="en-US" sz="1600" dirty="0"/>
              <a:t>For the Research Associate II level, we require a BS degree with 2 - 5 years of relevant experience or an MS with 0 - 2 years of relevant experience. For the Associate Scientist I level, we require a BS with 5 - 8 years of relevant experience or an MS with 2 - 5 years of relevant experience.</a:t>
            </a:r>
            <a:br>
              <a:rPr lang="en-US" sz="1600" dirty="0"/>
            </a:br>
            <a:br>
              <a:rPr lang="en-US" sz="1600" dirty="0"/>
            </a:br>
            <a:endParaRPr lang="en-US" dirty="0"/>
          </a:p>
          <a:p>
            <a:pPr eaLnBrk="1" hangingPunct="1"/>
            <a:endParaRPr lang="en-US" dirty="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10732ED2-57B8-4521-A451-6E52E2A5E6B6}"/>
              </a:ext>
            </a:extLst>
          </p:cNvPr>
          <p:cNvSpPr>
            <a:spLocks noGrp="1"/>
          </p:cNvSpPr>
          <p:nvPr>
            <p:ph type="title"/>
          </p:nvPr>
        </p:nvSpPr>
        <p:spPr/>
        <p:txBody>
          <a:bodyPr/>
          <a:lstStyle/>
          <a:p>
            <a:r>
              <a:rPr lang="en-US" dirty="0"/>
              <a:t>Job announcement</a:t>
            </a:r>
          </a:p>
        </p:txBody>
      </p:sp>
      <p:sp>
        <p:nvSpPr>
          <p:cNvPr id="3" name="Content Placeholder 2"/>
          <p:cNvSpPr>
            <a:spLocks noGrp="1"/>
          </p:cNvSpPr>
          <p:nvPr>
            <p:ph idx="4294967295"/>
          </p:nvPr>
        </p:nvSpPr>
        <p:spPr>
          <a:xfrm>
            <a:off x="533400" y="685800"/>
            <a:ext cx="8610600" cy="3886200"/>
          </a:xfrm>
        </p:spPr>
        <p:txBody>
          <a:bodyPr/>
          <a:lstStyle/>
          <a:p>
            <a:r>
              <a:rPr lang="en-US" dirty="0"/>
              <a:t>Scientist I, Cell Line Development/Associate Scientist II, Cell Line Development ($90K) </a:t>
            </a:r>
            <a:r>
              <a:rPr lang="en-US" dirty="0" err="1"/>
              <a:t>Medimmune</a:t>
            </a:r>
            <a:br>
              <a:rPr lang="en-US" dirty="0"/>
            </a:br>
            <a:br>
              <a:rPr lang="en-US" sz="1100" dirty="0"/>
            </a:br>
            <a:r>
              <a:rPr lang="en-US" sz="1600" dirty="0"/>
              <a:t>The successful candidate will develop stable production cell lines for therapeutic antibodies or other protein pharmaceuticals using mammalian cell lines (CHO and NS0). In addition, responsibilities will include: being a </a:t>
            </a:r>
            <a:r>
              <a:rPr lang="en-US" sz="1600" u="sng" dirty="0"/>
              <a:t>leader</a:t>
            </a:r>
            <a:r>
              <a:rPr lang="en-US" sz="1600" dirty="0"/>
              <a:t> in technology development projects including some or all of the following: improving the molecular biology technologies involved in cell line development; </a:t>
            </a:r>
            <a:r>
              <a:rPr lang="en-US" sz="1600" u="sng" dirty="0"/>
              <a:t>implementing</a:t>
            </a:r>
            <a:r>
              <a:rPr lang="en-US" sz="1600" dirty="0"/>
              <a:t> </a:t>
            </a:r>
            <a:r>
              <a:rPr lang="en-US" sz="1600" dirty="0" err="1"/>
              <a:t>recombinase</a:t>
            </a:r>
            <a:r>
              <a:rPr lang="en-US" sz="1600" dirty="0"/>
              <a:t>-mediated targeted integration of expression cassettes; </a:t>
            </a:r>
            <a:r>
              <a:rPr lang="en-US" sz="1600" u="sng" dirty="0"/>
              <a:t>developing</a:t>
            </a:r>
            <a:r>
              <a:rPr lang="en-US" sz="1600" dirty="0"/>
              <a:t> high-throughput robotic procedures for </a:t>
            </a:r>
            <a:r>
              <a:rPr lang="en-US" sz="1600" dirty="0" err="1"/>
              <a:t>clonal</a:t>
            </a:r>
            <a:r>
              <a:rPr lang="en-US" sz="1600" dirty="0"/>
              <a:t> cell line generation, </a:t>
            </a:r>
            <a:r>
              <a:rPr lang="en-US" sz="1600" u="sng" dirty="0"/>
              <a:t>expansion and evaluation</a:t>
            </a:r>
            <a:r>
              <a:rPr lang="en-US" sz="1600" dirty="0"/>
              <a:t>; flow sorting to clone or enrich high-expressing populations; developing automated data management systems; as well as microarray or protein array profiling of cell lines to diagnose expression bottlenecks. You will maintain knowledge of current cell culture literature, presenting and publishing results inside and outside MedImmune. As a team player in our department, you will maintain the laboratory and some of its equipment and provide technical support for upstream processes in therapeutic protein manufacturing and research groups. You will keep detailed and accurate records of your work. You will author and review SOPs, batch records, development reports, regulatory filings and assist in other areas as needed, including operating bioreactors.</a:t>
            </a:r>
            <a:br>
              <a:rPr lang="en-US" sz="1600" dirty="0"/>
            </a:br>
            <a:endParaRPr lang="en-US" sz="1600" dirty="0"/>
          </a:p>
          <a:p>
            <a:r>
              <a:rPr lang="en-US" sz="1600" dirty="0"/>
              <a:t>Position Requirements We can hire this position at the Scientist I or the Associate Scientist II level. For Scientist I: Ph.D. 0-3 years industry experience, or M.S. degree plus 8-10 years industry experience, or B.S. degree plus 10-13 years industry experience. For Associate Scientist II: B.S. plus 8-10 years industry experience or M.S. plus 5-8 years </a:t>
            </a:r>
            <a:br>
              <a:rPr lang="en-US" dirty="0"/>
            </a:br>
            <a:br>
              <a:rPr lang="en-US" dirty="0"/>
            </a:br>
            <a:endParaRPr lang="en-US" dirty="0"/>
          </a:p>
          <a:p>
            <a:endParaRPr lang="en-US"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What is different about industry?	</a:t>
            </a:r>
          </a:p>
        </p:txBody>
      </p:sp>
      <p:sp>
        <p:nvSpPr>
          <p:cNvPr id="8" name="Content Placeholder 7"/>
          <p:cNvSpPr>
            <a:spLocks noGrp="1"/>
          </p:cNvSpPr>
          <p:nvPr>
            <p:ph idx="1"/>
          </p:nvPr>
        </p:nvSpPr>
        <p:spPr/>
        <p:txBody>
          <a:bodyPr/>
          <a:lstStyle/>
          <a:p>
            <a:r>
              <a:rPr lang="en-US" dirty="0"/>
              <a:t>Matrix teams</a:t>
            </a:r>
          </a:p>
          <a:p>
            <a:r>
              <a:rPr lang="en-US" dirty="0"/>
              <a:t>Deadline driven</a:t>
            </a:r>
          </a:p>
          <a:p>
            <a:r>
              <a:rPr lang="en-US" dirty="0"/>
              <a:t>Results driven</a:t>
            </a:r>
          </a:p>
          <a:p>
            <a:r>
              <a:rPr lang="en-US" dirty="0"/>
              <a:t>Money driven</a:t>
            </a:r>
          </a:p>
          <a:p>
            <a:r>
              <a:rPr lang="en-US" dirty="0"/>
              <a:t>Resources rich</a:t>
            </a:r>
          </a:p>
          <a:p>
            <a:r>
              <a:rPr lang="en-US" dirty="0"/>
              <a:t>Protect intellectual property</a:t>
            </a:r>
          </a:p>
          <a:p>
            <a:endParaRPr lang="en-US" dirty="0"/>
          </a:p>
          <a:p>
            <a:endParaRPr lang="en-US" dirty="0"/>
          </a:p>
        </p:txBody>
      </p:sp>
    </p:spTree>
    <p:extLst>
      <p:ext uri="{BB962C8B-B14F-4D97-AF65-F5344CB8AC3E}">
        <p14:creationId xmlns:p14="http://schemas.microsoft.com/office/powerpoint/2010/main" val="36562082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685800"/>
            <a:ext cx="9144000" cy="990600"/>
          </a:xfrm>
        </p:spPr>
        <p:txBody>
          <a:bodyPr/>
          <a:lstStyle/>
          <a:p>
            <a:pPr algn="ctr" eaLnBrk="1" hangingPunct="1"/>
            <a:r>
              <a:rPr lang="en-US" dirty="0"/>
              <a:t>What’s Out There?</a:t>
            </a:r>
          </a:p>
        </p:txBody>
      </p:sp>
      <p:sp>
        <p:nvSpPr>
          <p:cNvPr id="17410" name="Content Placeholder 4"/>
          <p:cNvSpPr>
            <a:spLocks noGrp="1"/>
          </p:cNvSpPr>
          <p:nvPr>
            <p:ph idx="1"/>
          </p:nvPr>
        </p:nvSpPr>
        <p:spPr/>
        <p:txBody>
          <a:bodyPr/>
          <a:lstStyle/>
          <a:p>
            <a:pPr eaLnBrk="1" hangingPunct="1"/>
            <a:r>
              <a:rPr lang="en-US" dirty="0"/>
              <a:t>Kinds of Companies</a:t>
            </a:r>
          </a:p>
          <a:p>
            <a:pPr lvl="1" eaLnBrk="1" hangingPunct="1">
              <a:buSzPct val="75000"/>
              <a:buFont typeface="Wingdings" pitchFamily="2" charset="2"/>
              <a:buBlip>
                <a:blip r:embed="rId2"/>
              </a:buBlip>
            </a:pPr>
            <a:r>
              <a:rPr lang="en-US" dirty="0"/>
              <a:t>Pharma (including generics)</a:t>
            </a:r>
          </a:p>
          <a:p>
            <a:pPr lvl="1" eaLnBrk="1" hangingPunct="1">
              <a:buSzPct val="75000"/>
              <a:buFont typeface="Wingdings" pitchFamily="2" charset="2"/>
              <a:buBlip>
                <a:blip r:embed="rId2"/>
              </a:buBlip>
            </a:pPr>
            <a:r>
              <a:rPr lang="en-US" dirty="0" err="1"/>
              <a:t>Biotechs</a:t>
            </a:r>
            <a:endParaRPr lang="en-US" dirty="0"/>
          </a:p>
          <a:p>
            <a:pPr lvl="1" eaLnBrk="1" hangingPunct="1">
              <a:buSzPct val="75000"/>
              <a:buFont typeface="Wingdings" pitchFamily="2" charset="2"/>
              <a:buBlip>
                <a:blip r:embed="rId2"/>
              </a:buBlip>
            </a:pPr>
            <a:r>
              <a:rPr lang="en-US" dirty="0"/>
              <a:t>Science supply</a:t>
            </a:r>
          </a:p>
          <a:p>
            <a:pPr lvl="1" eaLnBrk="1" hangingPunct="1">
              <a:buSzPct val="75000"/>
              <a:buFont typeface="Wingdings" pitchFamily="2" charset="2"/>
              <a:buBlip>
                <a:blip r:embed="rId2"/>
              </a:buBlip>
            </a:pPr>
            <a:r>
              <a:rPr lang="en-US" dirty="0"/>
              <a:t>Medical Devices and Diagnostics</a:t>
            </a:r>
          </a:p>
          <a:p>
            <a:pPr lvl="1" eaLnBrk="1" hangingPunct="1">
              <a:buSzPct val="75000"/>
              <a:buFont typeface="Wingdings" pitchFamily="2" charset="2"/>
              <a:buBlip>
                <a:blip r:embed="rId2"/>
              </a:buBlip>
            </a:pPr>
            <a:r>
              <a:rPr lang="en-US" dirty="0"/>
              <a:t>Service Providers: Contract Research Organizations, Regulatory, Marketing/analytics</a:t>
            </a:r>
          </a:p>
          <a:p>
            <a:pPr lvl="1" eaLnBrk="1" hangingPunct="1">
              <a:buSzPct val="75000"/>
              <a:buFont typeface="Wingdings" pitchFamily="2" charset="2"/>
              <a:buBlip>
                <a:blip r:embed="rId2"/>
              </a:buBlip>
            </a:pPr>
            <a:r>
              <a:rPr lang="en-US" dirty="0"/>
              <a:t>Venture cap/investors</a:t>
            </a:r>
          </a:p>
          <a:p>
            <a:pPr lvl="1" eaLnBrk="1" hangingPunct="1">
              <a:buSzPct val="75000"/>
              <a:buFont typeface="Wingdings" pitchFamily="2" charset="2"/>
              <a:buBlip>
                <a:blip r:embed="rId2"/>
              </a:buBlip>
            </a:pPr>
            <a:r>
              <a:rPr lang="en-US" dirty="0"/>
              <a:t>Non-profits, NGOs</a:t>
            </a:r>
          </a:p>
          <a:p>
            <a:pPr eaLnBrk="1" hangingPunct="1"/>
            <a:endParaRPr lang="en-US" dirty="0"/>
          </a:p>
          <a:p>
            <a:pPr eaLnBrk="1" hangingPunct="1"/>
            <a:endParaRPr lang="en-US" dirty="0"/>
          </a:p>
          <a:p>
            <a:pPr eaLnBrk="1" hangingPunct="1"/>
            <a:endParaRPr lang="en-US"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57200" y="685800"/>
            <a:ext cx="8229600" cy="1143000"/>
          </a:xfrm>
        </p:spPr>
        <p:txBody>
          <a:bodyPr/>
          <a:lstStyle/>
          <a:p>
            <a:pPr algn="ctr"/>
            <a:r>
              <a:rPr lang="en-US" dirty="0">
                <a:ea typeface="ＭＳ Ｐゴシック"/>
                <a:cs typeface="ＭＳ Ｐゴシック"/>
              </a:rPr>
              <a:t>Where are the Jobs?</a:t>
            </a:r>
          </a:p>
        </p:txBody>
      </p:sp>
      <p:sp>
        <p:nvSpPr>
          <p:cNvPr id="110595" name="Content Placeholder 2"/>
          <p:cNvSpPr>
            <a:spLocks noGrp="1"/>
          </p:cNvSpPr>
          <p:nvPr>
            <p:ph idx="4294967295"/>
          </p:nvPr>
        </p:nvSpPr>
        <p:spPr>
          <a:xfrm>
            <a:off x="381001" y="1905000"/>
            <a:ext cx="8420100" cy="4724400"/>
          </a:xfrm>
        </p:spPr>
        <p:txBody>
          <a:bodyPr/>
          <a:lstStyle/>
          <a:p>
            <a:pPr marL="0" indent="0" defTabSz="1371600">
              <a:buFont typeface="Wingdings" pitchFamily="2" charset="2"/>
              <a:buNone/>
              <a:tabLst>
                <a:tab pos="3200400" algn="l"/>
              </a:tabLst>
            </a:pPr>
            <a:r>
              <a:rPr lang="en-US" sz="2000" b="1" dirty="0">
                <a:ea typeface="ＭＳ Ｐゴシック"/>
                <a:cs typeface="ＭＳ Ｐゴシック"/>
              </a:rPr>
              <a:t>Mega-companies</a:t>
            </a:r>
            <a:r>
              <a:rPr lang="en-US" sz="2000" dirty="0">
                <a:ea typeface="ＭＳ Ｐゴシック"/>
                <a:cs typeface="ＭＳ Ｐゴシック"/>
              </a:rPr>
              <a:t>	Annual revenues greater than $10B</a:t>
            </a:r>
          </a:p>
          <a:p>
            <a:pPr marL="0" indent="0" defTabSz="1371600">
              <a:buFont typeface="Wingdings" pitchFamily="2" charset="2"/>
              <a:buNone/>
              <a:tabLst>
                <a:tab pos="3200400" algn="l"/>
              </a:tabLst>
            </a:pPr>
            <a:r>
              <a:rPr lang="en-US" sz="2000" dirty="0">
                <a:ea typeface="ＭＳ Ｐゴシック"/>
                <a:cs typeface="ＭＳ Ｐゴシック"/>
              </a:rPr>
              <a:t>	70,000+ employees worldwide</a:t>
            </a:r>
          </a:p>
          <a:p>
            <a:pPr marL="0" indent="0" defTabSz="1371600">
              <a:buFont typeface="Wingdings" pitchFamily="2" charset="2"/>
              <a:buNone/>
              <a:tabLst>
                <a:tab pos="3200400" algn="l"/>
              </a:tabLst>
            </a:pPr>
            <a:endParaRPr lang="en-US" sz="800" dirty="0">
              <a:ea typeface="ＭＳ Ｐゴシック"/>
              <a:cs typeface="ＭＳ Ｐゴシック"/>
            </a:endParaRPr>
          </a:p>
          <a:p>
            <a:pPr marL="0" indent="0" defTabSz="1371600">
              <a:buFont typeface="Wingdings" pitchFamily="2" charset="2"/>
              <a:buNone/>
              <a:tabLst>
                <a:tab pos="3200400" algn="l"/>
              </a:tabLst>
            </a:pPr>
            <a:r>
              <a:rPr lang="en-US" sz="2000" b="1" dirty="0">
                <a:ea typeface="ＭＳ Ｐゴシック"/>
                <a:cs typeface="ＭＳ Ｐゴシック"/>
              </a:rPr>
              <a:t>Large Companies</a:t>
            </a:r>
            <a:r>
              <a:rPr lang="en-US" sz="2000" dirty="0">
                <a:ea typeface="ＭＳ Ｐゴシック"/>
                <a:cs typeface="ＭＳ Ｐゴシック"/>
              </a:rPr>
              <a:t>	Annual revenues between $1B - $10B</a:t>
            </a:r>
          </a:p>
          <a:p>
            <a:pPr marL="0" indent="0" defTabSz="1371600">
              <a:buFont typeface="Wingdings" pitchFamily="2" charset="2"/>
              <a:buNone/>
              <a:tabLst>
                <a:tab pos="3200400" algn="l"/>
              </a:tabLst>
            </a:pPr>
            <a:r>
              <a:rPr lang="en-US" sz="2000" dirty="0">
                <a:ea typeface="ＭＳ Ｐゴシック"/>
                <a:cs typeface="ＭＳ Ｐゴシック"/>
              </a:rPr>
              <a:t>	2500  -  70,000 employees</a:t>
            </a:r>
          </a:p>
          <a:p>
            <a:pPr marL="0" indent="0" defTabSz="1371600">
              <a:buFont typeface="Wingdings" pitchFamily="2" charset="2"/>
              <a:buNone/>
              <a:tabLst>
                <a:tab pos="3200400" algn="l"/>
              </a:tabLst>
            </a:pPr>
            <a:endParaRPr lang="en-US" sz="800" dirty="0">
              <a:ea typeface="ＭＳ Ｐゴシック"/>
              <a:cs typeface="ＭＳ Ｐゴシック"/>
            </a:endParaRPr>
          </a:p>
          <a:p>
            <a:pPr marL="0" indent="0" defTabSz="1371600">
              <a:buFont typeface="Wingdings" pitchFamily="2" charset="2"/>
              <a:buNone/>
              <a:tabLst>
                <a:tab pos="3200400" algn="l"/>
              </a:tabLst>
            </a:pPr>
            <a:r>
              <a:rPr lang="en-US" sz="2000" b="1" dirty="0">
                <a:ea typeface="ＭＳ Ｐゴシック"/>
                <a:cs typeface="ＭＳ Ｐゴシック"/>
              </a:rPr>
              <a:t>Medium Companies</a:t>
            </a:r>
            <a:r>
              <a:rPr lang="en-US" sz="2000" dirty="0">
                <a:ea typeface="ＭＳ Ｐゴシック"/>
                <a:cs typeface="ＭＳ Ｐゴシック"/>
              </a:rPr>
              <a:t>	Annual revenues between $500M -$1B</a:t>
            </a:r>
          </a:p>
          <a:p>
            <a:pPr marL="0" indent="0" defTabSz="1371600">
              <a:buFont typeface="Wingdings" pitchFamily="2" charset="2"/>
              <a:buNone/>
              <a:tabLst>
                <a:tab pos="3200400" algn="l"/>
              </a:tabLst>
            </a:pPr>
            <a:r>
              <a:rPr lang="en-US" sz="2000" dirty="0">
                <a:ea typeface="ＭＳ Ｐゴシック"/>
                <a:cs typeface="ＭＳ Ｐゴシック"/>
              </a:rPr>
              <a:t>	100  -  2500 employees</a:t>
            </a:r>
          </a:p>
          <a:p>
            <a:pPr marL="0" indent="0" defTabSz="1371600">
              <a:buFont typeface="Wingdings" pitchFamily="2" charset="2"/>
              <a:buNone/>
              <a:tabLst>
                <a:tab pos="3200400" algn="l"/>
              </a:tabLst>
            </a:pPr>
            <a:endParaRPr lang="en-US" sz="800" dirty="0">
              <a:ea typeface="ＭＳ Ｐゴシック"/>
              <a:cs typeface="ＭＳ Ｐゴシック"/>
            </a:endParaRPr>
          </a:p>
          <a:p>
            <a:pPr marL="0" indent="0" defTabSz="1371600">
              <a:buFont typeface="Wingdings" pitchFamily="2" charset="2"/>
              <a:buNone/>
              <a:tabLst>
                <a:tab pos="3200400" algn="l"/>
              </a:tabLst>
            </a:pPr>
            <a:r>
              <a:rPr lang="en-US" sz="2000" b="1" dirty="0">
                <a:ea typeface="ＭＳ Ｐゴシック"/>
                <a:cs typeface="ＭＳ Ｐゴシック"/>
              </a:rPr>
              <a:t>Small Companies</a:t>
            </a:r>
            <a:r>
              <a:rPr lang="en-US" sz="2000" dirty="0">
                <a:ea typeface="ＭＳ Ｐゴシック"/>
                <a:cs typeface="ＭＳ Ｐゴシック"/>
              </a:rPr>
              <a:t>	Annual revenues between $100M - $500M</a:t>
            </a:r>
          </a:p>
          <a:p>
            <a:pPr marL="0" indent="0" defTabSz="1371600">
              <a:buFont typeface="Wingdings" pitchFamily="2" charset="2"/>
              <a:buNone/>
              <a:tabLst>
                <a:tab pos="3200400" algn="l"/>
              </a:tabLst>
            </a:pPr>
            <a:r>
              <a:rPr lang="en-US" sz="2000" dirty="0">
                <a:ea typeface="ＭＳ Ｐゴシック"/>
                <a:cs typeface="ＭＳ Ｐゴシック"/>
              </a:rPr>
              <a:t>	20  - 100 employees</a:t>
            </a:r>
          </a:p>
          <a:p>
            <a:pPr marL="0" indent="0" defTabSz="1371600">
              <a:buFont typeface="Wingdings" pitchFamily="2" charset="2"/>
              <a:buNone/>
              <a:tabLst>
                <a:tab pos="3200400" algn="l"/>
              </a:tabLst>
            </a:pPr>
            <a:endParaRPr lang="en-US" sz="800" dirty="0">
              <a:ea typeface="ＭＳ Ｐゴシック"/>
              <a:cs typeface="ＭＳ Ｐゴシック"/>
            </a:endParaRPr>
          </a:p>
          <a:p>
            <a:pPr marL="0" indent="0" defTabSz="1371600">
              <a:buFont typeface="Wingdings" pitchFamily="2" charset="2"/>
              <a:buNone/>
              <a:tabLst>
                <a:tab pos="3200400" algn="l"/>
              </a:tabLst>
            </a:pPr>
            <a:r>
              <a:rPr lang="en-US" sz="2000" b="1" dirty="0">
                <a:ea typeface="ＭＳ Ｐゴシック"/>
                <a:cs typeface="ＭＳ Ｐゴシック"/>
              </a:rPr>
              <a:t>Early Stage / Start-ups</a:t>
            </a:r>
            <a:r>
              <a:rPr lang="en-US" sz="2000" dirty="0">
                <a:ea typeface="ＭＳ Ｐゴシック"/>
                <a:cs typeface="ＭＳ Ｐゴシック"/>
              </a:rPr>
              <a:t>	Annual revenues between $0 - $100M</a:t>
            </a:r>
          </a:p>
          <a:p>
            <a:pPr marL="0" indent="0" defTabSz="1371600">
              <a:buFont typeface="Wingdings" pitchFamily="2" charset="2"/>
              <a:buNone/>
              <a:tabLst>
                <a:tab pos="3200400" algn="l"/>
              </a:tabLst>
            </a:pPr>
            <a:r>
              <a:rPr lang="en-US" sz="2000" dirty="0">
                <a:ea typeface="ＭＳ Ｐゴシック"/>
                <a:cs typeface="ＭＳ Ｐゴシック"/>
              </a:rPr>
              <a:t>	1  -  20 employees</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609600"/>
            <a:ext cx="8229600" cy="1143000"/>
          </a:xfrm>
        </p:spPr>
        <p:txBody>
          <a:bodyPr/>
          <a:lstStyle/>
          <a:p>
            <a:pPr algn="ctr"/>
            <a:r>
              <a:rPr lang="en-US" dirty="0">
                <a:ea typeface="ＭＳ Ｐゴシック"/>
                <a:cs typeface="ＭＳ Ｐゴシック"/>
              </a:rPr>
              <a:t>Example Companies</a:t>
            </a:r>
          </a:p>
        </p:txBody>
      </p:sp>
      <p:graphicFrame>
        <p:nvGraphicFramePr>
          <p:cNvPr id="3" name="Table 2"/>
          <p:cNvGraphicFramePr>
            <a:graphicFrameLocks noGrp="1"/>
          </p:cNvGraphicFramePr>
          <p:nvPr>
            <p:extLst>
              <p:ext uri="{D42A27DB-BD31-4B8C-83A1-F6EECF244321}">
                <p14:modId xmlns:p14="http://schemas.microsoft.com/office/powerpoint/2010/main" val="3533453859"/>
              </p:ext>
            </p:extLst>
          </p:nvPr>
        </p:nvGraphicFramePr>
        <p:xfrm>
          <a:off x="228600" y="1397000"/>
          <a:ext cx="8915399" cy="5376334"/>
        </p:xfrm>
        <a:graphic>
          <a:graphicData uri="http://schemas.openxmlformats.org/drawingml/2006/table">
            <a:tbl>
              <a:tblPr firstRow="1" firstCol="1" bandRow="1">
                <a:tableStyleId>{5C22544A-7EE6-4342-B048-85BDC9FD1C3A}</a:tableStyleId>
              </a:tblPr>
              <a:tblGrid>
                <a:gridCol w="1783080">
                  <a:extLst>
                    <a:ext uri="{9D8B030D-6E8A-4147-A177-3AD203B41FA5}">
                      <a16:colId xmlns:a16="http://schemas.microsoft.com/office/drawing/2014/main" val="20000"/>
                    </a:ext>
                  </a:extLst>
                </a:gridCol>
                <a:gridCol w="1240403">
                  <a:extLst>
                    <a:ext uri="{9D8B030D-6E8A-4147-A177-3AD203B41FA5}">
                      <a16:colId xmlns:a16="http://schemas.microsoft.com/office/drawing/2014/main" val="20001"/>
                    </a:ext>
                  </a:extLst>
                </a:gridCol>
                <a:gridCol w="1472979">
                  <a:extLst>
                    <a:ext uri="{9D8B030D-6E8A-4147-A177-3AD203B41FA5}">
                      <a16:colId xmlns:a16="http://schemas.microsoft.com/office/drawing/2014/main" val="20002"/>
                    </a:ext>
                  </a:extLst>
                </a:gridCol>
                <a:gridCol w="1447137">
                  <a:extLst>
                    <a:ext uri="{9D8B030D-6E8A-4147-A177-3AD203B41FA5}">
                      <a16:colId xmlns:a16="http://schemas.microsoft.com/office/drawing/2014/main" val="20003"/>
                    </a:ext>
                  </a:extLst>
                </a:gridCol>
                <a:gridCol w="1576346">
                  <a:extLst>
                    <a:ext uri="{9D8B030D-6E8A-4147-A177-3AD203B41FA5}">
                      <a16:colId xmlns:a16="http://schemas.microsoft.com/office/drawing/2014/main" val="20004"/>
                    </a:ext>
                  </a:extLst>
                </a:gridCol>
                <a:gridCol w="1395454">
                  <a:extLst>
                    <a:ext uri="{9D8B030D-6E8A-4147-A177-3AD203B41FA5}">
                      <a16:colId xmlns:a16="http://schemas.microsoft.com/office/drawing/2014/main" val="20005"/>
                    </a:ext>
                  </a:extLst>
                </a:gridCol>
              </a:tblGrid>
              <a:tr h="508000">
                <a:tc>
                  <a:txBody>
                    <a:bodyPr/>
                    <a:lstStyle/>
                    <a:p>
                      <a:endParaRPr lang="en-US" dirty="0"/>
                    </a:p>
                  </a:txBody>
                  <a:tcPr>
                    <a:solidFill>
                      <a:schemeClr val="accent1">
                        <a:lumMod val="50000"/>
                      </a:schemeClr>
                    </a:solidFill>
                  </a:tcPr>
                </a:tc>
                <a:tc>
                  <a:txBody>
                    <a:bodyPr/>
                    <a:lstStyle/>
                    <a:p>
                      <a:pPr algn="ctr"/>
                      <a:r>
                        <a:rPr lang="en-US" dirty="0"/>
                        <a:t>Mega</a:t>
                      </a:r>
                    </a:p>
                  </a:txBody>
                  <a:tcPr>
                    <a:solidFill>
                      <a:schemeClr val="accent1">
                        <a:lumMod val="50000"/>
                      </a:schemeClr>
                    </a:solidFill>
                  </a:tcPr>
                </a:tc>
                <a:tc>
                  <a:txBody>
                    <a:bodyPr/>
                    <a:lstStyle/>
                    <a:p>
                      <a:pPr algn="ctr"/>
                      <a:r>
                        <a:rPr lang="en-US" dirty="0"/>
                        <a:t>Large</a:t>
                      </a:r>
                    </a:p>
                  </a:txBody>
                  <a:tcPr>
                    <a:solidFill>
                      <a:schemeClr val="accent1">
                        <a:lumMod val="50000"/>
                      </a:schemeClr>
                    </a:solidFill>
                  </a:tcPr>
                </a:tc>
                <a:tc>
                  <a:txBody>
                    <a:bodyPr/>
                    <a:lstStyle/>
                    <a:p>
                      <a:pPr algn="ctr"/>
                      <a:r>
                        <a:rPr lang="en-US" dirty="0"/>
                        <a:t>Mid-size</a:t>
                      </a:r>
                    </a:p>
                  </a:txBody>
                  <a:tcPr>
                    <a:solidFill>
                      <a:schemeClr val="accent2">
                        <a:lumMod val="50000"/>
                      </a:schemeClr>
                    </a:solidFill>
                  </a:tcPr>
                </a:tc>
                <a:tc>
                  <a:txBody>
                    <a:bodyPr/>
                    <a:lstStyle/>
                    <a:p>
                      <a:pPr algn="ctr"/>
                      <a:r>
                        <a:rPr lang="en-US" dirty="0"/>
                        <a:t>Small</a:t>
                      </a:r>
                    </a:p>
                  </a:txBody>
                  <a:tcPr>
                    <a:solidFill>
                      <a:schemeClr val="accent2">
                        <a:lumMod val="50000"/>
                      </a:schemeClr>
                    </a:solidFill>
                  </a:tcPr>
                </a:tc>
                <a:tc>
                  <a:txBody>
                    <a:bodyPr/>
                    <a:lstStyle/>
                    <a:p>
                      <a:pPr algn="ctr"/>
                      <a:r>
                        <a:rPr lang="en-US" dirty="0"/>
                        <a:t>Early Stage/ Start-up</a:t>
                      </a:r>
                    </a:p>
                  </a:txBody>
                  <a:tcPr>
                    <a:solidFill>
                      <a:schemeClr val="accent2">
                        <a:lumMod val="50000"/>
                      </a:schemeClr>
                    </a:solidFill>
                  </a:tcPr>
                </a:tc>
                <a:extLst>
                  <a:ext uri="{0D108BD9-81ED-4DB2-BD59-A6C34878D82A}">
                    <a16:rowId xmlns:a16="http://schemas.microsoft.com/office/drawing/2014/main" val="10000"/>
                  </a:ext>
                </a:extLst>
              </a:tr>
              <a:tr h="859367">
                <a:tc>
                  <a:txBody>
                    <a:bodyPr/>
                    <a:lstStyle/>
                    <a:p>
                      <a:r>
                        <a:rPr lang="en-US" sz="1600" dirty="0"/>
                        <a:t>Pharmaceutical</a:t>
                      </a:r>
                    </a:p>
                  </a:txBody>
                  <a:tcPr>
                    <a:solidFill>
                      <a:schemeClr val="accent1">
                        <a:lumMod val="50000"/>
                      </a:schemeClr>
                    </a:solidFill>
                  </a:tcPr>
                </a:tc>
                <a:tc>
                  <a:txBody>
                    <a:bodyPr/>
                    <a:lstStyle/>
                    <a:p>
                      <a:pPr algn="ctr"/>
                      <a:r>
                        <a:rPr lang="en-US" dirty="0"/>
                        <a:t>Pfizer BMS  GSK</a:t>
                      </a:r>
                    </a:p>
                  </a:txBody>
                  <a:tcPr/>
                </a:tc>
                <a:tc>
                  <a:txBody>
                    <a:bodyPr/>
                    <a:lstStyle/>
                    <a:p>
                      <a:pPr algn="ctr"/>
                      <a:r>
                        <a:rPr lang="en-US" dirty="0"/>
                        <a:t>MedimmuneTeva</a:t>
                      </a:r>
                    </a:p>
                    <a:p>
                      <a:pPr algn="ctr"/>
                      <a:r>
                        <a:rPr lang="en-US" dirty="0"/>
                        <a:t>B. I.</a:t>
                      </a:r>
                    </a:p>
                  </a:txBody>
                  <a:tcPr/>
                </a:tc>
                <a:tc>
                  <a:txBody>
                    <a:bodyPr/>
                    <a:lstStyle/>
                    <a:p>
                      <a:pPr algn="ctr"/>
                      <a:r>
                        <a:rPr lang="en-US" dirty="0"/>
                        <a:t>Endo    Eisai  Millennium</a:t>
                      </a:r>
                    </a:p>
                  </a:txBody>
                  <a:tcPr/>
                </a:tc>
                <a:tc>
                  <a:txBody>
                    <a:bodyPr/>
                    <a:lstStyle/>
                    <a:p>
                      <a:pPr algn="ctr"/>
                      <a:r>
                        <a:rPr lang="en-US" dirty="0"/>
                        <a:t>Macrogenics Purdue</a:t>
                      </a:r>
                    </a:p>
                  </a:txBody>
                  <a:tcPr/>
                </a:tc>
                <a:tc>
                  <a:txBody>
                    <a:bodyPr/>
                    <a:lstStyle/>
                    <a:p>
                      <a:pPr algn="ctr"/>
                      <a:r>
                        <a:rPr lang="en-US" dirty="0"/>
                        <a:t>Vanda</a:t>
                      </a:r>
                    </a:p>
                  </a:txBody>
                  <a:tcPr/>
                </a:tc>
                <a:extLst>
                  <a:ext uri="{0D108BD9-81ED-4DB2-BD59-A6C34878D82A}">
                    <a16:rowId xmlns:a16="http://schemas.microsoft.com/office/drawing/2014/main" val="10001"/>
                  </a:ext>
                </a:extLst>
              </a:tr>
              <a:tr h="859367">
                <a:tc>
                  <a:txBody>
                    <a:bodyPr/>
                    <a:lstStyle/>
                    <a:p>
                      <a:r>
                        <a:rPr lang="en-US" sz="1600" dirty="0"/>
                        <a:t>Biotech</a:t>
                      </a:r>
                    </a:p>
                  </a:txBody>
                  <a:tcPr>
                    <a:solidFill>
                      <a:schemeClr val="accent1">
                        <a:lumMod val="50000"/>
                      </a:schemeClr>
                    </a:solidFill>
                  </a:tcPr>
                </a:tc>
                <a:tc>
                  <a:txBody>
                    <a:bodyPr/>
                    <a:lstStyle/>
                    <a:p>
                      <a:pPr algn="ctr"/>
                      <a:r>
                        <a:rPr lang="en-US" dirty="0"/>
                        <a:t>Amgen</a:t>
                      </a:r>
                    </a:p>
                  </a:txBody>
                  <a:tcPr/>
                </a:tc>
                <a:tc>
                  <a:txBody>
                    <a:bodyPr/>
                    <a:lstStyle/>
                    <a:p>
                      <a:pPr algn="ctr"/>
                      <a:r>
                        <a:rPr lang="en-US" dirty="0"/>
                        <a:t>Celgene</a:t>
                      </a:r>
                    </a:p>
                  </a:txBody>
                  <a:tcPr/>
                </a:tc>
                <a:tc>
                  <a:txBody>
                    <a:bodyPr/>
                    <a:lstStyle/>
                    <a:p>
                      <a:pPr algn="ctr"/>
                      <a:r>
                        <a:rPr lang="en-US" dirty="0"/>
                        <a:t>Shire    HGS</a:t>
                      </a:r>
                    </a:p>
                  </a:txBody>
                  <a:tcPr/>
                </a:tc>
                <a:tc>
                  <a:txBody>
                    <a:bodyPr/>
                    <a:lstStyle/>
                    <a:p>
                      <a:pPr algn="ctr"/>
                      <a:r>
                        <a:rPr lang="en-US" dirty="0"/>
                        <a:t>Vertex  Alexion</a:t>
                      </a:r>
                    </a:p>
                  </a:txBody>
                  <a:tcPr/>
                </a:tc>
                <a:tc>
                  <a:txBody>
                    <a:bodyPr/>
                    <a:lstStyle/>
                    <a:p>
                      <a:pPr algn="ctr"/>
                      <a:r>
                        <a:rPr lang="en-US" sz="1600" dirty="0"/>
                        <a:t>Achillion  </a:t>
                      </a:r>
                      <a:r>
                        <a:rPr lang="en-US" sz="1400" dirty="0"/>
                        <a:t>GlycoMimetics  </a:t>
                      </a:r>
                      <a:r>
                        <a:rPr lang="en-US" sz="1600" dirty="0"/>
                        <a:t>NovaVax</a:t>
                      </a:r>
                    </a:p>
                  </a:txBody>
                  <a:tcPr/>
                </a:tc>
                <a:extLst>
                  <a:ext uri="{0D108BD9-81ED-4DB2-BD59-A6C34878D82A}">
                    <a16:rowId xmlns:a16="http://schemas.microsoft.com/office/drawing/2014/main" val="10002"/>
                  </a:ext>
                </a:extLst>
              </a:tr>
              <a:tr h="859367">
                <a:tc>
                  <a:txBody>
                    <a:bodyPr/>
                    <a:lstStyle/>
                    <a:p>
                      <a:r>
                        <a:rPr lang="en-US" sz="1600" dirty="0"/>
                        <a:t>Device</a:t>
                      </a:r>
                    </a:p>
                  </a:txBody>
                  <a:tcPr>
                    <a:solidFill>
                      <a:schemeClr val="accent1">
                        <a:lumMod val="50000"/>
                      </a:schemeClr>
                    </a:solidFill>
                  </a:tcPr>
                </a:tc>
                <a:tc>
                  <a:txBody>
                    <a:bodyPr/>
                    <a:lstStyle/>
                    <a:p>
                      <a:pPr algn="ctr"/>
                      <a:r>
                        <a:rPr lang="en-US" dirty="0"/>
                        <a:t>J &amp; J</a:t>
                      </a:r>
                    </a:p>
                  </a:txBody>
                  <a:tcPr/>
                </a:tc>
                <a:tc>
                  <a:txBody>
                    <a:bodyPr/>
                    <a:lstStyle/>
                    <a:p>
                      <a:pPr algn="ctr"/>
                      <a:r>
                        <a:rPr lang="en-US" dirty="0"/>
                        <a:t>Baxter</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Covidien</a:t>
                      </a:r>
                    </a:p>
                    <a:p>
                      <a:pPr algn="ctr"/>
                      <a:endParaRPr lang="en-US" dirty="0"/>
                    </a:p>
                  </a:txBody>
                  <a:tcPr/>
                </a:tc>
                <a:tc>
                  <a:txBody>
                    <a:bodyPr/>
                    <a:lstStyle/>
                    <a:p>
                      <a:pPr algn="ctr"/>
                      <a:r>
                        <a:rPr lang="en-US" dirty="0"/>
                        <a:t>PPG</a:t>
                      </a:r>
                    </a:p>
                  </a:txBody>
                  <a:tcPr/>
                </a:tc>
                <a:tc>
                  <a:txBody>
                    <a:bodyPr/>
                    <a:lstStyle/>
                    <a:p>
                      <a:pPr algn="ctr"/>
                      <a:endParaRPr lang="en-US" dirty="0"/>
                    </a:p>
                  </a:txBody>
                  <a:tcPr/>
                </a:tc>
                <a:extLst>
                  <a:ext uri="{0D108BD9-81ED-4DB2-BD59-A6C34878D82A}">
                    <a16:rowId xmlns:a16="http://schemas.microsoft.com/office/drawing/2014/main" val="10003"/>
                  </a:ext>
                </a:extLst>
              </a:tr>
              <a:tr h="859367">
                <a:tc>
                  <a:txBody>
                    <a:bodyPr/>
                    <a:lstStyle/>
                    <a:p>
                      <a:r>
                        <a:rPr lang="en-US" sz="1600" dirty="0"/>
                        <a:t>Consumables</a:t>
                      </a:r>
                    </a:p>
                  </a:txBody>
                  <a:tcPr>
                    <a:solidFill>
                      <a:schemeClr val="accent1">
                        <a:lumMod val="50000"/>
                      </a:schemeClr>
                    </a:solidFill>
                  </a:tcPr>
                </a:tc>
                <a:tc>
                  <a:txBody>
                    <a:bodyPr/>
                    <a:lstStyle/>
                    <a:p>
                      <a:pPr algn="ctr"/>
                      <a:r>
                        <a:rPr lang="en-US" dirty="0"/>
                        <a:t>GE</a:t>
                      </a:r>
                    </a:p>
                  </a:txBody>
                  <a:tcPr/>
                </a:tc>
                <a:tc>
                  <a:txBody>
                    <a:bodyPr/>
                    <a:lstStyle/>
                    <a:p>
                      <a:pPr algn="ctr"/>
                      <a:r>
                        <a:rPr lang="en-US" dirty="0"/>
                        <a:t>Thermo Fischer Scientific</a:t>
                      </a:r>
                    </a:p>
                  </a:txBody>
                  <a:tcPr/>
                </a:tc>
                <a:tc>
                  <a:txBody>
                    <a:bodyPr/>
                    <a:lstStyle/>
                    <a:p>
                      <a:pPr algn="ctr"/>
                      <a:r>
                        <a:rPr lang="en-US" sz="1600" dirty="0"/>
                        <a:t>Life Technologies</a:t>
                      </a:r>
                    </a:p>
                  </a:txBody>
                  <a:tcPr/>
                </a:tc>
                <a:tc>
                  <a:txBody>
                    <a:bodyPr/>
                    <a:lstStyle/>
                    <a:p>
                      <a:pPr algn="ctr"/>
                      <a:r>
                        <a:rPr lang="en-US" dirty="0"/>
                        <a:t>Qiagen OriGene</a:t>
                      </a:r>
                    </a:p>
                  </a:txBody>
                  <a:tcPr/>
                </a:tc>
                <a:tc>
                  <a:txBody>
                    <a:bodyPr/>
                    <a:lstStyle/>
                    <a:p>
                      <a:pPr algn="ctr"/>
                      <a:endParaRPr lang="en-US" dirty="0"/>
                    </a:p>
                  </a:txBody>
                  <a:tcPr/>
                </a:tc>
                <a:extLst>
                  <a:ext uri="{0D108BD9-81ED-4DB2-BD59-A6C34878D82A}">
                    <a16:rowId xmlns:a16="http://schemas.microsoft.com/office/drawing/2014/main" val="10004"/>
                  </a:ext>
                </a:extLst>
              </a:tr>
              <a:tr h="859367">
                <a:tc>
                  <a:txBody>
                    <a:bodyPr/>
                    <a:lstStyle/>
                    <a:p>
                      <a:r>
                        <a:rPr lang="en-US" sz="1600" dirty="0"/>
                        <a:t>Contract Organization</a:t>
                      </a:r>
                    </a:p>
                  </a:txBody>
                  <a:tcPr>
                    <a:solidFill>
                      <a:schemeClr val="accent1">
                        <a:lumMod val="50000"/>
                      </a:schemeClr>
                    </a:solidFill>
                  </a:tcPr>
                </a:tc>
                <a:tc>
                  <a:txBody>
                    <a:bodyPr/>
                    <a:lstStyle/>
                    <a:p>
                      <a:pPr algn="ctr"/>
                      <a:r>
                        <a:rPr lang="en-US" dirty="0"/>
                        <a:t>Quintiles Covance</a:t>
                      </a:r>
                    </a:p>
                  </a:txBody>
                  <a:tcPr/>
                </a:tc>
                <a:tc>
                  <a:txBody>
                    <a:bodyPr/>
                    <a:lstStyle/>
                    <a:p>
                      <a:pPr algn="ctr"/>
                      <a:r>
                        <a:rPr lang="en-US" dirty="0"/>
                        <a:t>PPD</a:t>
                      </a:r>
                    </a:p>
                  </a:txBody>
                  <a:tcPr/>
                </a:tc>
                <a:tc>
                  <a:txBody>
                    <a:bodyPr/>
                    <a:lstStyle/>
                    <a:p>
                      <a:pPr algn="ctr"/>
                      <a:r>
                        <a:rPr lang="en-US" sz="1600" dirty="0"/>
                        <a:t>Accelovance</a:t>
                      </a:r>
                    </a:p>
                  </a:txBody>
                  <a:tcPr/>
                </a:tc>
                <a:tc>
                  <a:txBody>
                    <a:bodyPr/>
                    <a:lstStyle/>
                    <a:p>
                      <a:pPr algn="ctr"/>
                      <a:r>
                        <a:rPr lang="en-US" dirty="0"/>
                        <a:t>Westat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KAI Research, Inc.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874443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hidden="1"/>
          <p:cNvSpPr>
            <a:spLocks noGrp="1"/>
          </p:cNvSpPr>
          <p:nvPr>
            <p:ph type="title"/>
          </p:nvPr>
        </p:nvSpPr>
        <p:spPr/>
        <p:txBody>
          <a:bodyPr/>
          <a:lstStyle/>
          <a:p>
            <a:pPr eaLnBrk="1" hangingPunct="1"/>
            <a:r>
              <a:rPr lang="en-US" dirty="0"/>
              <a:t>Careers overview in the life sciences</a:t>
            </a:r>
          </a:p>
        </p:txBody>
      </p:sp>
      <p:sp>
        <p:nvSpPr>
          <p:cNvPr id="18434" name="Content Placeholder 2" hidden="1"/>
          <p:cNvSpPr>
            <a:spLocks noGrp="1"/>
          </p:cNvSpPr>
          <p:nvPr>
            <p:ph idx="1"/>
          </p:nvPr>
        </p:nvSpPr>
        <p:spPr/>
        <p:txBody>
          <a:bodyPr/>
          <a:lstStyle/>
          <a:p>
            <a:pPr eaLnBrk="1" hangingPunct="1"/>
            <a:endParaRPr lang="en-US" dirty="0"/>
          </a:p>
        </p:txBody>
      </p:sp>
      <p:pic>
        <p:nvPicPr>
          <p:cNvPr id="18435" name="Picture 4" descr="Careers overview in the life sciences, preclinical research highlighted"/>
          <p:cNvPicPr>
            <a:picLocks noChangeAspect="1" noChangeArrowheads="1"/>
          </p:cNvPicPr>
          <p:nvPr/>
        </p:nvPicPr>
        <p:blipFill>
          <a:blip r:embed="rId2" cstate="print"/>
          <a:srcRect/>
          <a:stretch>
            <a:fillRect/>
          </a:stretch>
        </p:blipFill>
        <p:spPr bwMode="auto">
          <a:xfrm>
            <a:off x="1905000" y="914400"/>
            <a:ext cx="5562600" cy="5583238"/>
          </a:xfrm>
          <a:prstGeom prst="rect">
            <a:avLst/>
          </a:prstGeom>
          <a:noFill/>
          <a:ln w="9525">
            <a:noFill/>
            <a:miter lim="800000"/>
            <a:headEnd/>
            <a:tailEnd/>
          </a:ln>
        </p:spPr>
      </p:pic>
      <p:sp>
        <p:nvSpPr>
          <p:cNvPr id="2" name="TextBox 1" hidden="1"/>
          <p:cNvSpPr txBox="1"/>
          <p:nvPr/>
        </p:nvSpPr>
        <p:spPr>
          <a:xfrm>
            <a:off x="6477000" y="6497638"/>
            <a:ext cx="2386294" cy="369332"/>
          </a:xfrm>
          <a:prstGeom prst="rect">
            <a:avLst/>
          </a:prstGeom>
          <a:noFill/>
        </p:spPr>
        <p:txBody>
          <a:bodyPr wrap="none" rtlCol="0">
            <a:spAutoFit/>
          </a:bodyPr>
          <a:lstStyle/>
          <a:p>
            <a:r>
              <a:rPr lang="en-US" dirty="0"/>
              <a:t>From Toby Freedman</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ot;&quot;"/>
          <p:cNvSpPr/>
          <p:nvPr/>
        </p:nvSpPr>
        <p:spPr>
          <a:xfrm>
            <a:off x="152400" y="1219200"/>
            <a:ext cx="8839200" cy="5562600"/>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48130" name="Title 1"/>
          <p:cNvSpPr>
            <a:spLocks noGrp="1"/>
          </p:cNvSpPr>
          <p:nvPr>
            <p:ph type="title"/>
          </p:nvPr>
        </p:nvSpPr>
        <p:spPr>
          <a:xfrm>
            <a:off x="457200" y="609600"/>
            <a:ext cx="8229600" cy="914400"/>
          </a:xfrm>
        </p:spPr>
        <p:txBody>
          <a:bodyPr/>
          <a:lstStyle/>
          <a:p>
            <a:pPr algn="ctr"/>
            <a:r>
              <a:rPr lang="en-US" dirty="0">
                <a:ea typeface="ＭＳ Ｐゴシック"/>
                <a:cs typeface="ＭＳ Ｐゴシック"/>
              </a:rPr>
              <a:t>Opportunities in R &amp; D</a:t>
            </a:r>
          </a:p>
        </p:txBody>
      </p:sp>
      <p:grpSp>
        <p:nvGrpSpPr>
          <p:cNvPr id="2" name="Group 12" descr="&quot;&quot;"/>
          <p:cNvGrpSpPr>
            <a:grpSpLocks/>
          </p:cNvGrpSpPr>
          <p:nvPr/>
        </p:nvGrpSpPr>
        <p:grpSpPr bwMode="auto">
          <a:xfrm>
            <a:off x="152400" y="1371600"/>
            <a:ext cx="8686800" cy="1200329"/>
            <a:chOff x="76200" y="1143000"/>
            <a:chExt cx="8686800" cy="1200508"/>
          </a:xfrm>
        </p:grpSpPr>
        <p:sp>
          <p:nvSpPr>
            <p:cNvPr id="48144" name="TextBox 2"/>
            <p:cNvSpPr txBox="1">
              <a:spLocks noChangeArrowheads="1"/>
            </p:cNvSpPr>
            <p:nvPr/>
          </p:nvSpPr>
          <p:spPr bwMode="auto">
            <a:xfrm>
              <a:off x="76200" y="1143000"/>
              <a:ext cx="1752600" cy="369387"/>
            </a:xfrm>
            <a:prstGeom prst="rect">
              <a:avLst/>
            </a:prstGeom>
            <a:noFill/>
            <a:ln w="9525">
              <a:noFill/>
              <a:miter lim="800000"/>
              <a:headEnd/>
              <a:tailEnd/>
            </a:ln>
          </p:spPr>
          <p:txBody>
            <a:bodyPr>
              <a:spAutoFit/>
            </a:bodyPr>
            <a:lstStyle/>
            <a:p>
              <a:pPr eaLnBrk="0" hangingPunct="0"/>
              <a:r>
                <a:rPr lang="en-US" b="1" dirty="0"/>
                <a:t>Discovery</a:t>
              </a:r>
            </a:p>
          </p:txBody>
        </p:sp>
        <p:sp>
          <p:nvSpPr>
            <p:cNvPr id="48145" name="TextBox 3"/>
            <p:cNvSpPr txBox="1">
              <a:spLocks noChangeArrowheads="1"/>
            </p:cNvSpPr>
            <p:nvPr/>
          </p:nvSpPr>
          <p:spPr bwMode="auto">
            <a:xfrm>
              <a:off x="1905000" y="1143000"/>
              <a:ext cx="6858000" cy="1200508"/>
            </a:xfrm>
            <a:prstGeom prst="rect">
              <a:avLst/>
            </a:prstGeom>
            <a:noFill/>
            <a:ln w="9525">
              <a:noFill/>
              <a:miter lim="800000"/>
              <a:headEnd/>
              <a:tailEnd/>
            </a:ln>
          </p:spPr>
          <p:txBody>
            <a:bodyPr>
              <a:spAutoFit/>
            </a:bodyPr>
            <a:lstStyle/>
            <a:p>
              <a:pPr eaLnBrk="0" hangingPunct="0"/>
              <a:r>
                <a:rPr lang="en-US" dirty="0"/>
                <a:t>Drug discovery research; also positions in life sciences companies that provide platform technologies, instruments, reagents and medical devices.  </a:t>
              </a:r>
              <a:r>
                <a:rPr lang="en-US" b="1" dirty="0"/>
                <a:t>Qualifications: PhD with some specialization in post-doctoral work</a:t>
              </a:r>
            </a:p>
          </p:txBody>
        </p:sp>
      </p:grpSp>
      <p:grpSp>
        <p:nvGrpSpPr>
          <p:cNvPr id="3" name="Group 13" descr="&quot;&quot;"/>
          <p:cNvGrpSpPr>
            <a:grpSpLocks/>
          </p:cNvGrpSpPr>
          <p:nvPr/>
        </p:nvGrpSpPr>
        <p:grpSpPr bwMode="auto">
          <a:xfrm>
            <a:off x="152400" y="2681288"/>
            <a:ext cx="8686800" cy="923925"/>
            <a:chOff x="76200" y="2514600"/>
            <a:chExt cx="8686800" cy="923330"/>
          </a:xfrm>
        </p:grpSpPr>
        <p:sp>
          <p:nvSpPr>
            <p:cNvPr id="48142" name="TextBox 5"/>
            <p:cNvSpPr txBox="1">
              <a:spLocks noChangeArrowheads="1"/>
            </p:cNvSpPr>
            <p:nvPr/>
          </p:nvSpPr>
          <p:spPr bwMode="auto">
            <a:xfrm>
              <a:off x="76200" y="2514600"/>
              <a:ext cx="1752600" cy="369094"/>
            </a:xfrm>
            <a:prstGeom prst="rect">
              <a:avLst/>
            </a:prstGeom>
            <a:noFill/>
            <a:ln w="9525">
              <a:noFill/>
              <a:miter lim="800000"/>
              <a:headEnd/>
              <a:tailEnd/>
            </a:ln>
          </p:spPr>
          <p:txBody>
            <a:bodyPr>
              <a:spAutoFit/>
            </a:bodyPr>
            <a:lstStyle/>
            <a:p>
              <a:pPr eaLnBrk="0" hangingPunct="0"/>
              <a:r>
                <a:rPr lang="en-US" b="1" dirty="0"/>
                <a:t>Preclinical</a:t>
              </a:r>
            </a:p>
          </p:txBody>
        </p:sp>
        <p:sp>
          <p:nvSpPr>
            <p:cNvPr id="48143" name="TextBox 8"/>
            <p:cNvSpPr txBox="1">
              <a:spLocks noChangeArrowheads="1"/>
            </p:cNvSpPr>
            <p:nvPr/>
          </p:nvSpPr>
          <p:spPr bwMode="auto">
            <a:xfrm>
              <a:off x="1905000" y="2514600"/>
              <a:ext cx="6858000" cy="923330"/>
            </a:xfrm>
            <a:prstGeom prst="rect">
              <a:avLst/>
            </a:prstGeom>
            <a:noFill/>
            <a:ln w="9525">
              <a:noFill/>
              <a:miter lim="800000"/>
              <a:headEnd/>
              <a:tailEnd/>
            </a:ln>
          </p:spPr>
          <p:txBody>
            <a:bodyPr>
              <a:spAutoFit/>
            </a:bodyPr>
            <a:lstStyle/>
            <a:p>
              <a:pPr eaLnBrk="0" hangingPunct="0"/>
              <a:r>
                <a:rPr lang="en-US" dirty="0"/>
                <a:t>Conduct research to identify, synthesize and characterize new drug candidates</a:t>
              </a:r>
              <a:r>
                <a:rPr lang="en-US" b="1" dirty="0"/>
                <a:t>. Qualifications: PhD with some specialization in post-doctoral work</a:t>
              </a:r>
            </a:p>
          </p:txBody>
        </p:sp>
      </p:grpSp>
      <p:grpSp>
        <p:nvGrpSpPr>
          <p:cNvPr id="4" name="Group 14" descr="&quot;&quot;"/>
          <p:cNvGrpSpPr>
            <a:grpSpLocks/>
          </p:cNvGrpSpPr>
          <p:nvPr/>
        </p:nvGrpSpPr>
        <p:grpSpPr bwMode="auto">
          <a:xfrm>
            <a:off x="152400" y="3714750"/>
            <a:ext cx="8686800" cy="1200329"/>
            <a:chOff x="76200" y="3657600"/>
            <a:chExt cx="8686800" cy="1198922"/>
          </a:xfrm>
        </p:grpSpPr>
        <p:sp>
          <p:nvSpPr>
            <p:cNvPr id="48140" name="TextBox 4"/>
            <p:cNvSpPr txBox="1">
              <a:spLocks noChangeArrowheads="1"/>
            </p:cNvSpPr>
            <p:nvPr/>
          </p:nvSpPr>
          <p:spPr bwMode="auto">
            <a:xfrm>
              <a:off x="76200" y="3657600"/>
              <a:ext cx="1752600" cy="368899"/>
            </a:xfrm>
            <a:prstGeom prst="rect">
              <a:avLst/>
            </a:prstGeom>
            <a:noFill/>
            <a:ln w="9525">
              <a:noFill/>
              <a:miter lim="800000"/>
              <a:headEnd/>
              <a:tailEnd/>
            </a:ln>
          </p:spPr>
          <p:txBody>
            <a:bodyPr>
              <a:spAutoFit/>
            </a:bodyPr>
            <a:lstStyle/>
            <a:p>
              <a:pPr eaLnBrk="0" hangingPunct="0"/>
              <a:r>
                <a:rPr lang="en-US" b="1" dirty="0"/>
                <a:t>Clinical</a:t>
              </a:r>
            </a:p>
          </p:txBody>
        </p:sp>
        <p:sp>
          <p:nvSpPr>
            <p:cNvPr id="48141" name="TextBox 9"/>
            <p:cNvSpPr txBox="1">
              <a:spLocks noChangeArrowheads="1"/>
            </p:cNvSpPr>
            <p:nvPr/>
          </p:nvSpPr>
          <p:spPr bwMode="auto">
            <a:xfrm>
              <a:off x="1905000" y="3657600"/>
              <a:ext cx="6858000" cy="1198922"/>
            </a:xfrm>
            <a:prstGeom prst="rect">
              <a:avLst/>
            </a:prstGeom>
            <a:noFill/>
            <a:ln w="9525">
              <a:noFill/>
              <a:miter lim="800000"/>
              <a:headEnd/>
              <a:tailEnd/>
            </a:ln>
          </p:spPr>
          <p:txBody>
            <a:bodyPr>
              <a:spAutoFit/>
            </a:bodyPr>
            <a:lstStyle/>
            <a:p>
              <a:pPr eaLnBrk="0" hangingPunct="0"/>
              <a:r>
                <a:rPr lang="en-US" dirty="0"/>
                <a:t>Conduct research to test drug safety and efficacy in humans</a:t>
              </a:r>
              <a:r>
                <a:rPr lang="en-US" b="1" dirty="0"/>
                <a:t>. Qualifications: Involvement in clinical trial planning, protocol development or evaluation, execution and monitoring of clinical trials.  </a:t>
              </a:r>
            </a:p>
          </p:txBody>
        </p:sp>
      </p:grpSp>
      <p:grpSp>
        <p:nvGrpSpPr>
          <p:cNvPr id="5" name="Group 15" descr="&quot;&quot;"/>
          <p:cNvGrpSpPr>
            <a:grpSpLocks/>
          </p:cNvGrpSpPr>
          <p:nvPr/>
        </p:nvGrpSpPr>
        <p:grpSpPr bwMode="auto">
          <a:xfrm>
            <a:off x="152400" y="5026025"/>
            <a:ext cx="8686800" cy="923925"/>
            <a:chOff x="76200" y="5010834"/>
            <a:chExt cx="8686800" cy="923330"/>
          </a:xfrm>
        </p:grpSpPr>
        <p:sp>
          <p:nvSpPr>
            <p:cNvPr id="48138" name="TextBox 7"/>
            <p:cNvSpPr txBox="1">
              <a:spLocks noChangeArrowheads="1"/>
            </p:cNvSpPr>
            <p:nvPr/>
          </p:nvSpPr>
          <p:spPr bwMode="auto">
            <a:xfrm>
              <a:off x="76200" y="5010834"/>
              <a:ext cx="1752600" cy="369094"/>
            </a:xfrm>
            <a:prstGeom prst="rect">
              <a:avLst/>
            </a:prstGeom>
            <a:noFill/>
            <a:ln w="9525">
              <a:noFill/>
              <a:miter lim="800000"/>
              <a:headEnd/>
              <a:tailEnd/>
            </a:ln>
          </p:spPr>
          <p:txBody>
            <a:bodyPr>
              <a:spAutoFit/>
            </a:bodyPr>
            <a:lstStyle/>
            <a:p>
              <a:pPr eaLnBrk="0" hangingPunct="0"/>
              <a:r>
                <a:rPr lang="en-US" b="1" dirty="0"/>
                <a:t>Project Mgt.</a:t>
              </a:r>
            </a:p>
          </p:txBody>
        </p:sp>
        <p:sp>
          <p:nvSpPr>
            <p:cNvPr id="48139" name="TextBox 10"/>
            <p:cNvSpPr txBox="1">
              <a:spLocks noChangeArrowheads="1"/>
            </p:cNvSpPr>
            <p:nvPr/>
          </p:nvSpPr>
          <p:spPr bwMode="auto">
            <a:xfrm>
              <a:off x="1905000" y="5010834"/>
              <a:ext cx="6858000" cy="923330"/>
            </a:xfrm>
            <a:prstGeom prst="rect">
              <a:avLst/>
            </a:prstGeom>
            <a:noFill/>
            <a:ln w="9525">
              <a:noFill/>
              <a:miter lim="800000"/>
              <a:headEnd/>
              <a:tailEnd/>
            </a:ln>
          </p:spPr>
          <p:txBody>
            <a:bodyPr>
              <a:spAutoFit/>
            </a:bodyPr>
            <a:lstStyle/>
            <a:p>
              <a:pPr eaLnBrk="0" hangingPunct="0"/>
              <a:r>
                <a:rPr lang="en-US" dirty="0"/>
                <a:t>Ensure that projects are moving forward according to pre-established timelines, scope and budget</a:t>
              </a:r>
              <a:r>
                <a:rPr lang="en-US" b="1" dirty="0"/>
                <a:t>. Qualifications: MD/PhD with project management experience</a:t>
              </a:r>
            </a:p>
          </p:txBody>
        </p:sp>
      </p:grpSp>
      <p:grpSp>
        <p:nvGrpSpPr>
          <p:cNvPr id="6" name="Group 16" descr="&quot;&quot;"/>
          <p:cNvGrpSpPr>
            <a:grpSpLocks/>
          </p:cNvGrpSpPr>
          <p:nvPr/>
        </p:nvGrpSpPr>
        <p:grpSpPr bwMode="auto">
          <a:xfrm>
            <a:off x="152400" y="6059491"/>
            <a:ext cx="8686800" cy="646331"/>
            <a:chOff x="76200" y="5830669"/>
            <a:chExt cx="8686800" cy="646549"/>
          </a:xfrm>
        </p:grpSpPr>
        <p:sp>
          <p:nvSpPr>
            <p:cNvPr id="48136" name="TextBox 6"/>
            <p:cNvSpPr txBox="1">
              <a:spLocks noChangeArrowheads="1"/>
            </p:cNvSpPr>
            <p:nvPr/>
          </p:nvSpPr>
          <p:spPr bwMode="auto">
            <a:xfrm>
              <a:off x="76200" y="5830669"/>
              <a:ext cx="1866900" cy="646549"/>
            </a:xfrm>
            <a:prstGeom prst="rect">
              <a:avLst/>
            </a:prstGeom>
            <a:noFill/>
            <a:ln w="9525">
              <a:noFill/>
              <a:miter lim="800000"/>
              <a:headEnd/>
              <a:tailEnd/>
            </a:ln>
          </p:spPr>
          <p:txBody>
            <a:bodyPr>
              <a:spAutoFit/>
            </a:bodyPr>
            <a:lstStyle/>
            <a:p>
              <a:pPr eaLnBrk="0" hangingPunct="0"/>
              <a:r>
                <a:rPr lang="en-US" b="1" dirty="0"/>
                <a:t>Bio-Pharm Product Devel.</a:t>
              </a:r>
            </a:p>
          </p:txBody>
        </p:sp>
        <p:sp>
          <p:nvSpPr>
            <p:cNvPr id="48137" name="TextBox 11"/>
            <p:cNvSpPr txBox="1">
              <a:spLocks noChangeArrowheads="1"/>
            </p:cNvSpPr>
            <p:nvPr/>
          </p:nvSpPr>
          <p:spPr bwMode="auto">
            <a:xfrm>
              <a:off x="1905000" y="5830669"/>
              <a:ext cx="6858000" cy="646549"/>
            </a:xfrm>
            <a:prstGeom prst="rect">
              <a:avLst/>
            </a:prstGeom>
            <a:noFill/>
            <a:ln w="9525">
              <a:noFill/>
              <a:miter lim="800000"/>
              <a:headEnd/>
              <a:tailEnd/>
            </a:ln>
          </p:spPr>
          <p:txBody>
            <a:bodyPr>
              <a:spAutoFit/>
            </a:bodyPr>
            <a:lstStyle/>
            <a:p>
              <a:pPr eaLnBrk="0" hangingPunct="0"/>
              <a:r>
                <a:rPr lang="en-US" dirty="0"/>
                <a:t>Creating, formulating and manufacturing drug products. </a:t>
              </a:r>
              <a:r>
                <a:rPr lang="en-US" b="1" dirty="0"/>
                <a:t>Qualifications: PhD and formulation experience</a:t>
              </a:r>
            </a:p>
          </p:txBody>
        </p:sp>
      </p:grpSp>
    </p:spTree>
  </p:cSld>
  <p:clrMapOvr>
    <a:masterClrMapping/>
  </p:clrMapOvr>
  <p:transition spd="slow">
    <p:fade/>
  </p:transition>
</p:sld>
</file>

<file path=ppt/theme/theme1.xml><?xml version="1.0" encoding="utf-8"?>
<a:theme xmlns:a="http://schemas.openxmlformats.org/drawingml/2006/main" name="1_Pixel">
  <a:themeElements>
    <a:clrScheme name="">
      <a:dk1>
        <a:srgbClr val="000000"/>
      </a:dk1>
      <a:lt1>
        <a:srgbClr val="FFFFFF"/>
      </a:lt1>
      <a:dk2>
        <a:srgbClr val="000000"/>
      </a:dk2>
      <a:lt2>
        <a:srgbClr val="006666"/>
      </a:lt2>
      <a:accent1>
        <a:srgbClr val="BED600"/>
      </a:accent1>
      <a:accent2>
        <a:srgbClr val="BED600"/>
      </a:accent2>
      <a:accent3>
        <a:srgbClr val="FFFFFF"/>
      </a:accent3>
      <a:accent4>
        <a:srgbClr val="000000"/>
      </a:accent4>
      <a:accent5>
        <a:srgbClr val="DBE8AA"/>
      </a:accent5>
      <a:accent6>
        <a:srgbClr val="ACC200"/>
      </a:accent6>
      <a:hlink>
        <a:srgbClr val="006666"/>
      </a:hlink>
      <a:folHlink>
        <a:srgbClr val="808080"/>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779F92"/>
        </a:lt2>
        <a:accent1>
          <a:srgbClr val="33CCCC"/>
        </a:accent1>
        <a:accent2>
          <a:srgbClr val="C1FD55"/>
        </a:accent2>
        <a:accent3>
          <a:srgbClr val="FFFFFF"/>
        </a:accent3>
        <a:accent4>
          <a:srgbClr val="000000"/>
        </a:accent4>
        <a:accent5>
          <a:srgbClr val="ADE2E2"/>
        </a:accent5>
        <a:accent6>
          <a:srgbClr val="AFE54C"/>
        </a:accent6>
        <a:hlink>
          <a:srgbClr val="008080"/>
        </a:hlink>
        <a:folHlink>
          <a:srgbClr val="CCCCFF"/>
        </a:folHlink>
      </a:clrScheme>
      <a:clrMap bg1="lt1" tx1="dk1" bg2="lt2" tx2="dk2" accent1="accent1" accent2="accent2" accent3="accent3" accent4="accent4" accent5="accent5" accent6="accent6" hlink="hlink" folHlink="folHlink"/>
    </a:extraClrScheme>
    <a:extraClrScheme>
      <a:clrScheme name="1_Pixel 14">
        <a:dk1>
          <a:srgbClr val="000000"/>
        </a:dk1>
        <a:lt1>
          <a:srgbClr val="FFFFFF"/>
        </a:lt1>
        <a:dk2>
          <a:srgbClr val="000000"/>
        </a:dk2>
        <a:lt2>
          <a:srgbClr val="006666"/>
        </a:lt2>
        <a:accent1>
          <a:srgbClr val="33CCCC"/>
        </a:accent1>
        <a:accent2>
          <a:srgbClr val="C1FD55"/>
        </a:accent2>
        <a:accent3>
          <a:srgbClr val="FFFFFF"/>
        </a:accent3>
        <a:accent4>
          <a:srgbClr val="000000"/>
        </a:accent4>
        <a:accent5>
          <a:srgbClr val="ADE2E2"/>
        </a:accent5>
        <a:accent6>
          <a:srgbClr val="AFE54C"/>
        </a:accent6>
        <a:hlink>
          <a:srgbClr val="008080"/>
        </a:hlink>
        <a:folHlink>
          <a:srgbClr val="CCCCFF"/>
        </a:folHlink>
      </a:clrScheme>
      <a:clrMap bg1="lt1" tx1="dk1" bg2="lt2" tx2="dk2" accent1="accent1" accent2="accent2" accent3="accent3" accent4="accent4" accent5="accent5" accent6="accent6" hlink="hlink" folHlink="folHlink"/>
    </a:extraClrScheme>
    <a:extraClrScheme>
      <a:clrScheme name="1_Pixel 15">
        <a:dk1>
          <a:srgbClr val="000000"/>
        </a:dk1>
        <a:lt1>
          <a:srgbClr val="FFFFFF"/>
        </a:lt1>
        <a:dk2>
          <a:srgbClr val="000000"/>
        </a:dk2>
        <a:lt2>
          <a:srgbClr val="006666"/>
        </a:lt2>
        <a:accent1>
          <a:srgbClr val="33CCCC"/>
        </a:accent1>
        <a:accent2>
          <a:srgbClr val="C1FD55"/>
        </a:accent2>
        <a:accent3>
          <a:srgbClr val="FFFFFF"/>
        </a:accent3>
        <a:accent4>
          <a:srgbClr val="000000"/>
        </a:accent4>
        <a:accent5>
          <a:srgbClr val="ADE2E2"/>
        </a:accent5>
        <a:accent6>
          <a:srgbClr val="AFE54C"/>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6">
        <a:dk1>
          <a:srgbClr val="000000"/>
        </a:dk1>
        <a:lt1>
          <a:srgbClr val="FFFFFF"/>
        </a:lt1>
        <a:dk2>
          <a:srgbClr val="000000"/>
        </a:dk2>
        <a:lt2>
          <a:srgbClr val="006666"/>
        </a:lt2>
        <a:accent1>
          <a:srgbClr val="33CCCC"/>
        </a:accent1>
        <a:accent2>
          <a:srgbClr val="FFFFFF"/>
        </a:accent2>
        <a:accent3>
          <a:srgbClr val="FFFFFF"/>
        </a:accent3>
        <a:accent4>
          <a:srgbClr val="000000"/>
        </a:accent4>
        <a:accent5>
          <a:srgbClr val="ADE2E2"/>
        </a:accent5>
        <a:accent6>
          <a:srgbClr val="E7E7E7"/>
        </a:accent6>
        <a:hlink>
          <a:srgbClr val="006666"/>
        </a:hlink>
        <a:folHlink>
          <a:srgbClr val="B9FF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2509</TotalTime>
  <Words>3100</Words>
  <Application>Microsoft Office PowerPoint</Application>
  <PresentationFormat>On-screen Show (4:3)</PresentationFormat>
  <Paragraphs>465</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Arial Unicode MS</vt:lpstr>
      <vt:lpstr>Calibri</vt:lpstr>
      <vt:lpstr>Wingdings</vt:lpstr>
      <vt:lpstr>1_Pixel</vt:lpstr>
      <vt:lpstr>Industry Careers </vt:lpstr>
      <vt:lpstr>Trends </vt:lpstr>
      <vt:lpstr>Trends in 2019</vt:lpstr>
      <vt:lpstr>What is different about industry? </vt:lpstr>
      <vt:lpstr>What’s Out There?</vt:lpstr>
      <vt:lpstr>Where are the Jobs?</vt:lpstr>
      <vt:lpstr>Example Companies</vt:lpstr>
      <vt:lpstr>Careers overview in the life sciences</vt:lpstr>
      <vt:lpstr>Opportunities in R &amp; D</vt:lpstr>
      <vt:lpstr>Opportunities in Commercial</vt:lpstr>
      <vt:lpstr>Opportunities between R&amp;D and commercial</vt:lpstr>
      <vt:lpstr>Opportunities In Operations</vt:lpstr>
      <vt:lpstr>Opportunities in services</vt:lpstr>
      <vt:lpstr>If you like, then look at…</vt:lpstr>
      <vt:lpstr>Where the Opportunities Are Likely to Be </vt:lpstr>
      <vt:lpstr>Salary Data-MedImmune/AZ</vt:lpstr>
      <vt:lpstr>Skills Recruiters Seek</vt:lpstr>
      <vt:lpstr>From AZ last week</vt:lpstr>
      <vt:lpstr>Finding a Job</vt:lpstr>
      <vt:lpstr>Resumes</vt:lpstr>
      <vt:lpstr>CV &amp; Resume</vt:lpstr>
      <vt:lpstr>Components</vt:lpstr>
      <vt:lpstr>Summary/Objective Statement</vt:lpstr>
      <vt:lpstr>Research/Work History</vt:lpstr>
      <vt:lpstr>Skills and Techniques</vt:lpstr>
      <vt:lpstr>Communication Skills</vt:lpstr>
      <vt:lpstr>Skills Recruiters Seek</vt:lpstr>
      <vt:lpstr>Mentored 3 Undergraduate Students</vt:lpstr>
      <vt:lpstr>Career Symposium Committee Member</vt:lpstr>
      <vt:lpstr>Developed Transgenic Mouse Model</vt:lpstr>
      <vt:lpstr>Questions to ask yourself</vt:lpstr>
      <vt:lpstr>Cover letters</vt:lpstr>
      <vt:lpstr>Cover letter</vt:lpstr>
      <vt:lpstr>General Thoughts</vt:lpstr>
      <vt:lpstr>Common industry myths</vt:lpstr>
      <vt:lpstr>Other OITE stuff on industry</vt:lpstr>
      <vt:lpstr>More resources</vt:lpstr>
      <vt:lpstr>Job announcement</vt:lpstr>
      <vt:lpstr>Job announcement</vt:lpstr>
    </vt:vector>
  </TitlesOfParts>
  <Company>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NIH</dc:title>
  <dc:creator>NIH User</dc:creator>
  <cp:lastModifiedBy>Bishop, Stephanie (NIH/NIEHS) [C]</cp:lastModifiedBy>
  <cp:revision>124</cp:revision>
  <cp:lastPrinted>2009-08-03T16:12:37Z</cp:lastPrinted>
  <dcterms:created xsi:type="dcterms:W3CDTF">2009-02-17T19:46:37Z</dcterms:created>
  <dcterms:modified xsi:type="dcterms:W3CDTF">2020-08-13T19:51:47Z</dcterms:modified>
</cp:coreProperties>
</file>